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theme/theme11.xml" ContentType="application/vnd.openxmlformats-officedocument.theme+xml"/>
  <Override PartName="/ppt/slideLayouts/slideLayout70.xml" ContentType="application/vnd.openxmlformats-officedocument.presentationml.slideLayout+xml"/>
  <Override PartName="/ppt/theme/theme12.xml" ContentType="application/vnd.openxmlformats-officedocument.theme+xml"/>
  <Override PartName="/ppt/slideLayouts/slideLayout71.xml" ContentType="application/vnd.openxmlformats-officedocument.presentationml.slideLayout+xml"/>
  <Override PartName="/ppt/theme/theme1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2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2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22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2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4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25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2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27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28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29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30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31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  <p:sldMasterId id="2147483674" r:id="rId2"/>
    <p:sldMasterId id="2147483680" r:id="rId3"/>
    <p:sldMasterId id="2147483685" r:id="rId4"/>
    <p:sldMasterId id="2147483687" r:id="rId5"/>
    <p:sldMasterId id="2147483688" r:id="rId6"/>
    <p:sldMasterId id="2147483999" r:id="rId7"/>
    <p:sldMasterId id="2147484010" r:id="rId8"/>
    <p:sldMasterId id="2147484363" r:id="rId9"/>
    <p:sldMasterId id="2147484601" r:id="rId10"/>
    <p:sldMasterId id="2147484605" r:id="rId11"/>
    <p:sldMasterId id="2147484609" r:id="rId12"/>
    <p:sldMasterId id="2147484613" r:id="rId13"/>
    <p:sldMasterId id="2147484616" r:id="rId14"/>
    <p:sldMasterId id="2147484618" r:id="rId15"/>
    <p:sldMasterId id="2147484674" r:id="rId16"/>
    <p:sldMasterId id="2147484686" r:id="rId17"/>
    <p:sldMasterId id="2147484698" r:id="rId18"/>
    <p:sldMasterId id="2147484710" r:id="rId19"/>
    <p:sldMasterId id="2147484798" r:id="rId20"/>
    <p:sldMasterId id="2147484834" r:id="rId21"/>
    <p:sldMasterId id="2147484846" r:id="rId22"/>
    <p:sldMasterId id="2147484864" r:id="rId23"/>
    <p:sldMasterId id="2147484876" r:id="rId24"/>
    <p:sldMasterId id="2147484883" r:id="rId25"/>
    <p:sldMasterId id="2147484907" r:id="rId26"/>
    <p:sldMasterId id="2147484919" r:id="rId27"/>
    <p:sldMasterId id="2147484936" r:id="rId28"/>
    <p:sldMasterId id="2147484960" r:id="rId29"/>
    <p:sldMasterId id="2147484973" r:id="rId30"/>
    <p:sldMasterId id="2147484985" r:id="rId31"/>
    <p:sldMasterId id="2147484998" r:id="rId32"/>
  </p:sldMasterIdLst>
  <p:notesMasterIdLst>
    <p:notesMasterId r:id="rId112"/>
  </p:notesMasterIdLst>
  <p:handoutMasterIdLst>
    <p:handoutMasterId r:id="rId113"/>
  </p:handoutMasterIdLst>
  <p:sldIdLst>
    <p:sldId id="688" r:id="rId33"/>
    <p:sldId id="918" r:id="rId34"/>
    <p:sldId id="1046" r:id="rId35"/>
    <p:sldId id="1055" r:id="rId36"/>
    <p:sldId id="713" r:id="rId37"/>
    <p:sldId id="1034" r:id="rId38"/>
    <p:sldId id="991" r:id="rId39"/>
    <p:sldId id="1033" r:id="rId40"/>
    <p:sldId id="917" r:id="rId41"/>
    <p:sldId id="880" r:id="rId42"/>
    <p:sldId id="804" r:id="rId43"/>
    <p:sldId id="805" r:id="rId44"/>
    <p:sldId id="881" r:id="rId45"/>
    <p:sldId id="800" r:id="rId46"/>
    <p:sldId id="807" r:id="rId47"/>
    <p:sldId id="801" r:id="rId48"/>
    <p:sldId id="865" r:id="rId49"/>
    <p:sldId id="803" r:id="rId50"/>
    <p:sldId id="610" r:id="rId51"/>
    <p:sldId id="635" r:id="rId52"/>
    <p:sldId id="613" r:id="rId53"/>
    <p:sldId id="614" r:id="rId54"/>
    <p:sldId id="700" r:id="rId55"/>
    <p:sldId id="855" r:id="rId56"/>
    <p:sldId id="882" r:id="rId57"/>
    <p:sldId id="1035" r:id="rId58"/>
    <p:sldId id="1036" r:id="rId59"/>
    <p:sldId id="866" r:id="rId60"/>
    <p:sldId id="849" r:id="rId61"/>
    <p:sldId id="665" r:id="rId62"/>
    <p:sldId id="633" r:id="rId63"/>
    <p:sldId id="573" r:id="rId64"/>
    <p:sldId id="595" r:id="rId65"/>
    <p:sldId id="475" r:id="rId66"/>
    <p:sldId id="586" r:id="rId67"/>
    <p:sldId id="587" r:id="rId68"/>
    <p:sldId id="1047" r:id="rId69"/>
    <p:sldId id="590" r:id="rId70"/>
    <p:sldId id="1048" r:id="rId71"/>
    <p:sldId id="657" r:id="rId72"/>
    <p:sldId id="901" r:id="rId73"/>
    <p:sldId id="878" r:id="rId74"/>
    <p:sldId id="836" r:id="rId75"/>
    <p:sldId id="837" r:id="rId76"/>
    <p:sldId id="1056" r:id="rId77"/>
    <p:sldId id="884" r:id="rId78"/>
    <p:sldId id="1018" r:id="rId79"/>
    <p:sldId id="912" r:id="rId80"/>
    <p:sldId id="902" r:id="rId81"/>
    <p:sldId id="965" r:id="rId82"/>
    <p:sldId id="1009" r:id="rId83"/>
    <p:sldId id="1037" r:id="rId84"/>
    <p:sldId id="1038" r:id="rId85"/>
    <p:sldId id="1006" r:id="rId86"/>
    <p:sldId id="903" r:id="rId87"/>
    <p:sldId id="1012" r:id="rId88"/>
    <p:sldId id="1013" r:id="rId89"/>
    <p:sldId id="1042" r:id="rId90"/>
    <p:sldId id="1043" r:id="rId91"/>
    <p:sldId id="1044" r:id="rId92"/>
    <p:sldId id="978" r:id="rId93"/>
    <p:sldId id="1040" r:id="rId94"/>
    <p:sldId id="1057" r:id="rId95"/>
    <p:sldId id="1051" r:id="rId96"/>
    <p:sldId id="1045" r:id="rId97"/>
    <p:sldId id="1054" r:id="rId98"/>
    <p:sldId id="989" r:id="rId99"/>
    <p:sldId id="973" r:id="rId100"/>
    <p:sldId id="857" r:id="rId101"/>
    <p:sldId id="906" r:id="rId102"/>
    <p:sldId id="1008" r:id="rId103"/>
    <p:sldId id="909" r:id="rId104"/>
    <p:sldId id="911" r:id="rId105"/>
    <p:sldId id="1007" r:id="rId106"/>
    <p:sldId id="939" r:id="rId107"/>
    <p:sldId id="940" r:id="rId108"/>
    <p:sldId id="942" r:id="rId109"/>
    <p:sldId id="832" r:id="rId110"/>
    <p:sldId id="941" r:id="rId111"/>
  </p:sldIdLst>
  <p:sldSz cx="9144000" cy="6858000" type="screen4x3"/>
  <p:notesSz cx="6985000" cy="9271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1pPr>
    <a:lvl2pPr marL="452306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2pPr>
    <a:lvl3pPr marL="904613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3pPr>
    <a:lvl4pPr marL="1356931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4pPr>
    <a:lvl5pPr marL="1809218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5pPr>
    <a:lvl6pPr marL="2261542" algn="l" defTabSz="452306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6pPr>
    <a:lvl7pPr marL="2713850" algn="l" defTabSz="452306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7pPr>
    <a:lvl8pPr marL="3166169" algn="l" defTabSz="452306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8pPr>
    <a:lvl9pPr marL="3618454" algn="l" defTabSz="452306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604"/>
    <p:restoredTop sz="50000"/>
  </p:normalViewPr>
  <p:slideViewPr>
    <p:cSldViewPr>
      <p:cViewPr>
        <p:scale>
          <a:sx n="75" d="100"/>
          <a:sy n="75" d="100"/>
        </p:scale>
        <p:origin x="488" y="-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69.xml"/><Relationship Id="rId102" Type="http://schemas.openxmlformats.org/officeDocument/2006/relationships/slide" Target="slides/slide70.xml"/><Relationship Id="rId103" Type="http://schemas.openxmlformats.org/officeDocument/2006/relationships/slide" Target="slides/slide71.xml"/><Relationship Id="rId104" Type="http://schemas.openxmlformats.org/officeDocument/2006/relationships/slide" Target="slides/slide72.xml"/><Relationship Id="rId105" Type="http://schemas.openxmlformats.org/officeDocument/2006/relationships/slide" Target="slides/slide73.xml"/><Relationship Id="rId106" Type="http://schemas.openxmlformats.org/officeDocument/2006/relationships/slide" Target="slides/slide74.xml"/><Relationship Id="rId107" Type="http://schemas.openxmlformats.org/officeDocument/2006/relationships/slide" Target="slides/slide7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8" Type="http://schemas.openxmlformats.org/officeDocument/2006/relationships/slide" Target="slides/slide76.xml"/><Relationship Id="rId109" Type="http://schemas.openxmlformats.org/officeDocument/2006/relationships/slide" Target="slides/slide77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" Target="slides/slide1.xml"/><Relationship Id="rId34" Type="http://schemas.openxmlformats.org/officeDocument/2006/relationships/slide" Target="slides/slide2.xml"/><Relationship Id="rId35" Type="http://schemas.openxmlformats.org/officeDocument/2006/relationships/slide" Target="slides/slide3.xml"/><Relationship Id="rId36" Type="http://schemas.openxmlformats.org/officeDocument/2006/relationships/slide" Target="slides/slide4.xml"/><Relationship Id="rId37" Type="http://schemas.openxmlformats.org/officeDocument/2006/relationships/slide" Target="slides/slide5.xml"/><Relationship Id="rId38" Type="http://schemas.openxmlformats.org/officeDocument/2006/relationships/slide" Target="slides/slide6.xml"/><Relationship Id="rId39" Type="http://schemas.openxmlformats.org/officeDocument/2006/relationships/slide" Target="slides/slide7.xml"/><Relationship Id="rId50" Type="http://schemas.openxmlformats.org/officeDocument/2006/relationships/slide" Target="slides/slide18.xml"/><Relationship Id="rId51" Type="http://schemas.openxmlformats.org/officeDocument/2006/relationships/slide" Target="slides/slide19.xml"/><Relationship Id="rId52" Type="http://schemas.openxmlformats.org/officeDocument/2006/relationships/slide" Target="slides/slide20.xml"/><Relationship Id="rId53" Type="http://schemas.openxmlformats.org/officeDocument/2006/relationships/slide" Target="slides/slide21.xml"/><Relationship Id="rId54" Type="http://schemas.openxmlformats.org/officeDocument/2006/relationships/slide" Target="slides/slide22.xml"/><Relationship Id="rId55" Type="http://schemas.openxmlformats.org/officeDocument/2006/relationships/slide" Target="slides/slide23.xml"/><Relationship Id="rId56" Type="http://schemas.openxmlformats.org/officeDocument/2006/relationships/slide" Target="slides/slide24.xml"/><Relationship Id="rId57" Type="http://schemas.openxmlformats.org/officeDocument/2006/relationships/slide" Target="slides/slide25.xml"/><Relationship Id="rId58" Type="http://schemas.openxmlformats.org/officeDocument/2006/relationships/slide" Target="slides/slide26.xml"/><Relationship Id="rId59" Type="http://schemas.openxmlformats.org/officeDocument/2006/relationships/slide" Target="slides/slide27.xml"/><Relationship Id="rId70" Type="http://schemas.openxmlformats.org/officeDocument/2006/relationships/slide" Target="slides/slide38.xml"/><Relationship Id="rId71" Type="http://schemas.openxmlformats.org/officeDocument/2006/relationships/slide" Target="slides/slide39.xml"/><Relationship Id="rId72" Type="http://schemas.openxmlformats.org/officeDocument/2006/relationships/slide" Target="slides/slide40.xml"/><Relationship Id="rId73" Type="http://schemas.openxmlformats.org/officeDocument/2006/relationships/slide" Target="slides/slide41.xml"/><Relationship Id="rId74" Type="http://schemas.openxmlformats.org/officeDocument/2006/relationships/slide" Target="slides/slide42.xml"/><Relationship Id="rId75" Type="http://schemas.openxmlformats.org/officeDocument/2006/relationships/slide" Target="slides/slide43.xml"/><Relationship Id="rId76" Type="http://schemas.openxmlformats.org/officeDocument/2006/relationships/slide" Target="slides/slide44.xml"/><Relationship Id="rId77" Type="http://schemas.openxmlformats.org/officeDocument/2006/relationships/slide" Target="slides/slide45.xml"/><Relationship Id="rId78" Type="http://schemas.openxmlformats.org/officeDocument/2006/relationships/slide" Target="slides/slide46.xml"/><Relationship Id="rId79" Type="http://schemas.openxmlformats.org/officeDocument/2006/relationships/slide" Target="slides/slide47.xml"/><Relationship Id="rId110" Type="http://schemas.openxmlformats.org/officeDocument/2006/relationships/slide" Target="slides/slide78.xml"/><Relationship Id="rId90" Type="http://schemas.openxmlformats.org/officeDocument/2006/relationships/slide" Target="slides/slide58.xml"/><Relationship Id="rId91" Type="http://schemas.openxmlformats.org/officeDocument/2006/relationships/slide" Target="slides/slide59.xml"/><Relationship Id="rId92" Type="http://schemas.openxmlformats.org/officeDocument/2006/relationships/slide" Target="slides/slide60.xml"/><Relationship Id="rId93" Type="http://schemas.openxmlformats.org/officeDocument/2006/relationships/slide" Target="slides/slide61.xml"/><Relationship Id="rId94" Type="http://schemas.openxmlformats.org/officeDocument/2006/relationships/slide" Target="slides/slide62.xml"/><Relationship Id="rId95" Type="http://schemas.openxmlformats.org/officeDocument/2006/relationships/slide" Target="slides/slide63.xml"/><Relationship Id="rId96" Type="http://schemas.openxmlformats.org/officeDocument/2006/relationships/slide" Target="slides/slide64.xml"/><Relationship Id="rId97" Type="http://schemas.openxmlformats.org/officeDocument/2006/relationships/slide" Target="slides/slide65.xml"/><Relationship Id="rId98" Type="http://schemas.openxmlformats.org/officeDocument/2006/relationships/slide" Target="slides/slide66.xml"/><Relationship Id="rId99" Type="http://schemas.openxmlformats.org/officeDocument/2006/relationships/slide" Target="slides/slide67.xml"/><Relationship Id="rId111" Type="http://schemas.openxmlformats.org/officeDocument/2006/relationships/slide" Target="slides/slide79.xml"/><Relationship Id="rId112" Type="http://schemas.openxmlformats.org/officeDocument/2006/relationships/notesMaster" Target="notesMasters/notesMaster1.xml"/><Relationship Id="rId113" Type="http://schemas.openxmlformats.org/officeDocument/2006/relationships/handoutMaster" Target="handoutMasters/handoutMaster1.xml"/><Relationship Id="rId114" Type="http://schemas.openxmlformats.org/officeDocument/2006/relationships/presProps" Target="presProps.xml"/><Relationship Id="rId115" Type="http://schemas.openxmlformats.org/officeDocument/2006/relationships/viewProps" Target="viewProps.xml"/><Relationship Id="rId116" Type="http://schemas.openxmlformats.org/officeDocument/2006/relationships/theme" Target="theme/theme1.xml"/><Relationship Id="rId11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8.xml"/><Relationship Id="rId41" Type="http://schemas.openxmlformats.org/officeDocument/2006/relationships/slide" Target="slides/slide9.xml"/><Relationship Id="rId42" Type="http://schemas.openxmlformats.org/officeDocument/2006/relationships/slide" Target="slides/slide10.xml"/><Relationship Id="rId43" Type="http://schemas.openxmlformats.org/officeDocument/2006/relationships/slide" Target="slides/slide11.xml"/><Relationship Id="rId44" Type="http://schemas.openxmlformats.org/officeDocument/2006/relationships/slide" Target="slides/slide12.xml"/><Relationship Id="rId45" Type="http://schemas.openxmlformats.org/officeDocument/2006/relationships/slide" Target="slides/slide13.xml"/><Relationship Id="rId46" Type="http://schemas.openxmlformats.org/officeDocument/2006/relationships/slide" Target="slides/slide14.xml"/><Relationship Id="rId47" Type="http://schemas.openxmlformats.org/officeDocument/2006/relationships/slide" Target="slides/slide15.xml"/><Relationship Id="rId48" Type="http://schemas.openxmlformats.org/officeDocument/2006/relationships/slide" Target="slides/slide16.xml"/><Relationship Id="rId49" Type="http://schemas.openxmlformats.org/officeDocument/2006/relationships/slide" Target="slides/slide17.xml"/><Relationship Id="rId60" Type="http://schemas.openxmlformats.org/officeDocument/2006/relationships/slide" Target="slides/slide28.xml"/><Relationship Id="rId61" Type="http://schemas.openxmlformats.org/officeDocument/2006/relationships/slide" Target="slides/slide29.xml"/><Relationship Id="rId62" Type="http://schemas.openxmlformats.org/officeDocument/2006/relationships/slide" Target="slides/slide30.xml"/><Relationship Id="rId63" Type="http://schemas.openxmlformats.org/officeDocument/2006/relationships/slide" Target="slides/slide31.xml"/><Relationship Id="rId64" Type="http://schemas.openxmlformats.org/officeDocument/2006/relationships/slide" Target="slides/slide32.xml"/><Relationship Id="rId65" Type="http://schemas.openxmlformats.org/officeDocument/2006/relationships/slide" Target="slides/slide33.xml"/><Relationship Id="rId66" Type="http://schemas.openxmlformats.org/officeDocument/2006/relationships/slide" Target="slides/slide34.xml"/><Relationship Id="rId67" Type="http://schemas.openxmlformats.org/officeDocument/2006/relationships/slide" Target="slides/slide35.xml"/><Relationship Id="rId68" Type="http://schemas.openxmlformats.org/officeDocument/2006/relationships/slide" Target="slides/slide36.xml"/><Relationship Id="rId69" Type="http://schemas.openxmlformats.org/officeDocument/2006/relationships/slide" Target="slides/slide37.xml"/><Relationship Id="rId100" Type="http://schemas.openxmlformats.org/officeDocument/2006/relationships/slide" Target="slides/slide68.xml"/><Relationship Id="rId80" Type="http://schemas.openxmlformats.org/officeDocument/2006/relationships/slide" Target="slides/slide48.xml"/><Relationship Id="rId81" Type="http://schemas.openxmlformats.org/officeDocument/2006/relationships/slide" Target="slides/slide49.xml"/><Relationship Id="rId82" Type="http://schemas.openxmlformats.org/officeDocument/2006/relationships/slide" Target="slides/slide50.xml"/><Relationship Id="rId83" Type="http://schemas.openxmlformats.org/officeDocument/2006/relationships/slide" Target="slides/slide51.xml"/><Relationship Id="rId84" Type="http://schemas.openxmlformats.org/officeDocument/2006/relationships/slide" Target="slides/slide52.xml"/><Relationship Id="rId85" Type="http://schemas.openxmlformats.org/officeDocument/2006/relationships/slide" Target="slides/slide53.xml"/><Relationship Id="rId86" Type="http://schemas.openxmlformats.org/officeDocument/2006/relationships/slide" Target="slides/slide54.xml"/><Relationship Id="rId87" Type="http://schemas.openxmlformats.org/officeDocument/2006/relationships/slide" Target="slides/slide55.xml"/><Relationship Id="rId88" Type="http://schemas.openxmlformats.org/officeDocument/2006/relationships/slide" Target="slides/slide56.xml"/><Relationship Id="rId89" Type="http://schemas.openxmlformats.org/officeDocument/2006/relationships/slide" Target="slides/slide5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4" Type="http://schemas.openxmlformats.org/officeDocument/2006/relationships/image" Target="../media/image61.wmf"/><Relationship Id="rId1" Type="http://schemas.openxmlformats.org/officeDocument/2006/relationships/image" Target="../media/image58.wmf"/><Relationship Id="rId2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Relationship Id="rId2" Type="http://schemas.openxmlformats.org/officeDocument/2006/relationships/image" Target="../media/image6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l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l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EE935859-7167-6B4A-87BB-C45773978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74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05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918A58-6A47-CE4D-AB9B-7974C57E9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67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23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04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5693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092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61542" algn="l" defTabSz="452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13850" algn="l" defTabSz="452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66169" algn="l" defTabSz="452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18454" algn="l" defTabSz="452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F40BE4-5E72-6F49-B742-476B6B1FBBC9}" type="slidenum">
              <a:rPr lang="en-US"/>
              <a:pPr/>
              <a:t>1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47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7D9E7B-7C55-2344-AD27-C09149998882}" type="slidenum">
              <a:rPr lang="en-US"/>
              <a:pPr/>
              <a:t>21</a:t>
            </a:fld>
            <a:endParaRPr lang="en-US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52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DB71FA-FD74-EE45-976F-58A737442985}" type="slidenum">
              <a:rPr lang="en-US"/>
              <a:pPr/>
              <a:t>22</a:t>
            </a:fld>
            <a:endParaRPr lang="en-US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56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EBE030-5064-1044-8477-688AACAC3073}" type="slidenum">
              <a:rPr lang="en-US"/>
              <a:pPr/>
              <a:t>23</a:t>
            </a:fld>
            <a:endParaRPr lang="en-US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85800"/>
            <a:ext cx="4673600" cy="350520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80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D4E86C-6C36-5745-ACFD-C5A20FAED109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42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38A6EA4-0DA2-9549-9A54-B69FA78BC9C1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85800"/>
            <a:ext cx="4673600" cy="3505200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688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662AFE-096A-1E44-8C64-E752F5570A2B}" type="slidenum">
              <a:rPr lang="en-US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pPr/>
              <a:t>26</a:t>
            </a:fld>
            <a:endParaRPr lang="en-US" smtClean="0">
              <a:solidFill>
                <a:srgbClr val="000000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0138" y="676275"/>
            <a:ext cx="4611687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219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714882-688B-114D-B5DD-6431D7590C77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08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08BC52-5960-5244-A531-2D147DF54E9C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62562" name="Rectangle 7"/>
          <p:cNvSpPr txBox="1">
            <a:spLocks noGrp="1" noChangeArrowheads="1"/>
          </p:cNvSpPr>
          <p:nvPr/>
        </p:nvSpPr>
        <p:spPr bwMode="auto">
          <a:xfrm>
            <a:off x="3948113" y="8815388"/>
            <a:ext cx="3036887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34" tIns="45567" rIns="91134" bIns="45567" anchor="b">
            <a:prstTxWarp prst="textNoShape">
              <a:avLst/>
            </a:prstTxWarp>
          </a:bodyPr>
          <a:lstStyle/>
          <a:p>
            <a:pPr algn="r" defTabSz="911225"/>
            <a:fld id="{2F5DB01A-8D8A-014A-AEB7-B73F85FAE795}" type="slidenum">
              <a:rPr lang="en-US" sz="1200">
                <a:solidFill>
                  <a:srgbClr val="1F497D"/>
                </a:solidFill>
                <a:latin typeface="Verdana" charset="0"/>
                <a:ea typeface="ＭＳ Ｐゴシック" charset="-128"/>
                <a:cs typeface="ＭＳ Ｐゴシック" charset="-128"/>
              </a:rPr>
              <a:pPr algn="r" defTabSz="911225"/>
              <a:t>29</a:t>
            </a:fld>
            <a:endParaRPr lang="en-US" sz="1200">
              <a:solidFill>
                <a:srgbClr val="1F497D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62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85800"/>
            <a:ext cx="4673600" cy="3505200"/>
          </a:xfrm>
          <a:ln/>
        </p:spPr>
      </p:sp>
      <p:sp>
        <p:nvSpPr>
          <p:cNvPr id="962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03812" cy="4191000"/>
          </a:xfrm>
        </p:spPr>
        <p:txBody>
          <a:bodyPr lIns="91134" tIns="45567" rIns="91134" bIns="4556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88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B0F491-0161-3547-A266-292279296C35}" type="slidenum">
              <a:rPr lang="en-US"/>
              <a:pPr/>
              <a:t>30</a:t>
            </a:fld>
            <a:endParaRPr lang="en-US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99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8B1F57-2572-7A4C-8E0B-316FC276EDE7}" type="slidenum">
              <a:rPr lang="en-US"/>
              <a:pPr/>
              <a:t>31</a:t>
            </a:fld>
            <a:endParaRPr lang="en-US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37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1888" y="685800"/>
            <a:ext cx="4675187" cy="3505200"/>
          </a:xfrm>
          <a:ln/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775" indent="-28568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2731" indent="-2285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99823" indent="-2285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6916" indent="-2285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008" indent="-228546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100" indent="-228546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8193" indent="-228546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5285" indent="-228546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454BC33-1A50-3E4B-8BCA-BD2AB1B81998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015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B92072-46DC-AB40-946C-606F3EF9DE78}" type="slidenum">
              <a:rPr lang="en-US"/>
              <a:pPr/>
              <a:t>32</a:t>
            </a:fld>
            <a:endParaRPr lang="en-US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8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54D520-291D-9C48-9EE9-B00A965F377C}" type="slidenum">
              <a:rPr lang="en-US"/>
              <a:pPr/>
              <a:t>33</a:t>
            </a:fld>
            <a:endParaRPr 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60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444416-A7BA-EA4A-A10B-95E3A01E61B3}" type="slidenum">
              <a:rPr lang="en-US"/>
              <a:pPr/>
              <a:t>34</a:t>
            </a:fld>
            <a:endParaRPr lang="en-US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7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3EDF91-4114-A74A-B39F-1FF021A75F14}" type="slidenum">
              <a:rPr lang="en-US"/>
              <a:pPr/>
              <a:t>35</a:t>
            </a:fld>
            <a:endParaRPr lang="en-US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85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0EF39D-914F-5140-A078-26D390FE3365}" type="slidenum">
              <a:rPr lang="en-US"/>
              <a:pPr/>
              <a:t>36</a:t>
            </a:fld>
            <a:endParaRPr lang="en-US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81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73042" indent="-297324" eaLnBrk="0" hangingPunct="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89296" indent="-237859" eaLnBrk="0" hangingPunct="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65014" indent="-237859" eaLnBrk="0" hangingPunct="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40732" indent="-237859" eaLnBrk="0" hangingPunct="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16450" indent="-23785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92169" indent="-23785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67887" indent="-23785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43605" indent="-237859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1335CE7-5CD0-AF46-9D5B-E21D73B40F1C}" type="slidenum">
              <a:rPr lang="en-US" sz="1300">
                <a:solidFill>
                  <a:srgbClr val="000000"/>
                </a:solidFill>
              </a:rPr>
              <a:pPr eaLnBrk="1" hangingPunct="1"/>
              <a:t>37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148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86648E-3CA5-6D42-AEF8-F72971F3DF5A}" type="slidenum">
              <a:rPr lang="en-US"/>
              <a:pPr/>
              <a:t>38</a:t>
            </a:fld>
            <a:endParaRPr lang="en-US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72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330593-50CE-3446-9B6F-A94A119D76E6}" type="slidenum">
              <a:rPr lang="en-US"/>
              <a:pPr/>
              <a:t>40</a:t>
            </a:fld>
            <a:endParaRPr lang="en-US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21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D9F5ED8-562E-2C41-B1B4-7D205ABD208C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458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ED042-9EFF-6545-8CAE-120C2AD915E4}" type="slidenum">
              <a:rPr lang="en-US"/>
              <a:pPr/>
              <a:t>43</a:t>
            </a:fld>
            <a:endParaRPr lang="en-US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48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15F76-BB84-4F4F-A01E-E71324EB410B}" type="slidenum">
              <a:rPr lang="en-US"/>
              <a:pPr/>
              <a:t>5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53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CBFCCE-8316-6742-8348-CD2FEF469D1E}" type="slidenum">
              <a:rPr lang="en-US"/>
              <a:pPr/>
              <a:t>44</a:t>
            </a:fld>
            <a:endParaRPr lang="en-US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55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8531046" indent="-38066622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644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288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932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576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597405C-4033-9B4B-9FF4-813288D9C943}" type="slidenum">
              <a:rPr lang="en-US" sz="1200">
                <a:solidFill>
                  <a:srgbClr val="000000"/>
                </a:solidFill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948466" y="8815498"/>
            <a:ext cx="3036535" cy="45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20" tIns="45561" rIns="91120" bIns="45561" anchor="b"/>
          <a:lstStyle>
            <a:lvl1pPr defTabSz="895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8953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A84BD638-3DE8-A74A-9499-8BD85A50D181}" type="slidenum">
              <a:rPr lang="en-US" sz="1200">
                <a:solidFill>
                  <a:srgbClr val="1F497D"/>
                </a:solidFill>
                <a:latin typeface="Verdana" charset="0"/>
                <a:cs typeface="ＭＳ Ｐゴシック" charset="0"/>
              </a:rPr>
              <a:pPr algn="r" eaLnBrk="1" hangingPunct="1"/>
              <a:t>46</a:t>
            </a:fld>
            <a:endParaRPr lang="en-US" sz="1200">
              <a:solidFill>
                <a:srgbClr val="1F497D"/>
              </a:solidFill>
              <a:latin typeface="Verdana" charset="0"/>
              <a:cs typeface="ＭＳ Ｐゴシック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684213"/>
            <a:ext cx="4660900" cy="3495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1931" y="4406944"/>
            <a:ext cx="5161139" cy="417999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20" tIns="45561" rIns="91120" bIns="4556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4219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681" eaLnBrk="0" hangingPunct="0">
              <a:defRPr sz="3100" b="1">
                <a:solidFill>
                  <a:schemeClr val="tx2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36448595" indent="-36009271" defTabSz="910681" eaLnBrk="0" hangingPunct="0">
              <a:defRPr sz="3100" b="1">
                <a:solidFill>
                  <a:schemeClr val="tx2"/>
                </a:solidFill>
                <a:latin typeface="News Gothic MT" charset="0"/>
                <a:ea typeface="ＭＳ Ｐゴシック" charset="0"/>
              </a:defRPr>
            </a:lvl2pPr>
            <a:lvl3pPr eaLnBrk="0" hangingPunct="0">
              <a:defRPr sz="3100" b="1">
                <a:solidFill>
                  <a:schemeClr val="tx2"/>
                </a:solidFill>
                <a:latin typeface="News Gothic MT" charset="0"/>
                <a:ea typeface="ＭＳ Ｐゴシック" charset="0"/>
              </a:defRPr>
            </a:lvl3pPr>
            <a:lvl4pPr eaLnBrk="0" hangingPunct="0">
              <a:defRPr sz="3100" b="1">
                <a:solidFill>
                  <a:schemeClr val="tx2"/>
                </a:solidFill>
                <a:latin typeface="News Gothic MT" charset="0"/>
                <a:ea typeface="ＭＳ Ｐゴシック" charset="0"/>
              </a:defRPr>
            </a:lvl4pPr>
            <a:lvl5pPr eaLnBrk="0" hangingPunct="0">
              <a:defRPr sz="3100" b="1">
                <a:solidFill>
                  <a:schemeClr val="tx2"/>
                </a:solidFill>
                <a:latin typeface="News Gothic MT" charset="0"/>
                <a:ea typeface="ＭＳ Ｐゴシック" charset="0"/>
              </a:defRPr>
            </a:lvl5pPr>
            <a:lvl6pPr marL="439323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2"/>
                </a:solidFill>
                <a:latin typeface="News Gothic MT" charset="0"/>
                <a:ea typeface="ＭＳ Ｐゴシック" charset="0"/>
              </a:defRPr>
            </a:lvl6pPr>
            <a:lvl7pPr marL="878647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2"/>
                </a:solidFill>
                <a:latin typeface="News Gothic MT" charset="0"/>
                <a:ea typeface="ＭＳ Ｐゴシック" charset="0"/>
              </a:defRPr>
            </a:lvl7pPr>
            <a:lvl8pPr marL="131797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2"/>
                </a:solidFill>
                <a:latin typeface="News Gothic MT" charset="0"/>
                <a:ea typeface="ＭＳ Ｐゴシック" charset="0"/>
              </a:defRPr>
            </a:lvl8pPr>
            <a:lvl9pPr marL="1757294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2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eaLnBrk="1" hangingPunct="1"/>
            <a:fld id="{48531A80-23EF-B942-8DDD-B69AB1B66DFD}" type="slidenum">
              <a:rPr lang="en-US" sz="1200" b="0">
                <a:solidFill>
                  <a:srgbClr val="1F497D"/>
                </a:solidFill>
                <a:latin typeface="Verdana" charset="0"/>
              </a:rPr>
              <a:pPr eaLnBrk="1" hangingPunct="1"/>
              <a:t>47</a:t>
            </a:fld>
            <a:endParaRPr lang="en-US" sz="1200" b="0" dirty="0">
              <a:solidFill>
                <a:srgbClr val="1F497D"/>
              </a:solidFill>
              <a:latin typeface="Verdana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84213"/>
            <a:ext cx="4662487" cy="349567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2232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8531046" indent="-38066622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644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288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932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576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4EBAA80-656A-A44B-AFE7-2B147374E460}" type="slidenum">
              <a:rPr lang="en-US" sz="1200">
                <a:solidFill>
                  <a:srgbClr val="000000"/>
                </a:solidFill>
              </a:rPr>
              <a:pPr eaLnBrk="1" hangingPunct="1"/>
              <a:t>49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85800"/>
            <a:ext cx="4675188" cy="3505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8676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8531046" indent="-38066622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644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288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932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576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58CA865-369E-1C46-A43F-72169F2B832A}" type="slidenum">
              <a:rPr lang="en-US" sz="1200">
                <a:solidFill>
                  <a:srgbClr val="000000"/>
                </a:solidFill>
              </a:rPr>
              <a:pPr eaLnBrk="1" hangingPunct="1"/>
              <a:t>55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4995" name="Rectangle 7"/>
          <p:cNvSpPr txBox="1">
            <a:spLocks noGrp="1" noChangeArrowheads="1"/>
          </p:cNvSpPr>
          <p:nvPr/>
        </p:nvSpPr>
        <p:spPr bwMode="auto">
          <a:xfrm>
            <a:off x="3948466" y="8815498"/>
            <a:ext cx="3036535" cy="45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9" tIns="45551" rIns="91099" bIns="45551" anchor="b"/>
          <a:lstStyle>
            <a:lvl1pPr defTabSz="8937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89376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04FBF30A-25D7-F948-980A-F2194DDFAA34}" type="slidenum">
              <a:rPr lang="en-US" sz="1200">
                <a:solidFill>
                  <a:srgbClr val="1F497D"/>
                </a:solidFill>
                <a:latin typeface="Verdana" charset="0"/>
                <a:cs typeface="ＭＳ Ｐゴシック" charset="0"/>
              </a:rPr>
              <a:pPr algn="r" eaLnBrk="1" hangingPunct="1"/>
              <a:t>55</a:t>
            </a:fld>
            <a:endParaRPr lang="en-US" sz="1200">
              <a:solidFill>
                <a:srgbClr val="1F497D"/>
              </a:solidFill>
              <a:latin typeface="Verdana" charset="0"/>
              <a:cs typeface="ＭＳ Ｐゴシック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684213"/>
            <a:ext cx="4660900" cy="3495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1931" y="4406944"/>
            <a:ext cx="5161139" cy="4179998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99" tIns="45551" rIns="91099" bIns="4555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6795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CA300-3C6B-014E-8C07-A759A133D603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73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CA300-3C6B-014E-8C07-A759A133D60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784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673600" cy="35052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Maybe run</a:t>
            </a:r>
            <a:r>
              <a:rPr lang="en-US" altLang="zh-TW" baseline="0" dirty="0" smtClean="0"/>
              <a:t> the program here~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0C58FC-1622-0845-BECA-3945AA4F4A2F}" type="slidenum">
              <a:rPr lang="en-GB" smtClean="0"/>
              <a:pPr>
                <a:defRPr/>
              </a:pPr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906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695325"/>
            <a:ext cx="4635500" cy="3476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98501" y="4403725"/>
            <a:ext cx="5587999" cy="4171950"/>
          </a:xfrm>
          <a:prstGeom prst="rect">
            <a:avLst/>
          </a:prstGeom>
        </p:spPr>
        <p:txBody>
          <a:bodyPr lIns="92870" tIns="92870" rIns="92870" bIns="9287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019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D4E86C-6C36-5745-ACFD-C5A20FAED109}" type="slidenum">
              <a:rPr lang="en-US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62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1888" y="685800"/>
            <a:ext cx="4675187" cy="3505200"/>
          </a:xfrm>
          <a:ln/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775" indent="-28568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2731" indent="-2285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99823" indent="-2285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6916" indent="-22854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008" indent="-228546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100" indent="-228546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8193" indent="-228546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5285" indent="-228546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454BC33-1A50-3E4B-8BCA-BD2AB1B81998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7412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D4E86C-6C36-5745-ACFD-C5A20FAED109}" type="slidenum">
              <a:rPr lang="en-US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313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D4E86C-6C36-5745-ACFD-C5A20FAED109}" type="slidenum">
              <a:rPr lang="en-US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542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1F7235-0A7D-9148-AE42-BB472B85C176}" type="slidenum">
              <a:rPr lang="en-US">
                <a:solidFill>
                  <a:srgbClr val="000000"/>
                </a:solidFill>
              </a:rPr>
              <a:pPr/>
              <a:t>78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9DFB720-A32A-664E-8290-F6341837CFE6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948113" y="8815388"/>
            <a:ext cx="30368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34" tIns="45567" rIns="91134" bIns="45567" anchor="b"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0CAD7BBF-86E9-514B-A0DD-095DC789210E}" type="slidenum">
              <a:rPr lang="en-US" sz="1200">
                <a:solidFill>
                  <a:schemeClr val="tx2"/>
                </a:solidFill>
                <a:latin typeface="Verdana" charset="0"/>
              </a:rPr>
              <a:pPr algn="r" eaLnBrk="1" hangingPunct="1"/>
              <a:t>10</a:t>
            </a:fld>
            <a:endParaRPr lang="en-US" sz="120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4213"/>
            <a:ext cx="4660900" cy="3495675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406900"/>
            <a:ext cx="5162550" cy="4179888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34" tIns="45567" rIns="91134" bIns="45567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39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28B2A0-BB33-0643-ABEF-86B164411402}" type="slidenum">
              <a:rPr lang="en-US"/>
              <a:pPr/>
              <a:t>11</a:t>
            </a:fld>
            <a:endParaRPr lang="en-US"/>
          </a:p>
        </p:txBody>
      </p:sp>
      <p:sp>
        <p:nvSpPr>
          <p:cNvPr id="143363" name="Rectangle 7"/>
          <p:cNvSpPr txBox="1">
            <a:spLocks noGrp="1" noChangeArrowheads="1"/>
          </p:cNvSpPr>
          <p:nvPr/>
        </p:nvSpPr>
        <p:spPr bwMode="auto">
          <a:xfrm>
            <a:off x="3948113" y="8815388"/>
            <a:ext cx="3036887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34" tIns="45567" rIns="91134" bIns="45567" anchor="b">
            <a:prstTxWarp prst="textNoShape">
              <a:avLst/>
            </a:prstTxWarp>
          </a:bodyPr>
          <a:lstStyle/>
          <a:p>
            <a:pPr algn="r" defTabSz="911225"/>
            <a:fld id="{BCBC9271-857B-B54B-850A-113A6D7E9916}" type="slidenum">
              <a:rPr lang="en-US" sz="1200">
                <a:solidFill>
                  <a:schemeClr val="tx2"/>
                </a:solidFill>
                <a:latin typeface="Verdana" charset="0"/>
                <a:ea typeface="ＭＳ Ｐゴシック" charset="-128"/>
                <a:cs typeface="ＭＳ Ｐゴシック" charset="-128"/>
              </a:rPr>
              <a:pPr algn="r" defTabSz="911225"/>
              <a:t>11</a:t>
            </a:fld>
            <a:endParaRPr lang="en-US" sz="1200">
              <a:solidFill>
                <a:schemeClr val="tx2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4213"/>
            <a:ext cx="4660900" cy="3495675"/>
          </a:xfrm>
          <a:ln/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406900"/>
            <a:ext cx="5162550" cy="4179888"/>
          </a:xfrm>
          <a:noFill/>
          <a:ln/>
        </p:spPr>
        <p:txBody>
          <a:bodyPr lIns="91134" tIns="45567" rIns="91134" bIns="45567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06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A15F3A-09F8-D543-9323-3AE18291C4FA}" type="slidenum">
              <a:rPr lang="en-US">
                <a:solidFill>
                  <a:srgbClr val="1F497D"/>
                </a:solidFill>
              </a:rPr>
              <a:pPr/>
              <a:t>17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85800"/>
            <a:ext cx="4673600" cy="35052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69" y="4419362"/>
            <a:ext cx="5103841" cy="4190958"/>
          </a:xfrm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3606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647200-FD7F-2C41-A57E-26FA19F39163}" type="slidenum">
              <a:rPr lang="en-US"/>
              <a:pPr/>
              <a:t>19</a:t>
            </a:fld>
            <a:endParaRPr lang="en-U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83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0F79E-FE42-DA46-8BB9-39823F20E3B3}" type="slidenum">
              <a:rPr lang="en-US"/>
              <a:pPr/>
              <a:t>20</a:t>
            </a:fld>
            <a:endParaRPr lang="en-U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4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1.png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1.png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2306" indent="0" algn="ctr">
              <a:buNone/>
              <a:defRPr/>
            </a:lvl2pPr>
            <a:lvl3pPr marL="904613" indent="0" algn="ctr">
              <a:buNone/>
              <a:defRPr/>
            </a:lvl3pPr>
            <a:lvl4pPr marL="1356931" indent="0" algn="ctr">
              <a:buNone/>
              <a:defRPr/>
            </a:lvl4pPr>
            <a:lvl5pPr marL="1809218" indent="0" algn="ctr">
              <a:buNone/>
              <a:defRPr/>
            </a:lvl5pPr>
            <a:lvl6pPr marL="2261542" indent="0" algn="ctr">
              <a:buNone/>
              <a:defRPr/>
            </a:lvl6pPr>
            <a:lvl7pPr marL="2713850" indent="0" algn="ctr">
              <a:buNone/>
              <a:defRPr/>
            </a:lvl7pPr>
            <a:lvl8pPr marL="3166169" indent="0" algn="ctr">
              <a:buNone/>
              <a:defRPr/>
            </a:lvl8pPr>
            <a:lvl9pPr marL="36184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06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1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1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25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3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38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54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05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554"/>
            <a:ext cx="2133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fld id="{AB322872-F17E-3446-A88A-FBBCC090E5A9}" type="datetimeFigureOut">
              <a:rPr lang="en-US" smtClean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pPr algn="l" defTabSz="45063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54"/>
            <a:ext cx="2895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3611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554"/>
            <a:ext cx="2133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fld id="{AB322872-F17E-3446-A88A-FBBCC090E5A9}" type="datetimeFigureOut">
              <a:rPr lang="en-US" smtClean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pPr algn="l" defTabSz="45063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554"/>
            <a:ext cx="2895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4513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632" indent="0">
              <a:buNone/>
              <a:defRPr sz="2000" b="1"/>
            </a:lvl2pPr>
            <a:lvl3pPr marL="901264" indent="0">
              <a:buNone/>
              <a:defRPr sz="1800" b="1"/>
            </a:lvl3pPr>
            <a:lvl4pPr marL="1351915" indent="0">
              <a:buNone/>
              <a:defRPr sz="1600" b="1"/>
            </a:lvl4pPr>
            <a:lvl5pPr marL="1802536" indent="0">
              <a:buNone/>
              <a:defRPr sz="1600" b="1"/>
            </a:lvl5pPr>
            <a:lvl6pPr marL="2253184" indent="0">
              <a:buNone/>
              <a:defRPr sz="1600" b="1"/>
            </a:lvl6pPr>
            <a:lvl7pPr marL="2703825" indent="0">
              <a:buNone/>
              <a:defRPr sz="1600" b="1"/>
            </a:lvl7pPr>
            <a:lvl8pPr marL="3154477" indent="0">
              <a:buNone/>
              <a:defRPr sz="1600" b="1"/>
            </a:lvl8pPr>
            <a:lvl9pPr marL="360508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632" indent="0">
              <a:buNone/>
              <a:defRPr sz="2000" b="1"/>
            </a:lvl2pPr>
            <a:lvl3pPr marL="901264" indent="0">
              <a:buNone/>
              <a:defRPr sz="1800" b="1"/>
            </a:lvl3pPr>
            <a:lvl4pPr marL="1351915" indent="0">
              <a:buNone/>
              <a:defRPr sz="1600" b="1"/>
            </a:lvl4pPr>
            <a:lvl5pPr marL="1802536" indent="0">
              <a:buNone/>
              <a:defRPr sz="1600" b="1"/>
            </a:lvl5pPr>
            <a:lvl6pPr marL="2253184" indent="0">
              <a:buNone/>
              <a:defRPr sz="1600" b="1"/>
            </a:lvl6pPr>
            <a:lvl7pPr marL="2703825" indent="0">
              <a:buNone/>
              <a:defRPr sz="1600" b="1"/>
            </a:lvl7pPr>
            <a:lvl8pPr marL="3154477" indent="0">
              <a:buNone/>
              <a:defRPr sz="1600" b="1"/>
            </a:lvl8pPr>
            <a:lvl9pPr marL="360508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554"/>
            <a:ext cx="2133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fld id="{AB322872-F17E-3446-A88A-FBBCC090E5A9}" type="datetimeFigureOut">
              <a:rPr lang="en-US" smtClean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pPr algn="l" defTabSz="45063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554"/>
            <a:ext cx="2895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76919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554"/>
            <a:ext cx="2133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fld id="{AB322872-F17E-3446-A88A-FBBCC090E5A9}" type="datetimeFigureOut">
              <a:rPr lang="en-US" smtClean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pPr algn="l" defTabSz="45063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554"/>
            <a:ext cx="2895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4162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554"/>
            <a:ext cx="2133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fld id="{AB322872-F17E-3446-A88A-FBBCC090E5A9}" type="datetimeFigureOut">
              <a:rPr lang="en-US" smtClean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pPr algn="l" defTabSz="45063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554"/>
            <a:ext cx="2895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2063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0632" indent="0">
              <a:buNone/>
              <a:defRPr sz="1200"/>
            </a:lvl2pPr>
            <a:lvl3pPr marL="901264" indent="0">
              <a:buNone/>
              <a:defRPr sz="1000"/>
            </a:lvl3pPr>
            <a:lvl4pPr marL="1351915" indent="0">
              <a:buNone/>
              <a:defRPr sz="900"/>
            </a:lvl4pPr>
            <a:lvl5pPr marL="1802536" indent="0">
              <a:buNone/>
              <a:defRPr sz="900"/>
            </a:lvl5pPr>
            <a:lvl6pPr marL="2253184" indent="0">
              <a:buNone/>
              <a:defRPr sz="900"/>
            </a:lvl6pPr>
            <a:lvl7pPr marL="2703825" indent="0">
              <a:buNone/>
              <a:defRPr sz="900"/>
            </a:lvl7pPr>
            <a:lvl8pPr marL="3154477" indent="0">
              <a:buNone/>
              <a:defRPr sz="900"/>
            </a:lvl8pPr>
            <a:lvl9pPr marL="360508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554"/>
            <a:ext cx="2133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fld id="{AB322872-F17E-3446-A88A-FBBCC090E5A9}" type="datetimeFigureOut">
              <a:rPr lang="en-US" smtClean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pPr algn="l" defTabSz="45063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554"/>
            <a:ext cx="2895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31889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0632" indent="0">
              <a:buNone/>
              <a:defRPr sz="2800"/>
            </a:lvl2pPr>
            <a:lvl3pPr marL="901264" indent="0">
              <a:buNone/>
              <a:defRPr sz="2400"/>
            </a:lvl3pPr>
            <a:lvl4pPr marL="1351915" indent="0">
              <a:buNone/>
              <a:defRPr sz="2000"/>
            </a:lvl4pPr>
            <a:lvl5pPr marL="1802536" indent="0">
              <a:buNone/>
              <a:defRPr sz="2000"/>
            </a:lvl5pPr>
            <a:lvl6pPr marL="2253184" indent="0">
              <a:buNone/>
              <a:defRPr sz="2000"/>
            </a:lvl6pPr>
            <a:lvl7pPr marL="2703825" indent="0">
              <a:buNone/>
              <a:defRPr sz="2000"/>
            </a:lvl7pPr>
            <a:lvl8pPr marL="3154477" indent="0">
              <a:buNone/>
              <a:defRPr sz="2000"/>
            </a:lvl8pPr>
            <a:lvl9pPr marL="360508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0632" indent="0">
              <a:buNone/>
              <a:defRPr sz="1200"/>
            </a:lvl2pPr>
            <a:lvl3pPr marL="901264" indent="0">
              <a:buNone/>
              <a:defRPr sz="1000"/>
            </a:lvl3pPr>
            <a:lvl4pPr marL="1351915" indent="0">
              <a:buNone/>
              <a:defRPr sz="900"/>
            </a:lvl4pPr>
            <a:lvl5pPr marL="1802536" indent="0">
              <a:buNone/>
              <a:defRPr sz="900"/>
            </a:lvl5pPr>
            <a:lvl6pPr marL="2253184" indent="0">
              <a:buNone/>
              <a:defRPr sz="900"/>
            </a:lvl6pPr>
            <a:lvl7pPr marL="2703825" indent="0">
              <a:buNone/>
              <a:defRPr sz="900"/>
            </a:lvl7pPr>
            <a:lvl8pPr marL="3154477" indent="0">
              <a:buNone/>
              <a:defRPr sz="900"/>
            </a:lvl8pPr>
            <a:lvl9pPr marL="360508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554"/>
            <a:ext cx="2133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fld id="{AB322872-F17E-3446-A88A-FBBCC090E5A9}" type="datetimeFigureOut">
              <a:rPr lang="en-US" smtClean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pPr algn="l" defTabSz="45063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554"/>
            <a:ext cx="2895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41402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554"/>
            <a:ext cx="2133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fld id="{AB322872-F17E-3446-A88A-FBBCC090E5A9}" type="datetimeFigureOut">
              <a:rPr lang="en-US" smtClean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pPr algn="l" defTabSz="45063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54"/>
            <a:ext cx="2895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3742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554"/>
            <a:ext cx="2133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fld id="{AB322872-F17E-3446-A88A-FBBCC090E5A9}" type="datetimeFigureOut">
              <a:rPr lang="en-US" smtClean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pPr algn="l" defTabSz="45063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54"/>
            <a:ext cx="2895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1212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9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9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9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9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9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9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578"/>
            <a:ext cx="2133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78"/>
            <a:ext cx="2895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1187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5088" y="228600"/>
            <a:ext cx="2062162" cy="5619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1" y="228600"/>
            <a:ext cx="6034088" cy="5619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578"/>
            <a:ext cx="2133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78"/>
            <a:ext cx="2895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2762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8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97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96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9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93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92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9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90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578"/>
            <a:ext cx="2133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78"/>
            <a:ext cx="2895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59154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578"/>
            <a:ext cx="2133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578"/>
            <a:ext cx="2895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13378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871" indent="0">
              <a:buNone/>
              <a:defRPr sz="2000" b="1"/>
            </a:lvl2pPr>
            <a:lvl3pPr marL="899745" indent="0">
              <a:buNone/>
              <a:defRPr sz="1800" b="1"/>
            </a:lvl3pPr>
            <a:lvl4pPr marL="1349635" indent="0">
              <a:buNone/>
              <a:defRPr sz="1600" b="1"/>
            </a:lvl4pPr>
            <a:lvl5pPr marL="1799495" indent="0">
              <a:buNone/>
              <a:defRPr sz="1600" b="1"/>
            </a:lvl5pPr>
            <a:lvl6pPr marL="2249385" indent="0">
              <a:buNone/>
              <a:defRPr sz="1600" b="1"/>
            </a:lvl6pPr>
            <a:lvl7pPr marL="2699267" indent="0">
              <a:buNone/>
              <a:defRPr sz="1600" b="1"/>
            </a:lvl7pPr>
            <a:lvl8pPr marL="3149161" indent="0">
              <a:buNone/>
              <a:defRPr sz="1600" b="1"/>
            </a:lvl8pPr>
            <a:lvl9pPr marL="35990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871" indent="0">
              <a:buNone/>
              <a:defRPr sz="2000" b="1"/>
            </a:lvl2pPr>
            <a:lvl3pPr marL="899745" indent="0">
              <a:buNone/>
              <a:defRPr sz="1800" b="1"/>
            </a:lvl3pPr>
            <a:lvl4pPr marL="1349635" indent="0">
              <a:buNone/>
              <a:defRPr sz="1600" b="1"/>
            </a:lvl4pPr>
            <a:lvl5pPr marL="1799495" indent="0">
              <a:buNone/>
              <a:defRPr sz="1600" b="1"/>
            </a:lvl5pPr>
            <a:lvl6pPr marL="2249385" indent="0">
              <a:buNone/>
              <a:defRPr sz="1600" b="1"/>
            </a:lvl6pPr>
            <a:lvl7pPr marL="2699267" indent="0">
              <a:buNone/>
              <a:defRPr sz="1600" b="1"/>
            </a:lvl7pPr>
            <a:lvl8pPr marL="3149161" indent="0">
              <a:buNone/>
              <a:defRPr sz="1600" b="1"/>
            </a:lvl8pPr>
            <a:lvl9pPr marL="35990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578"/>
            <a:ext cx="2133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578"/>
            <a:ext cx="2895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01187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578"/>
            <a:ext cx="2133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578"/>
            <a:ext cx="2895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85845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578"/>
            <a:ext cx="2133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578"/>
            <a:ext cx="2895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03824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871" indent="0">
              <a:buNone/>
              <a:defRPr sz="1200"/>
            </a:lvl2pPr>
            <a:lvl3pPr marL="899745" indent="0">
              <a:buNone/>
              <a:defRPr sz="1000"/>
            </a:lvl3pPr>
            <a:lvl4pPr marL="1349635" indent="0">
              <a:buNone/>
              <a:defRPr sz="900"/>
            </a:lvl4pPr>
            <a:lvl5pPr marL="1799495" indent="0">
              <a:buNone/>
              <a:defRPr sz="900"/>
            </a:lvl5pPr>
            <a:lvl6pPr marL="2249385" indent="0">
              <a:buNone/>
              <a:defRPr sz="900"/>
            </a:lvl6pPr>
            <a:lvl7pPr marL="2699267" indent="0">
              <a:buNone/>
              <a:defRPr sz="900"/>
            </a:lvl7pPr>
            <a:lvl8pPr marL="3149161" indent="0">
              <a:buNone/>
              <a:defRPr sz="900"/>
            </a:lvl8pPr>
            <a:lvl9pPr marL="35990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578"/>
            <a:ext cx="2133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578"/>
            <a:ext cx="2895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6615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871" indent="0">
              <a:buNone/>
              <a:defRPr sz="2800"/>
            </a:lvl2pPr>
            <a:lvl3pPr marL="899745" indent="0">
              <a:buNone/>
              <a:defRPr sz="2400"/>
            </a:lvl3pPr>
            <a:lvl4pPr marL="1349635" indent="0">
              <a:buNone/>
              <a:defRPr sz="2000"/>
            </a:lvl4pPr>
            <a:lvl5pPr marL="1799495" indent="0">
              <a:buNone/>
              <a:defRPr sz="2000"/>
            </a:lvl5pPr>
            <a:lvl6pPr marL="2249385" indent="0">
              <a:buNone/>
              <a:defRPr sz="2000"/>
            </a:lvl6pPr>
            <a:lvl7pPr marL="2699267" indent="0">
              <a:buNone/>
              <a:defRPr sz="2000"/>
            </a:lvl7pPr>
            <a:lvl8pPr marL="3149161" indent="0">
              <a:buNone/>
              <a:defRPr sz="2000"/>
            </a:lvl8pPr>
            <a:lvl9pPr marL="35990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871" indent="0">
              <a:buNone/>
              <a:defRPr sz="1200"/>
            </a:lvl2pPr>
            <a:lvl3pPr marL="899745" indent="0">
              <a:buNone/>
              <a:defRPr sz="1000"/>
            </a:lvl3pPr>
            <a:lvl4pPr marL="1349635" indent="0">
              <a:buNone/>
              <a:defRPr sz="900"/>
            </a:lvl4pPr>
            <a:lvl5pPr marL="1799495" indent="0">
              <a:buNone/>
              <a:defRPr sz="900"/>
            </a:lvl5pPr>
            <a:lvl6pPr marL="2249385" indent="0">
              <a:buNone/>
              <a:defRPr sz="900"/>
            </a:lvl6pPr>
            <a:lvl7pPr marL="2699267" indent="0">
              <a:buNone/>
              <a:defRPr sz="900"/>
            </a:lvl7pPr>
            <a:lvl8pPr marL="3149161" indent="0">
              <a:buNone/>
              <a:defRPr sz="900"/>
            </a:lvl8pPr>
            <a:lvl9pPr marL="35990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578"/>
            <a:ext cx="2133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578"/>
            <a:ext cx="2895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47933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578"/>
            <a:ext cx="2133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78"/>
            <a:ext cx="2895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61831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578"/>
            <a:ext cx="2133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78"/>
            <a:ext cx="2895600" cy="365125"/>
          </a:xfrm>
          <a:prstGeom prst="rect">
            <a:avLst/>
          </a:prstGeom>
        </p:spPr>
        <p:txBody>
          <a:bodyPr lIns="90000" tIns="44988" rIns="90000" bIns="44988"/>
          <a:lstStyle/>
          <a:p>
            <a:pPr algn="l" defTabSz="44987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3430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2306" indent="0" algn="ctr">
              <a:buNone/>
              <a:defRPr/>
            </a:lvl2pPr>
            <a:lvl3pPr marL="904613" indent="0" algn="ctr">
              <a:buNone/>
              <a:defRPr/>
            </a:lvl3pPr>
            <a:lvl4pPr marL="1356931" indent="0" algn="ctr">
              <a:buNone/>
              <a:defRPr/>
            </a:lvl4pPr>
            <a:lvl5pPr marL="1809218" indent="0" algn="ctr">
              <a:buNone/>
              <a:defRPr/>
            </a:lvl5pPr>
            <a:lvl6pPr marL="2261542" indent="0" algn="ctr">
              <a:buNone/>
              <a:defRPr/>
            </a:lvl6pPr>
            <a:lvl7pPr marL="2713850" indent="0" algn="ctr">
              <a:buNone/>
              <a:defRPr/>
            </a:lvl7pPr>
            <a:lvl8pPr marL="3166169" indent="0" algn="ctr">
              <a:buNone/>
              <a:defRPr/>
            </a:lvl8pPr>
            <a:lvl9pPr marL="36184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1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256" indent="0" algn="ctr">
              <a:buNone/>
              <a:defRPr/>
            </a:lvl2pPr>
            <a:lvl3pPr marL="902515" indent="0" algn="ctr">
              <a:buNone/>
              <a:defRPr/>
            </a:lvl3pPr>
            <a:lvl4pPr marL="1353790" indent="0" algn="ctr">
              <a:buNone/>
              <a:defRPr/>
            </a:lvl4pPr>
            <a:lvl5pPr marL="1805026" indent="0" algn="ctr">
              <a:buNone/>
              <a:defRPr/>
            </a:lvl5pPr>
            <a:lvl6pPr marL="2256302" indent="0" algn="ctr">
              <a:buNone/>
              <a:defRPr/>
            </a:lvl6pPr>
            <a:lvl7pPr marL="2707564" indent="0" algn="ctr">
              <a:buNone/>
              <a:defRPr/>
            </a:lvl7pPr>
            <a:lvl8pPr marL="3158839" indent="0" algn="ctr">
              <a:buNone/>
              <a:defRPr/>
            </a:lvl8pPr>
            <a:lvl9pPr marL="361006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58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033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256" indent="0">
              <a:buNone/>
              <a:defRPr sz="1800"/>
            </a:lvl2pPr>
            <a:lvl3pPr marL="902515" indent="0">
              <a:buNone/>
              <a:defRPr sz="1600"/>
            </a:lvl3pPr>
            <a:lvl4pPr marL="1353790" indent="0">
              <a:buNone/>
              <a:defRPr sz="1400"/>
            </a:lvl4pPr>
            <a:lvl5pPr marL="1805026" indent="0">
              <a:buNone/>
              <a:defRPr sz="1400"/>
            </a:lvl5pPr>
            <a:lvl6pPr marL="2256302" indent="0">
              <a:buNone/>
              <a:defRPr sz="1400"/>
            </a:lvl6pPr>
            <a:lvl7pPr marL="2707564" indent="0">
              <a:buNone/>
              <a:defRPr sz="1400"/>
            </a:lvl7pPr>
            <a:lvl8pPr marL="3158839" indent="0">
              <a:buNone/>
              <a:defRPr sz="1400"/>
            </a:lvl8pPr>
            <a:lvl9pPr marL="361006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963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392" y="1295400"/>
            <a:ext cx="3495675" cy="4552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4552" y="1295400"/>
            <a:ext cx="3495675" cy="4552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48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256" indent="0">
              <a:buNone/>
              <a:defRPr sz="2000" b="1"/>
            </a:lvl2pPr>
            <a:lvl3pPr marL="902515" indent="0">
              <a:buNone/>
              <a:defRPr sz="1800" b="1"/>
            </a:lvl3pPr>
            <a:lvl4pPr marL="1353790" indent="0">
              <a:buNone/>
              <a:defRPr sz="1600" b="1"/>
            </a:lvl4pPr>
            <a:lvl5pPr marL="1805026" indent="0">
              <a:buNone/>
              <a:defRPr sz="1600" b="1"/>
            </a:lvl5pPr>
            <a:lvl6pPr marL="2256302" indent="0">
              <a:buNone/>
              <a:defRPr sz="1600" b="1"/>
            </a:lvl6pPr>
            <a:lvl7pPr marL="2707564" indent="0">
              <a:buNone/>
              <a:defRPr sz="1600" b="1"/>
            </a:lvl7pPr>
            <a:lvl8pPr marL="3158839" indent="0">
              <a:buNone/>
              <a:defRPr sz="1600" b="1"/>
            </a:lvl8pPr>
            <a:lvl9pPr marL="361006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256" indent="0">
              <a:buNone/>
              <a:defRPr sz="2000" b="1"/>
            </a:lvl2pPr>
            <a:lvl3pPr marL="902515" indent="0">
              <a:buNone/>
              <a:defRPr sz="1800" b="1"/>
            </a:lvl3pPr>
            <a:lvl4pPr marL="1353790" indent="0">
              <a:buNone/>
              <a:defRPr sz="1600" b="1"/>
            </a:lvl4pPr>
            <a:lvl5pPr marL="1805026" indent="0">
              <a:buNone/>
              <a:defRPr sz="1600" b="1"/>
            </a:lvl5pPr>
            <a:lvl6pPr marL="2256302" indent="0">
              <a:buNone/>
              <a:defRPr sz="1600" b="1"/>
            </a:lvl6pPr>
            <a:lvl7pPr marL="2707564" indent="0">
              <a:buNone/>
              <a:defRPr sz="1600" b="1"/>
            </a:lvl7pPr>
            <a:lvl8pPr marL="3158839" indent="0">
              <a:buNone/>
              <a:defRPr sz="1600" b="1"/>
            </a:lvl8pPr>
            <a:lvl9pPr marL="361006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963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668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4395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256" indent="0">
              <a:buNone/>
              <a:defRPr sz="1200"/>
            </a:lvl2pPr>
            <a:lvl3pPr marL="902515" indent="0">
              <a:buNone/>
              <a:defRPr sz="1000"/>
            </a:lvl3pPr>
            <a:lvl4pPr marL="1353790" indent="0">
              <a:buNone/>
              <a:defRPr sz="900"/>
            </a:lvl4pPr>
            <a:lvl5pPr marL="1805026" indent="0">
              <a:buNone/>
              <a:defRPr sz="900"/>
            </a:lvl5pPr>
            <a:lvl6pPr marL="2256302" indent="0">
              <a:buNone/>
              <a:defRPr sz="900"/>
            </a:lvl6pPr>
            <a:lvl7pPr marL="2707564" indent="0">
              <a:buNone/>
              <a:defRPr sz="900"/>
            </a:lvl7pPr>
            <a:lvl8pPr marL="3158839" indent="0">
              <a:buNone/>
              <a:defRPr sz="900"/>
            </a:lvl8pPr>
            <a:lvl9pPr marL="361006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4988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256" indent="0">
              <a:buNone/>
              <a:defRPr sz="2800"/>
            </a:lvl2pPr>
            <a:lvl3pPr marL="902515" indent="0">
              <a:buNone/>
              <a:defRPr sz="2400"/>
            </a:lvl3pPr>
            <a:lvl4pPr marL="1353790" indent="0">
              <a:buNone/>
              <a:defRPr sz="2000"/>
            </a:lvl4pPr>
            <a:lvl5pPr marL="1805026" indent="0">
              <a:buNone/>
              <a:defRPr sz="2000"/>
            </a:lvl5pPr>
            <a:lvl6pPr marL="2256302" indent="0">
              <a:buNone/>
              <a:defRPr sz="2000"/>
            </a:lvl6pPr>
            <a:lvl7pPr marL="2707564" indent="0">
              <a:buNone/>
              <a:defRPr sz="2000"/>
            </a:lvl7pPr>
            <a:lvl8pPr marL="3158839" indent="0">
              <a:buNone/>
              <a:defRPr sz="2000"/>
            </a:lvl8pPr>
            <a:lvl9pPr marL="361006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256" indent="0">
              <a:buNone/>
              <a:defRPr sz="1200"/>
            </a:lvl2pPr>
            <a:lvl3pPr marL="902515" indent="0">
              <a:buNone/>
              <a:defRPr sz="1000"/>
            </a:lvl3pPr>
            <a:lvl4pPr marL="1353790" indent="0">
              <a:buNone/>
              <a:defRPr sz="900"/>
            </a:lvl4pPr>
            <a:lvl5pPr marL="1805026" indent="0">
              <a:buNone/>
              <a:defRPr sz="900"/>
            </a:lvl5pPr>
            <a:lvl6pPr marL="2256302" indent="0">
              <a:buNone/>
              <a:defRPr sz="900"/>
            </a:lvl6pPr>
            <a:lvl7pPr marL="2707564" indent="0">
              <a:buNone/>
              <a:defRPr sz="900"/>
            </a:lvl7pPr>
            <a:lvl8pPr marL="3158839" indent="0">
              <a:buNone/>
              <a:defRPr sz="900"/>
            </a:lvl8pPr>
            <a:lvl9pPr marL="361006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47800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69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5088" y="228600"/>
            <a:ext cx="2062162" cy="5619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1" y="228600"/>
            <a:ext cx="6034088" cy="5619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999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0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7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4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1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8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7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9435639-185E-A84A-AEB4-EE524BDE4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530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CC5B5F-0D7F-C142-B6A9-79B5AC73A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241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69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3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09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87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34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81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28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7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CB3E4DC-EAF7-9544-9749-0B22D3F60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031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FF9D732-FD91-D74D-9D33-5AEC7C69A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857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6958" indent="0">
              <a:buNone/>
              <a:defRPr sz="2000" b="1"/>
            </a:lvl2pPr>
            <a:lvl3pPr marL="893926" indent="0">
              <a:buNone/>
              <a:defRPr sz="1800" b="1"/>
            </a:lvl3pPr>
            <a:lvl4pPr marL="1340921" indent="0">
              <a:buNone/>
              <a:defRPr sz="1600" b="1"/>
            </a:lvl4pPr>
            <a:lvl5pPr marL="1787846" indent="0">
              <a:buNone/>
              <a:defRPr sz="1600" b="1"/>
            </a:lvl5pPr>
            <a:lvl6pPr marL="2234830" indent="0">
              <a:buNone/>
              <a:defRPr sz="1600" b="1"/>
            </a:lvl6pPr>
            <a:lvl7pPr marL="2681802" indent="0">
              <a:buNone/>
              <a:defRPr sz="1600" b="1"/>
            </a:lvl7pPr>
            <a:lvl8pPr marL="3128765" indent="0">
              <a:buNone/>
              <a:defRPr sz="1600" b="1"/>
            </a:lvl8pPr>
            <a:lvl9pPr marL="35757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6958" indent="0">
              <a:buNone/>
              <a:defRPr sz="2000" b="1"/>
            </a:lvl2pPr>
            <a:lvl3pPr marL="893926" indent="0">
              <a:buNone/>
              <a:defRPr sz="1800" b="1"/>
            </a:lvl3pPr>
            <a:lvl4pPr marL="1340921" indent="0">
              <a:buNone/>
              <a:defRPr sz="1600" b="1"/>
            </a:lvl4pPr>
            <a:lvl5pPr marL="1787846" indent="0">
              <a:buNone/>
              <a:defRPr sz="1600" b="1"/>
            </a:lvl5pPr>
            <a:lvl6pPr marL="2234830" indent="0">
              <a:buNone/>
              <a:defRPr sz="1600" b="1"/>
            </a:lvl6pPr>
            <a:lvl7pPr marL="2681802" indent="0">
              <a:buNone/>
              <a:defRPr sz="1600" b="1"/>
            </a:lvl7pPr>
            <a:lvl8pPr marL="3128765" indent="0">
              <a:buNone/>
              <a:defRPr sz="1600" b="1"/>
            </a:lvl8pPr>
            <a:lvl9pPr marL="35757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E022B3-9D5B-2B4C-A18E-D01099545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72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DF08490-0371-434C-A552-C06FAE662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6337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B2C2F87-1ED3-794D-8D39-4EE60014B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4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6958" indent="0">
              <a:buNone/>
              <a:defRPr sz="1200"/>
            </a:lvl2pPr>
            <a:lvl3pPr marL="893926" indent="0">
              <a:buNone/>
              <a:defRPr sz="1000"/>
            </a:lvl3pPr>
            <a:lvl4pPr marL="1340921" indent="0">
              <a:buNone/>
              <a:defRPr sz="900"/>
            </a:lvl4pPr>
            <a:lvl5pPr marL="1787846" indent="0">
              <a:buNone/>
              <a:defRPr sz="900"/>
            </a:lvl5pPr>
            <a:lvl6pPr marL="2234830" indent="0">
              <a:buNone/>
              <a:defRPr sz="900"/>
            </a:lvl6pPr>
            <a:lvl7pPr marL="2681802" indent="0">
              <a:buNone/>
              <a:defRPr sz="900"/>
            </a:lvl7pPr>
            <a:lvl8pPr marL="3128765" indent="0">
              <a:buNone/>
              <a:defRPr sz="900"/>
            </a:lvl8pPr>
            <a:lvl9pPr marL="35757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C8FE640-24AB-9E40-9329-3039ECA95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916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46958" indent="0">
              <a:buNone/>
              <a:defRPr sz="2800"/>
            </a:lvl2pPr>
            <a:lvl3pPr marL="893926" indent="0">
              <a:buNone/>
              <a:defRPr sz="2400"/>
            </a:lvl3pPr>
            <a:lvl4pPr marL="1340921" indent="0">
              <a:buNone/>
              <a:defRPr sz="2000"/>
            </a:lvl4pPr>
            <a:lvl5pPr marL="1787846" indent="0">
              <a:buNone/>
              <a:defRPr sz="2000"/>
            </a:lvl5pPr>
            <a:lvl6pPr marL="2234830" indent="0">
              <a:buNone/>
              <a:defRPr sz="2000"/>
            </a:lvl6pPr>
            <a:lvl7pPr marL="2681802" indent="0">
              <a:buNone/>
              <a:defRPr sz="2000"/>
            </a:lvl7pPr>
            <a:lvl8pPr marL="3128765" indent="0">
              <a:buNone/>
              <a:defRPr sz="2000"/>
            </a:lvl8pPr>
            <a:lvl9pPr marL="357571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6958" indent="0">
              <a:buNone/>
              <a:defRPr sz="1200"/>
            </a:lvl2pPr>
            <a:lvl3pPr marL="893926" indent="0">
              <a:buNone/>
              <a:defRPr sz="1000"/>
            </a:lvl3pPr>
            <a:lvl4pPr marL="1340921" indent="0">
              <a:buNone/>
              <a:defRPr sz="900"/>
            </a:lvl4pPr>
            <a:lvl5pPr marL="1787846" indent="0">
              <a:buNone/>
              <a:defRPr sz="900"/>
            </a:lvl5pPr>
            <a:lvl6pPr marL="2234830" indent="0">
              <a:buNone/>
              <a:defRPr sz="900"/>
            </a:lvl6pPr>
            <a:lvl7pPr marL="2681802" indent="0">
              <a:buNone/>
              <a:defRPr sz="900"/>
            </a:lvl7pPr>
            <a:lvl8pPr marL="3128765" indent="0">
              <a:buNone/>
              <a:defRPr sz="900"/>
            </a:lvl8pPr>
            <a:lvl9pPr marL="35757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8D264C7-6546-5746-B0FF-17C4E5EC2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56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306" indent="0">
              <a:buNone/>
              <a:defRPr sz="1800"/>
            </a:lvl2pPr>
            <a:lvl3pPr marL="904613" indent="0">
              <a:buNone/>
              <a:defRPr sz="1600"/>
            </a:lvl3pPr>
            <a:lvl4pPr marL="1356931" indent="0">
              <a:buNone/>
              <a:defRPr sz="1400"/>
            </a:lvl4pPr>
            <a:lvl5pPr marL="1809218" indent="0">
              <a:buNone/>
              <a:defRPr sz="1400"/>
            </a:lvl5pPr>
            <a:lvl6pPr marL="2261542" indent="0">
              <a:buNone/>
              <a:defRPr sz="1400"/>
            </a:lvl6pPr>
            <a:lvl7pPr marL="2713850" indent="0">
              <a:buNone/>
              <a:defRPr sz="1400"/>
            </a:lvl7pPr>
            <a:lvl8pPr marL="3166169" indent="0">
              <a:buNone/>
              <a:defRPr sz="1400"/>
            </a:lvl8pPr>
            <a:lvl9pPr marL="361845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771BB0-8CA1-1440-AF24-AAD7CA81A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6124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3926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D2E01C5-AD28-0B49-998E-DE27091F2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141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9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4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9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4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9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89"/>
            <a:ext cx="2895600" cy="36892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77"/>
            <a:ext cx="4419600" cy="584731"/>
          </a:xfrm>
          <a:prstGeom prst="rect">
            <a:avLst/>
          </a:prstGeom>
        </p:spPr>
        <p:txBody>
          <a:bodyPr wrap="square" lIns="91039" tIns="45518" rIns="91039" bIns="455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49330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89"/>
            <a:ext cx="2895600" cy="36892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77"/>
            <a:ext cx="4419600" cy="584731"/>
          </a:xfrm>
          <a:prstGeom prst="rect">
            <a:avLst/>
          </a:prstGeom>
        </p:spPr>
        <p:txBody>
          <a:bodyPr wrap="square" lIns="91039" tIns="45518" rIns="91039" bIns="455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54077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9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9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48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9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47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9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46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9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89"/>
            <a:ext cx="2895600" cy="36892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77"/>
            <a:ext cx="4419600" cy="584731"/>
          </a:xfrm>
          <a:prstGeom prst="rect">
            <a:avLst/>
          </a:prstGeom>
        </p:spPr>
        <p:txBody>
          <a:bodyPr wrap="square" lIns="91039" tIns="45518" rIns="91039" bIns="455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23376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89"/>
            <a:ext cx="2895600" cy="36892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77"/>
            <a:ext cx="4419600" cy="584731"/>
          </a:xfrm>
          <a:prstGeom prst="rect">
            <a:avLst/>
          </a:prstGeom>
        </p:spPr>
        <p:txBody>
          <a:bodyPr wrap="square" lIns="91039" tIns="45518" rIns="91039" bIns="455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623224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958" indent="0">
              <a:buNone/>
              <a:defRPr sz="2000" b="1"/>
            </a:lvl2pPr>
            <a:lvl3pPr marL="909915" indent="0">
              <a:buNone/>
              <a:defRPr sz="1800" b="1"/>
            </a:lvl3pPr>
            <a:lvl4pPr marL="1364868" indent="0">
              <a:buNone/>
              <a:defRPr sz="1600" b="1"/>
            </a:lvl4pPr>
            <a:lvl5pPr marL="1819823" indent="0">
              <a:buNone/>
              <a:defRPr sz="1600" b="1"/>
            </a:lvl5pPr>
            <a:lvl6pPr marL="2274779" indent="0">
              <a:buNone/>
              <a:defRPr sz="1600" b="1"/>
            </a:lvl6pPr>
            <a:lvl7pPr marL="2729731" indent="0">
              <a:buNone/>
              <a:defRPr sz="1600" b="1"/>
            </a:lvl7pPr>
            <a:lvl8pPr marL="3184691" indent="0">
              <a:buNone/>
              <a:defRPr sz="1600" b="1"/>
            </a:lvl8pPr>
            <a:lvl9pPr marL="36396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958" indent="0">
              <a:buNone/>
              <a:defRPr sz="2000" b="1"/>
            </a:lvl2pPr>
            <a:lvl3pPr marL="909915" indent="0">
              <a:buNone/>
              <a:defRPr sz="1800" b="1"/>
            </a:lvl3pPr>
            <a:lvl4pPr marL="1364868" indent="0">
              <a:buNone/>
              <a:defRPr sz="1600" b="1"/>
            </a:lvl4pPr>
            <a:lvl5pPr marL="1819823" indent="0">
              <a:buNone/>
              <a:defRPr sz="1600" b="1"/>
            </a:lvl5pPr>
            <a:lvl6pPr marL="2274779" indent="0">
              <a:buNone/>
              <a:defRPr sz="1600" b="1"/>
            </a:lvl6pPr>
            <a:lvl7pPr marL="2729731" indent="0">
              <a:buNone/>
              <a:defRPr sz="1600" b="1"/>
            </a:lvl7pPr>
            <a:lvl8pPr marL="3184691" indent="0">
              <a:buNone/>
              <a:defRPr sz="1600" b="1"/>
            </a:lvl8pPr>
            <a:lvl9pPr marL="36396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89"/>
            <a:ext cx="2895600" cy="36892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3391781" y="6236177"/>
            <a:ext cx="4419600" cy="584731"/>
          </a:xfrm>
          <a:prstGeom prst="rect">
            <a:avLst/>
          </a:prstGeom>
        </p:spPr>
        <p:txBody>
          <a:bodyPr wrap="square" lIns="91039" tIns="45518" rIns="91039" bIns="455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767671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89"/>
            <a:ext cx="2895600" cy="36892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3"/>
          <p:cNvSpPr txBox="1">
            <a:spLocks/>
          </p:cNvSpPr>
          <p:nvPr userDrawn="1"/>
        </p:nvSpPr>
        <p:spPr>
          <a:xfrm>
            <a:off x="3391781" y="6236177"/>
            <a:ext cx="4419600" cy="584731"/>
          </a:xfrm>
          <a:prstGeom prst="rect">
            <a:avLst/>
          </a:prstGeom>
        </p:spPr>
        <p:txBody>
          <a:bodyPr wrap="square" lIns="91039" tIns="45518" rIns="91039" bIns="455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245700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89"/>
            <a:ext cx="2895600" cy="36892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3"/>
          <p:cNvSpPr txBox="1">
            <a:spLocks/>
          </p:cNvSpPr>
          <p:nvPr userDrawn="1"/>
        </p:nvSpPr>
        <p:spPr>
          <a:xfrm>
            <a:off x="3391781" y="6236177"/>
            <a:ext cx="4419600" cy="584731"/>
          </a:xfrm>
          <a:prstGeom prst="rect">
            <a:avLst/>
          </a:prstGeom>
        </p:spPr>
        <p:txBody>
          <a:bodyPr wrap="square" lIns="91039" tIns="45518" rIns="91039" bIns="455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05342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958" indent="0">
              <a:buNone/>
              <a:defRPr sz="1200"/>
            </a:lvl2pPr>
            <a:lvl3pPr marL="909915" indent="0">
              <a:buNone/>
              <a:defRPr sz="1000"/>
            </a:lvl3pPr>
            <a:lvl4pPr marL="1364868" indent="0">
              <a:buNone/>
              <a:defRPr sz="900"/>
            </a:lvl4pPr>
            <a:lvl5pPr marL="1819823" indent="0">
              <a:buNone/>
              <a:defRPr sz="900"/>
            </a:lvl5pPr>
            <a:lvl6pPr marL="2274779" indent="0">
              <a:buNone/>
              <a:defRPr sz="900"/>
            </a:lvl6pPr>
            <a:lvl7pPr marL="2729731" indent="0">
              <a:buNone/>
              <a:defRPr sz="900"/>
            </a:lvl7pPr>
            <a:lvl8pPr marL="3184691" indent="0">
              <a:buNone/>
              <a:defRPr sz="900"/>
            </a:lvl8pPr>
            <a:lvl9pPr marL="36396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89"/>
            <a:ext cx="2895600" cy="36892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77"/>
            <a:ext cx="4419600" cy="584731"/>
          </a:xfrm>
          <a:prstGeom prst="rect">
            <a:avLst/>
          </a:prstGeom>
        </p:spPr>
        <p:txBody>
          <a:bodyPr wrap="square" lIns="91039" tIns="45518" rIns="91039" bIns="455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4676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606550"/>
            <a:ext cx="4122738" cy="4489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8" y="1606550"/>
            <a:ext cx="4124325" cy="4489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958" indent="0">
              <a:buNone/>
              <a:defRPr sz="2800"/>
            </a:lvl2pPr>
            <a:lvl3pPr marL="909915" indent="0">
              <a:buNone/>
              <a:defRPr sz="2400"/>
            </a:lvl3pPr>
            <a:lvl4pPr marL="1364868" indent="0">
              <a:buNone/>
              <a:defRPr sz="2000"/>
            </a:lvl4pPr>
            <a:lvl5pPr marL="1819823" indent="0">
              <a:buNone/>
              <a:defRPr sz="2000"/>
            </a:lvl5pPr>
            <a:lvl6pPr marL="2274779" indent="0">
              <a:buNone/>
              <a:defRPr sz="2000"/>
            </a:lvl6pPr>
            <a:lvl7pPr marL="2729731" indent="0">
              <a:buNone/>
              <a:defRPr sz="2000"/>
            </a:lvl7pPr>
            <a:lvl8pPr marL="3184691" indent="0">
              <a:buNone/>
              <a:defRPr sz="2000"/>
            </a:lvl8pPr>
            <a:lvl9pPr marL="36396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958" indent="0">
              <a:buNone/>
              <a:defRPr sz="1200"/>
            </a:lvl2pPr>
            <a:lvl3pPr marL="909915" indent="0">
              <a:buNone/>
              <a:defRPr sz="1000"/>
            </a:lvl3pPr>
            <a:lvl4pPr marL="1364868" indent="0">
              <a:buNone/>
              <a:defRPr sz="900"/>
            </a:lvl4pPr>
            <a:lvl5pPr marL="1819823" indent="0">
              <a:buNone/>
              <a:defRPr sz="900"/>
            </a:lvl5pPr>
            <a:lvl6pPr marL="2274779" indent="0">
              <a:buNone/>
              <a:defRPr sz="900"/>
            </a:lvl6pPr>
            <a:lvl7pPr marL="2729731" indent="0">
              <a:buNone/>
              <a:defRPr sz="900"/>
            </a:lvl7pPr>
            <a:lvl8pPr marL="3184691" indent="0">
              <a:buNone/>
              <a:defRPr sz="900"/>
            </a:lvl8pPr>
            <a:lvl9pPr marL="36396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89"/>
            <a:ext cx="2895600" cy="36892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77"/>
            <a:ext cx="4419600" cy="584731"/>
          </a:xfrm>
          <a:prstGeom prst="rect">
            <a:avLst/>
          </a:prstGeom>
        </p:spPr>
        <p:txBody>
          <a:bodyPr wrap="square" lIns="91039" tIns="45518" rIns="91039" bIns="455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90400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89"/>
            <a:ext cx="2895600" cy="36892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77"/>
            <a:ext cx="4419600" cy="584731"/>
          </a:xfrm>
          <a:prstGeom prst="rect">
            <a:avLst/>
          </a:prstGeom>
        </p:spPr>
        <p:txBody>
          <a:bodyPr wrap="square" lIns="91039" tIns="45518" rIns="91039" bIns="455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15554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89"/>
            <a:ext cx="2895600" cy="36892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20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77"/>
            <a:ext cx="4419600" cy="584731"/>
          </a:xfrm>
          <a:prstGeom prst="rect">
            <a:avLst/>
          </a:prstGeom>
        </p:spPr>
        <p:txBody>
          <a:bodyPr wrap="square" lIns="91039" tIns="45518" rIns="91039" bIns="455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39177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9" tIns="45518" rIns="91039" bIns="45518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" y="0"/>
            <a:ext cx="9140687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13"/>
            <a:ext cx="21336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E47DB64A-DC79-46FD-937B-BE515AB41A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Perpetua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Perpet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9"/>
            <a:ext cx="2895600" cy="36892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Perpet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3750" y="6351651"/>
            <a:ext cx="381000" cy="365125"/>
          </a:xfrm>
          <a:prstGeom prst="rect">
            <a:avLst/>
          </a:prstGeom>
        </p:spPr>
        <p:txBody>
          <a:bodyPr lIns="91039" tIns="45518" rIns="91039" bIns="45518"/>
          <a:lstStyle/>
          <a:p>
            <a:pPr algn="l" defTabSz="455182" fontAlgn="auto">
              <a:spcBef>
                <a:spcPts val="0"/>
              </a:spcBef>
              <a:spcAft>
                <a:spcPts val="0"/>
              </a:spcAft>
            </a:pPr>
            <a:fld id="{C5DB2FE9-3BC9-45CB-BFC7-7B206B19596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Perpetua"/>
              </a:rPr>
              <a:pPr algn="l" defTabSz="45518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Perpetua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77"/>
            <a:ext cx="4419600" cy="584731"/>
          </a:xfrm>
          <a:prstGeom prst="rect">
            <a:avLst/>
          </a:prstGeom>
        </p:spPr>
        <p:txBody>
          <a:bodyPr wrap="square" lIns="91039" tIns="45518" rIns="91039" bIns="455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56864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8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3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1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0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8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6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626"/>
            <a:ext cx="2133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626"/>
            <a:ext cx="2895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04647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626"/>
            <a:ext cx="2133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626"/>
            <a:ext cx="2895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536793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8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67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50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3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18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0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38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868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626"/>
            <a:ext cx="2133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626"/>
            <a:ext cx="2895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7214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626"/>
            <a:ext cx="2133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626"/>
            <a:ext cx="2895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72429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354" indent="0">
              <a:buNone/>
              <a:defRPr sz="2000" b="1"/>
            </a:lvl2pPr>
            <a:lvl3pPr marL="896716" indent="0">
              <a:buNone/>
              <a:defRPr sz="1800" b="1"/>
            </a:lvl3pPr>
            <a:lvl4pPr marL="1345094" indent="0">
              <a:buNone/>
              <a:defRPr sz="1600" b="1"/>
            </a:lvl4pPr>
            <a:lvl5pPr marL="1793430" indent="0">
              <a:buNone/>
              <a:defRPr sz="1600" b="1"/>
            </a:lvl5pPr>
            <a:lvl6pPr marL="2241811" indent="0">
              <a:buNone/>
              <a:defRPr sz="1600" b="1"/>
            </a:lvl6pPr>
            <a:lvl7pPr marL="2690174" indent="0">
              <a:buNone/>
              <a:defRPr sz="1600" b="1"/>
            </a:lvl7pPr>
            <a:lvl8pPr marL="3138545" indent="0">
              <a:buNone/>
              <a:defRPr sz="1600" b="1"/>
            </a:lvl8pPr>
            <a:lvl9pPr marL="35868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354" indent="0">
              <a:buNone/>
              <a:defRPr sz="2000" b="1"/>
            </a:lvl2pPr>
            <a:lvl3pPr marL="896716" indent="0">
              <a:buNone/>
              <a:defRPr sz="1800" b="1"/>
            </a:lvl3pPr>
            <a:lvl4pPr marL="1345094" indent="0">
              <a:buNone/>
              <a:defRPr sz="1600" b="1"/>
            </a:lvl4pPr>
            <a:lvl5pPr marL="1793430" indent="0">
              <a:buNone/>
              <a:defRPr sz="1600" b="1"/>
            </a:lvl5pPr>
            <a:lvl6pPr marL="2241811" indent="0">
              <a:buNone/>
              <a:defRPr sz="1600" b="1"/>
            </a:lvl6pPr>
            <a:lvl7pPr marL="2690174" indent="0">
              <a:buNone/>
              <a:defRPr sz="1600" b="1"/>
            </a:lvl7pPr>
            <a:lvl8pPr marL="3138545" indent="0">
              <a:buNone/>
              <a:defRPr sz="1600" b="1"/>
            </a:lvl8pPr>
            <a:lvl9pPr marL="35868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626"/>
            <a:ext cx="2133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626"/>
            <a:ext cx="2895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1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626"/>
            <a:ext cx="2133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626"/>
            <a:ext cx="2895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587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06" indent="0">
              <a:buNone/>
              <a:defRPr sz="2000" b="1"/>
            </a:lvl2pPr>
            <a:lvl3pPr marL="904613" indent="0">
              <a:buNone/>
              <a:defRPr sz="1800" b="1"/>
            </a:lvl3pPr>
            <a:lvl4pPr marL="1356931" indent="0">
              <a:buNone/>
              <a:defRPr sz="1600" b="1"/>
            </a:lvl4pPr>
            <a:lvl5pPr marL="1809218" indent="0">
              <a:buNone/>
              <a:defRPr sz="1600" b="1"/>
            </a:lvl5pPr>
            <a:lvl6pPr marL="2261542" indent="0">
              <a:buNone/>
              <a:defRPr sz="1600" b="1"/>
            </a:lvl6pPr>
            <a:lvl7pPr marL="2713850" indent="0">
              <a:buNone/>
              <a:defRPr sz="1600" b="1"/>
            </a:lvl7pPr>
            <a:lvl8pPr marL="3166169" indent="0">
              <a:buNone/>
              <a:defRPr sz="1600" b="1"/>
            </a:lvl8pPr>
            <a:lvl9pPr marL="3618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06" indent="0">
              <a:buNone/>
              <a:defRPr sz="2000" b="1"/>
            </a:lvl2pPr>
            <a:lvl3pPr marL="904613" indent="0">
              <a:buNone/>
              <a:defRPr sz="1800" b="1"/>
            </a:lvl3pPr>
            <a:lvl4pPr marL="1356931" indent="0">
              <a:buNone/>
              <a:defRPr sz="1600" b="1"/>
            </a:lvl4pPr>
            <a:lvl5pPr marL="1809218" indent="0">
              <a:buNone/>
              <a:defRPr sz="1600" b="1"/>
            </a:lvl5pPr>
            <a:lvl6pPr marL="2261542" indent="0">
              <a:buNone/>
              <a:defRPr sz="1600" b="1"/>
            </a:lvl6pPr>
            <a:lvl7pPr marL="2713850" indent="0">
              <a:buNone/>
              <a:defRPr sz="1600" b="1"/>
            </a:lvl7pPr>
            <a:lvl8pPr marL="3166169" indent="0">
              <a:buNone/>
              <a:defRPr sz="1600" b="1"/>
            </a:lvl8pPr>
            <a:lvl9pPr marL="3618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626"/>
            <a:ext cx="2133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626"/>
            <a:ext cx="2895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59321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8354" indent="0">
              <a:buNone/>
              <a:defRPr sz="1200"/>
            </a:lvl2pPr>
            <a:lvl3pPr marL="896716" indent="0">
              <a:buNone/>
              <a:defRPr sz="1000"/>
            </a:lvl3pPr>
            <a:lvl4pPr marL="1345094" indent="0">
              <a:buNone/>
              <a:defRPr sz="900"/>
            </a:lvl4pPr>
            <a:lvl5pPr marL="1793430" indent="0">
              <a:buNone/>
              <a:defRPr sz="900"/>
            </a:lvl5pPr>
            <a:lvl6pPr marL="2241811" indent="0">
              <a:buNone/>
              <a:defRPr sz="900"/>
            </a:lvl6pPr>
            <a:lvl7pPr marL="2690174" indent="0">
              <a:buNone/>
              <a:defRPr sz="900"/>
            </a:lvl7pPr>
            <a:lvl8pPr marL="3138545" indent="0">
              <a:buNone/>
              <a:defRPr sz="900"/>
            </a:lvl8pPr>
            <a:lvl9pPr marL="35868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626"/>
            <a:ext cx="2133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626"/>
            <a:ext cx="2895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549575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8354" indent="0">
              <a:buNone/>
              <a:defRPr sz="2800"/>
            </a:lvl2pPr>
            <a:lvl3pPr marL="896716" indent="0">
              <a:buNone/>
              <a:defRPr sz="2400"/>
            </a:lvl3pPr>
            <a:lvl4pPr marL="1345094" indent="0">
              <a:buNone/>
              <a:defRPr sz="2000"/>
            </a:lvl4pPr>
            <a:lvl5pPr marL="1793430" indent="0">
              <a:buNone/>
              <a:defRPr sz="2000"/>
            </a:lvl5pPr>
            <a:lvl6pPr marL="2241811" indent="0">
              <a:buNone/>
              <a:defRPr sz="2000"/>
            </a:lvl6pPr>
            <a:lvl7pPr marL="2690174" indent="0">
              <a:buNone/>
              <a:defRPr sz="2000"/>
            </a:lvl7pPr>
            <a:lvl8pPr marL="3138545" indent="0">
              <a:buNone/>
              <a:defRPr sz="2000"/>
            </a:lvl8pPr>
            <a:lvl9pPr marL="35868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8354" indent="0">
              <a:buNone/>
              <a:defRPr sz="1200"/>
            </a:lvl2pPr>
            <a:lvl3pPr marL="896716" indent="0">
              <a:buNone/>
              <a:defRPr sz="1000"/>
            </a:lvl3pPr>
            <a:lvl4pPr marL="1345094" indent="0">
              <a:buNone/>
              <a:defRPr sz="900"/>
            </a:lvl4pPr>
            <a:lvl5pPr marL="1793430" indent="0">
              <a:buNone/>
              <a:defRPr sz="900"/>
            </a:lvl5pPr>
            <a:lvl6pPr marL="2241811" indent="0">
              <a:buNone/>
              <a:defRPr sz="900"/>
            </a:lvl6pPr>
            <a:lvl7pPr marL="2690174" indent="0">
              <a:buNone/>
              <a:defRPr sz="900"/>
            </a:lvl7pPr>
            <a:lvl8pPr marL="3138545" indent="0">
              <a:buNone/>
              <a:defRPr sz="900"/>
            </a:lvl8pPr>
            <a:lvl9pPr marL="35868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626"/>
            <a:ext cx="2133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626"/>
            <a:ext cx="2895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68530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626"/>
            <a:ext cx="2133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626"/>
            <a:ext cx="2895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2786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1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1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626"/>
            <a:ext cx="2133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626"/>
            <a:ext cx="2895600" cy="365125"/>
          </a:xfrm>
          <a:prstGeom prst="rect">
            <a:avLst/>
          </a:prstGeom>
        </p:spPr>
        <p:txBody>
          <a:bodyPr lIns="89703" tIns="44841" rIns="89703" bIns="44841"/>
          <a:lstStyle/>
          <a:p>
            <a:pPr algn="l" defTabSz="4483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397021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0" y="1"/>
            <a:ext cx="9144000" cy="46911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106" tIns="45540" rIns="91106" bIns="45540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cxnSp>
        <p:nvCxnSpPr>
          <p:cNvPr id="34" name="Shape 34"/>
          <p:cNvCxnSpPr/>
          <p:nvPr/>
        </p:nvCxnSpPr>
        <p:spPr>
          <a:xfrm>
            <a:off x="0" y="4662139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Shape 35"/>
          <p:cNvSpPr txBox="1">
            <a:spLocks noGrp="1"/>
          </p:cNvSpPr>
          <p:nvPr>
            <p:ph type="ctrTitle"/>
          </p:nvPr>
        </p:nvSpPr>
        <p:spPr>
          <a:xfrm>
            <a:off x="685800" y="2490375"/>
            <a:ext cx="7772400" cy="2198400"/>
          </a:xfrm>
          <a:prstGeom prst="rect">
            <a:avLst/>
          </a:prstGeom>
        </p:spPr>
        <p:txBody>
          <a:bodyPr lIns="91106" tIns="91106" rIns="91106" bIns="91106" anchor="b" anchorCtr="0"/>
          <a:lstStyle>
            <a:lvl1pPr rtl="0">
              <a:spcBef>
                <a:spcPts val="0"/>
              </a:spcBef>
              <a:buSzPct val="100000"/>
              <a:defRPr sz="7200"/>
            </a:lvl1pPr>
            <a:lvl2pPr rtl="0">
              <a:spcBef>
                <a:spcPts val="0"/>
              </a:spcBef>
              <a:buSzPct val="100000"/>
              <a:defRPr sz="7200"/>
            </a:lvl2pPr>
            <a:lvl3pPr rtl="0">
              <a:spcBef>
                <a:spcPts val="0"/>
              </a:spcBef>
              <a:buSzPct val="100000"/>
              <a:defRPr sz="7200"/>
            </a:lvl3pPr>
            <a:lvl4pPr rtl="0">
              <a:spcBef>
                <a:spcPts val="0"/>
              </a:spcBef>
              <a:buSzPct val="100000"/>
              <a:defRPr sz="7200"/>
            </a:lvl4pPr>
            <a:lvl5pPr rtl="0">
              <a:spcBef>
                <a:spcPts val="0"/>
              </a:spcBef>
              <a:buSzPct val="100000"/>
              <a:defRPr sz="7200"/>
            </a:lvl5pPr>
            <a:lvl6pPr rtl="0">
              <a:spcBef>
                <a:spcPts val="0"/>
              </a:spcBef>
              <a:buSzPct val="100000"/>
              <a:defRPr sz="7200"/>
            </a:lvl6pPr>
            <a:lvl7pPr rtl="0">
              <a:spcBef>
                <a:spcPts val="0"/>
              </a:spcBef>
              <a:buSzPct val="100000"/>
              <a:defRPr sz="7200"/>
            </a:lvl7pPr>
            <a:lvl8pPr rtl="0">
              <a:spcBef>
                <a:spcPts val="0"/>
              </a:spcBef>
              <a:buSzPct val="100000"/>
              <a:defRPr sz="7200"/>
            </a:lvl8pPr>
            <a:lvl9pPr rtl="0">
              <a:spcBef>
                <a:spcPts val="0"/>
              </a:spcBef>
              <a:buSzPct val="100000"/>
              <a:defRPr sz="7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ubTitle" idx="1"/>
          </p:nvPr>
        </p:nvSpPr>
        <p:spPr>
          <a:xfrm>
            <a:off x="685800" y="4836035"/>
            <a:ext cx="7772400" cy="1032400"/>
          </a:xfrm>
          <a:prstGeom prst="rect">
            <a:avLst/>
          </a:prstGeom>
        </p:spPr>
        <p:txBody>
          <a:bodyPr lIns="91106" tIns="91106" rIns="91106" bIns="91106" anchor="t" anchorCtr="0"/>
          <a:lstStyle>
            <a:lvl1pPr rtl="0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02152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0"/>
            <a:ext cx="9144000" cy="15332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lIns="91106" tIns="45540" rIns="91106" bIns="45540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cxnSp>
        <p:nvCxnSpPr>
          <p:cNvPr id="39" name="Shape 39"/>
          <p:cNvCxnSpPr/>
          <p:nvPr/>
        </p:nvCxnSpPr>
        <p:spPr>
          <a:xfrm>
            <a:off x="0" y="1503833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106" tIns="91106" rIns="91106" bIns="91106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600205"/>
            <a:ext cx="8229600" cy="4967599"/>
          </a:xfrm>
          <a:prstGeom prst="rect">
            <a:avLst/>
          </a:prstGeom>
        </p:spPr>
        <p:txBody>
          <a:bodyPr lIns="91106" tIns="91106" rIns="91106" bIns="91106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2110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0" y="0"/>
            <a:ext cx="9144000" cy="153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106" tIns="45540" rIns="91106" bIns="45540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cxnSp>
        <p:nvCxnSpPr>
          <p:cNvPr id="44" name="Shape 44"/>
          <p:cNvCxnSpPr/>
          <p:nvPr/>
        </p:nvCxnSpPr>
        <p:spPr>
          <a:xfrm>
            <a:off x="0" y="1503833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106" tIns="91106" rIns="91106" bIns="91106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600205"/>
            <a:ext cx="3994500" cy="4967599"/>
          </a:xfrm>
          <a:prstGeom prst="rect">
            <a:avLst/>
          </a:prstGeom>
        </p:spPr>
        <p:txBody>
          <a:bodyPr lIns="91106" tIns="91106" rIns="91106" bIns="91106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692273" y="1600205"/>
            <a:ext cx="3994500" cy="4967599"/>
          </a:xfrm>
          <a:prstGeom prst="rect">
            <a:avLst/>
          </a:prstGeom>
        </p:spPr>
        <p:txBody>
          <a:bodyPr lIns="91106" tIns="91106" rIns="91106" bIns="91106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10432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0"/>
            <a:ext cx="9144000" cy="15332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lIns="91106" tIns="45540" rIns="91106" bIns="45540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cxnSp>
        <p:nvCxnSpPr>
          <p:cNvPr id="50" name="Shape 50"/>
          <p:cNvCxnSpPr/>
          <p:nvPr/>
        </p:nvCxnSpPr>
        <p:spPr>
          <a:xfrm>
            <a:off x="0" y="1503833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106" tIns="91106" rIns="91106" bIns="91106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20241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5875079"/>
            <a:ext cx="8229600" cy="692799"/>
          </a:xfrm>
          <a:prstGeom prst="rect">
            <a:avLst/>
          </a:prstGeom>
        </p:spPr>
        <p:txBody>
          <a:bodyPr lIns="91106" tIns="91106" rIns="91106" bIns="91106" anchor="t" anchorCtr="0"/>
          <a:lstStyle>
            <a:lvl1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00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  <p:sp>
        <p:nvSpPr>
          <p:cNvPr id="54" name="Shape 54"/>
          <p:cNvSpPr/>
          <p:nvPr/>
        </p:nvSpPr>
        <p:spPr>
          <a:xfrm>
            <a:off x="4274" y="51"/>
            <a:ext cx="9144000" cy="5875199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lIns="91106" tIns="45540" rIns="91106" bIns="45540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cxnSp>
        <p:nvCxnSpPr>
          <p:cNvPr id="55" name="Shape 55"/>
          <p:cNvCxnSpPr/>
          <p:nvPr/>
        </p:nvCxnSpPr>
        <p:spPr>
          <a:xfrm>
            <a:off x="0" y="5845828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27261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52722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6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8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4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0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2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9435639-185E-A84A-AEB4-EE524BDE4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4687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CC5B5F-0D7F-C142-B6A9-79B5AC73A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7782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60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20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380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840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301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76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221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681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CB3E4DC-EAF7-9544-9749-0B22D3F60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7217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FF9D732-FD91-D74D-9D33-5AEC7C69A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222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6016" indent="0">
              <a:buNone/>
              <a:defRPr sz="2000" b="1"/>
            </a:lvl2pPr>
            <a:lvl3pPr marL="892041" indent="0">
              <a:buNone/>
              <a:defRPr sz="1800" b="1"/>
            </a:lvl3pPr>
            <a:lvl4pPr marL="1338098" indent="0">
              <a:buNone/>
              <a:defRPr sz="1600" b="1"/>
            </a:lvl4pPr>
            <a:lvl5pPr marL="1784078" indent="0">
              <a:buNone/>
              <a:defRPr sz="1600" b="1"/>
            </a:lvl5pPr>
            <a:lvl6pPr marL="2230119" indent="0">
              <a:buNone/>
              <a:defRPr sz="1600" b="1"/>
            </a:lvl6pPr>
            <a:lvl7pPr marL="2676152" indent="0">
              <a:buNone/>
              <a:defRPr sz="1600" b="1"/>
            </a:lvl7pPr>
            <a:lvl8pPr marL="3122171" indent="0">
              <a:buNone/>
              <a:defRPr sz="1600" b="1"/>
            </a:lvl8pPr>
            <a:lvl9pPr marL="35681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6016" indent="0">
              <a:buNone/>
              <a:defRPr sz="2000" b="1"/>
            </a:lvl2pPr>
            <a:lvl3pPr marL="892041" indent="0">
              <a:buNone/>
              <a:defRPr sz="1800" b="1"/>
            </a:lvl3pPr>
            <a:lvl4pPr marL="1338098" indent="0">
              <a:buNone/>
              <a:defRPr sz="1600" b="1"/>
            </a:lvl4pPr>
            <a:lvl5pPr marL="1784078" indent="0">
              <a:buNone/>
              <a:defRPr sz="1600" b="1"/>
            </a:lvl5pPr>
            <a:lvl6pPr marL="2230119" indent="0">
              <a:buNone/>
              <a:defRPr sz="1600" b="1"/>
            </a:lvl6pPr>
            <a:lvl7pPr marL="2676152" indent="0">
              <a:buNone/>
              <a:defRPr sz="1600" b="1"/>
            </a:lvl7pPr>
            <a:lvl8pPr marL="3122171" indent="0">
              <a:buNone/>
              <a:defRPr sz="1600" b="1"/>
            </a:lvl8pPr>
            <a:lvl9pPr marL="35681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E022B3-9D5B-2B4C-A18E-D01099545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9950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DF08490-0371-434C-A552-C06FAE662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4352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B2C2F87-1ED3-794D-8D39-4EE60014B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0168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4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6016" indent="0">
              <a:buNone/>
              <a:defRPr sz="1200"/>
            </a:lvl2pPr>
            <a:lvl3pPr marL="892041" indent="0">
              <a:buNone/>
              <a:defRPr sz="1000"/>
            </a:lvl3pPr>
            <a:lvl4pPr marL="1338098" indent="0">
              <a:buNone/>
              <a:defRPr sz="900"/>
            </a:lvl4pPr>
            <a:lvl5pPr marL="1784078" indent="0">
              <a:buNone/>
              <a:defRPr sz="900"/>
            </a:lvl5pPr>
            <a:lvl6pPr marL="2230119" indent="0">
              <a:buNone/>
              <a:defRPr sz="900"/>
            </a:lvl6pPr>
            <a:lvl7pPr marL="2676152" indent="0">
              <a:buNone/>
              <a:defRPr sz="900"/>
            </a:lvl7pPr>
            <a:lvl8pPr marL="3122171" indent="0">
              <a:buNone/>
              <a:defRPr sz="900"/>
            </a:lvl8pPr>
            <a:lvl9pPr marL="35681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C8FE640-24AB-9E40-9329-3039ECA95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3598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46016" indent="0">
              <a:buNone/>
              <a:defRPr sz="2800"/>
            </a:lvl2pPr>
            <a:lvl3pPr marL="892041" indent="0">
              <a:buNone/>
              <a:defRPr sz="2400"/>
            </a:lvl3pPr>
            <a:lvl4pPr marL="1338098" indent="0">
              <a:buNone/>
              <a:defRPr sz="2000"/>
            </a:lvl4pPr>
            <a:lvl5pPr marL="1784078" indent="0">
              <a:buNone/>
              <a:defRPr sz="2000"/>
            </a:lvl5pPr>
            <a:lvl6pPr marL="2230119" indent="0">
              <a:buNone/>
              <a:defRPr sz="2000"/>
            </a:lvl6pPr>
            <a:lvl7pPr marL="2676152" indent="0">
              <a:buNone/>
              <a:defRPr sz="2000"/>
            </a:lvl7pPr>
            <a:lvl8pPr marL="3122171" indent="0">
              <a:buNone/>
              <a:defRPr sz="2000"/>
            </a:lvl8pPr>
            <a:lvl9pPr marL="35681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6016" indent="0">
              <a:buNone/>
              <a:defRPr sz="1200"/>
            </a:lvl2pPr>
            <a:lvl3pPr marL="892041" indent="0">
              <a:buNone/>
              <a:defRPr sz="1000"/>
            </a:lvl3pPr>
            <a:lvl4pPr marL="1338098" indent="0">
              <a:buNone/>
              <a:defRPr sz="900"/>
            </a:lvl4pPr>
            <a:lvl5pPr marL="1784078" indent="0">
              <a:buNone/>
              <a:defRPr sz="900"/>
            </a:lvl5pPr>
            <a:lvl6pPr marL="2230119" indent="0">
              <a:buNone/>
              <a:defRPr sz="900"/>
            </a:lvl6pPr>
            <a:lvl7pPr marL="2676152" indent="0">
              <a:buNone/>
              <a:defRPr sz="900"/>
            </a:lvl7pPr>
            <a:lvl8pPr marL="3122171" indent="0">
              <a:buNone/>
              <a:defRPr sz="900"/>
            </a:lvl8pPr>
            <a:lvl9pPr marL="35681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8D264C7-6546-5746-B0FF-17C4E5EC2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19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771BB0-8CA1-1440-AF24-AAD7CA81A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8956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9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9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2041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D2E01C5-AD28-0B49-998E-DE27091F2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7427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141850" y="6222504"/>
            <a:ext cx="1721715" cy="45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67" tIns="45582" rIns="91167" bIns="45582"/>
          <a:lstStyle/>
          <a:p>
            <a:pPr defTabSz="911114" eaLnBrk="0" hangingPunct="0"/>
            <a:endParaRPr lang="en-US" sz="140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15" descr="NA master s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12" y="6241852"/>
            <a:ext cx="2743488" cy="42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554" y="2286000"/>
            <a:ext cx="7772977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167" tIns="45582" rIns="91167" bIns="45582" numCol="1" anchor="ctr" anchorCtr="0" compatLnSpc="1">
            <a:prstTxWarp prst="textNoShape">
              <a:avLst/>
            </a:prstTxWarp>
          </a:bodyPr>
          <a:lstStyle>
            <a:lvl1pPr>
              <a:defRPr sz="2900">
                <a:latin typeface="Trebuchet MS" pitchFamily="-111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065" y="3885945"/>
            <a:ext cx="6401955" cy="175319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689444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31" y="275333"/>
            <a:ext cx="8229023" cy="1143000"/>
          </a:xfrm>
          <a:prstGeom prst="rect">
            <a:avLst/>
          </a:prstGeom>
        </p:spPr>
        <p:txBody>
          <a:bodyPr vert="horz" lIns="83968" tIns="41982" rIns="83968" bIns="4198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8D788-D891-BD40-AAC7-0D157E9259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810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8" y="4406801"/>
            <a:ext cx="7771534" cy="1361777"/>
          </a:xfrm>
          <a:prstGeom prst="rect">
            <a:avLst/>
          </a:prstGeom>
        </p:spPr>
        <p:txBody>
          <a:bodyPr vert="horz" lIns="83968" tIns="41982" rIns="83968" bIns="41982" anchor="t"/>
          <a:lstStyle>
            <a:lvl1pPr algn="l">
              <a:defRPr sz="3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8" y="2906613"/>
            <a:ext cx="7771534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9841" indent="0">
              <a:buNone/>
              <a:defRPr sz="1700"/>
            </a:lvl2pPr>
            <a:lvl3pPr marL="839683" indent="0">
              <a:buNone/>
              <a:defRPr sz="1500"/>
            </a:lvl3pPr>
            <a:lvl4pPr marL="1259522" indent="0">
              <a:buNone/>
              <a:defRPr sz="1300"/>
            </a:lvl4pPr>
            <a:lvl5pPr marL="1679362" indent="0">
              <a:buNone/>
              <a:defRPr sz="1300"/>
            </a:lvl5pPr>
            <a:lvl6pPr marL="2099202" indent="0">
              <a:buNone/>
              <a:defRPr sz="1300"/>
            </a:lvl6pPr>
            <a:lvl7pPr marL="2519039" indent="0">
              <a:buNone/>
              <a:defRPr sz="1300"/>
            </a:lvl7pPr>
            <a:lvl8pPr marL="2938877" indent="0">
              <a:buNone/>
              <a:defRPr sz="1300"/>
            </a:lvl8pPr>
            <a:lvl9pPr marL="335872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3D556-F1CA-7E4D-A6F7-2E833036FB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009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31" y="275333"/>
            <a:ext cx="8229023" cy="1143000"/>
          </a:xfrm>
          <a:prstGeom prst="rect">
            <a:avLst/>
          </a:prstGeom>
        </p:spPr>
        <p:txBody>
          <a:bodyPr vert="horz" lIns="83968" tIns="41982" rIns="83968" bIns="4198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353" y="1605856"/>
            <a:ext cx="4130386" cy="449014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8285" y="1605856"/>
            <a:ext cx="4130386" cy="449014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089E5-FB6E-7849-A6F9-B541BDD896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8352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31" y="275333"/>
            <a:ext cx="8229023" cy="1143000"/>
          </a:xfrm>
          <a:prstGeom prst="rect">
            <a:avLst/>
          </a:prstGeom>
        </p:spPr>
        <p:txBody>
          <a:bodyPr vert="horz" lIns="83968" tIns="41982" rIns="83968" bIns="41982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89" y="1534461"/>
            <a:ext cx="4039465" cy="63996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841" indent="0">
              <a:buNone/>
              <a:defRPr sz="1800" b="1"/>
            </a:lvl2pPr>
            <a:lvl3pPr marL="839683" indent="0">
              <a:buNone/>
              <a:defRPr sz="1700" b="1"/>
            </a:lvl3pPr>
            <a:lvl4pPr marL="1259522" indent="0">
              <a:buNone/>
              <a:defRPr sz="1500" b="1"/>
            </a:lvl4pPr>
            <a:lvl5pPr marL="1679362" indent="0">
              <a:buNone/>
              <a:defRPr sz="1500" b="1"/>
            </a:lvl5pPr>
            <a:lvl6pPr marL="2099202" indent="0">
              <a:buNone/>
              <a:defRPr sz="1500" b="1"/>
            </a:lvl6pPr>
            <a:lvl7pPr marL="2519039" indent="0">
              <a:buNone/>
              <a:defRPr sz="1500" b="1"/>
            </a:lvl7pPr>
            <a:lvl8pPr marL="2938877" indent="0">
              <a:buNone/>
              <a:defRPr sz="1500" b="1"/>
            </a:lvl8pPr>
            <a:lvl9pPr marL="33587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89" y="2174380"/>
            <a:ext cx="4039465" cy="395138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6" y="1534461"/>
            <a:ext cx="4040909" cy="63996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841" indent="0">
              <a:buNone/>
              <a:defRPr sz="1800" b="1"/>
            </a:lvl2pPr>
            <a:lvl3pPr marL="839683" indent="0">
              <a:buNone/>
              <a:defRPr sz="1700" b="1"/>
            </a:lvl3pPr>
            <a:lvl4pPr marL="1259522" indent="0">
              <a:buNone/>
              <a:defRPr sz="1500" b="1"/>
            </a:lvl4pPr>
            <a:lvl5pPr marL="1679362" indent="0">
              <a:buNone/>
              <a:defRPr sz="1500" b="1"/>
            </a:lvl5pPr>
            <a:lvl6pPr marL="2099202" indent="0">
              <a:buNone/>
              <a:defRPr sz="1500" b="1"/>
            </a:lvl6pPr>
            <a:lvl7pPr marL="2519039" indent="0">
              <a:buNone/>
              <a:defRPr sz="1500" b="1"/>
            </a:lvl7pPr>
            <a:lvl8pPr marL="2938877" indent="0">
              <a:buNone/>
              <a:defRPr sz="1500" b="1"/>
            </a:lvl8pPr>
            <a:lvl9pPr marL="33587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6" y="2174380"/>
            <a:ext cx="4040909" cy="395138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9ECBB-A00A-3E41-A78B-EFCA532233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7636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31" y="275333"/>
            <a:ext cx="8229023" cy="1143000"/>
          </a:xfrm>
          <a:prstGeom prst="rect">
            <a:avLst/>
          </a:prstGeom>
        </p:spPr>
        <p:txBody>
          <a:bodyPr vert="horz" lIns="83968" tIns="41982" rIns="83968" bIns="4198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0E0F5-841A-8C4A-A23C-11AF36083C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8052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DB04-4F63-4340-85C8-6EB2E84C0B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33589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5" y="272399"/>
            <a:ext cx="3007591" cy="1162347"/>
          </a:xfrm>
          <a:prstGeom prst="rect">
            <a:avLst/>
          </a:prstGeom>
        </p:spPr>
        <p:txBody>
          <a:bodyPr vert="horz" lIns="83968" tIns="41982" rIns="83968" bIns="41982"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72356"/>
            <a:ext cx="5111750" cy="5853410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5" y="1434745"/>
            <a:ext cx="3007591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19841" indent="0">
              <a:buNone/>
              <a:defRPr sz="1100"/>
            </a:lvl2pPr>
            <a:lvl3pPr marL="839683" indent="0">
              <a:buNone/>
              <a:defRPr sz="900"/>
            </a:lvl3pPr>
            <a:lvl4pPr marL="1259522" indent="0">
              <a:buNone/>
              <a:defRPr sz="800"/>
            </a:lvl4pPr>
            <a:lvl5pPr marL="1679362" indent="0">
              <a:buNone/>
              <a:defRPr sz="800"/>
            </a:lvl5pPr>
            <a:lvl6pPr marL="2099202" indent="0">
              <a:buNone/>
              <a:defRPr sz="800"/>
            </a:lvl6pPr>
            <a:lvl7pPr marL="2519039" indent="0">
              <a:buNone/>
              <a:defRPr sz="800"/>
            </a:lvl7pPr>
            <a:lvl8pPr marL="2938877" indent="0">
              <a:buNone/>
              <a:defRPr sz="800"/>
            </a:lvl8pPr>
            <a:lvl9pPr marL="33587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180B1-0FB6-9E4A-8124-47C4ABED1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73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0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306" indent="0">
              <a:buNone/>
              <a:defRPr sz="1200"/>
            </a:lvl2pPr>
            <a:lvl3pPr marL="904613" indent="0">
              <a:buNone/>
              <a:defRPr sz="1000"/>
            </a:lvl3pPr>
            <a:lvl4pPr marL="1356931" indent="0">
              <a:buNone/>
              <a:defRPr sz="900"/>
            </a:lvl4pPr>
            <a:lvl5pPr marL="1809218" indent="0">
              <a:buNone/>
              <a:defRPr sz="900"/>
            </a:lvl5pPr>
            <a:lvl6pPr marL="2261542" indent="0">
              <a:buNone/>
              <a:defRPr sz="900"/>
            </a:lvl6pPr>
            <a:lvl7pPr marL="2713850" indent="0">
              <a:buNone/>
              <a:defRPr sz="900"/>
            </a:lvl7pPr>
            <a:lvl8pPr marL="3166169" indent="0">
              <a:buNone/>
              <a:defRPr sz="900"/>
            </a:lvl8pPr>
            <a:lvl9pPr marL="3618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74" y="4801195"/>
            <a:ext cx="5486977" cy="565547"/>
          </a:xfrm>
          <a:prstGeom prst="rect">
            <a:avLst/>
          </a:prstGeom>
        </p:spPr>
        <p:txBody>
          <a:bodyPr vert="horz" lIns="83968" tIns="41982" rIns="83968" bIns="41982"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74" y="613172"/>
            <a:ext cx="5486977" cy="4115098"/>
          </a:xfrm>
        </p:spPr>
        <p:txBody>
          <a:bodyPr/>
          <a:lstStyle>
            <a:lvl1pPr marL="0" indent="0">
              <a:buNone/>
              <a:defRPr sz="2900"/>
            </a:lvl1pPr>
            <a:lvl2pPr marL="419841" indent="0">
              <a:buNone/>
              <a:defRPr sz="2600"/>
            </a:lvl2pPr>
            <a:lvl3pPr marL="839683" indent="0">
              <a:buNone/>
              <a:defRPr sz="2200"/>
            </a:lvl3pPr>
            <a:lvl4pPr marL="1259522" indent="0">
              <a:buNone/>
              <a:defRPr sz="1800"/>
            </a:lvl4pPr>
            <a:lvl5pPr marL="1679362" indent="0">
              <a:buNone/>
              <a:defRPr sz="1800"/>
            </a:lvl5pPr>
            <a:lvl6pPr marL="2099202" indent="0">
              <a:buNone/>
              <a:defRPr sz="1800"/>
            </a:lvl6pPr>
            <a:lvl7pPr marL="2519039" indent="0">
              <a:buNone/>
              <a:defRPr sz="1800"/>
            </a:lvl7pPr>
            <a:lvl8pPr marL="2938877" indent="0">
              <a:buNone/>
              <a:defRPr sz="1800"/>
            </a:lvl8pPr>
            <a:lvl9pPr marL="3358721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74" y="5366750"/>
            <a:ext cx="5486977" cy="805161"/>
          </a:xfrm>
        </p:spPr>
        <p:txBody>
          <a:bodyPr/>
          <a:lstStyle>
            <a:lvl1pPr marL="0" indent="0">
              <a:buNone/>
              <a:defRPr sz="1300"/>
            </a:lvl1pPr>
            <a:lvl2pPr marL="419841" indent="0">
              <a:buNone/>
              <a:defRPr sz="1100"/>
            </a:lvl2pPr>
            <a:lvl3pPr marL="839683" indent="0">
              <a:buNone/>
              <a:defRPr sz="900"/>
            </a:lvl3pPr>
            <a:lvl4pPr marL="1259522" indent="0">
              <a:buNone/>
              <a:defRPr sz="800"/>
            </a:lvl4pPr>
            <a:lvl5pPr marL="1679362" indent="0">
              <a:buNone/>
              <a:defRPr sz="800"/>
            </a:lvl5pPr>
            <a:lvl6pPr marL="2099202" indent="0">
              <a:buNone/>
              <a:defRPr sz="800"/>
            </a:lvl6pPr>
            <a:lvl7pPr marL="2519039" indent="0">
              <a:buNone/>
              <a:defRPr sz="800"/>
            </a:lvl7pPr>
            <a:lvl8pPr marL="2938877" indent="0">
              <a:buNone/>
              <a:defRPr sz="800"/>
            </a:lvl8pPr>
            <a:lvl9pPr marL="33587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F7D16-443B-644F-8249-40F3953F51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0509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31" y="275333"/>
            <a:ext cx="8229023" cy="1143000"/>
          </a:xfrm>
          <a:prstGeom prst="rect">
            <a:avLst/>
          </a:prstGeom>
        </p:spPr>
        <p:txBody>
          <a:bodyPr vert="horz" lIns="83968" tIns="41982" rIns="83968" bIns="4198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16317-8071-8E40-87FC-10AA061D64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5336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8841" y="275332"/>
            <a:ext cx="2099830" cy="5820668"/>
          </a:xfrm>
          <a:prstGeom prst="rect">
            <a:avLst/>
          </a:prstGeom>
        </p:spPr>
        <p:txBody>
          <a:bodyPr vert="eaVert" lIns="83968" tIns="41982" rIns="83968" bIns="4198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395" y="275332"/>
            <a:ext cx="6160943" cy="582066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49C04-EAAE-6640-8BCC-C44E4AFA43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8441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01" y="2129731"/>
            <a:ext cx="7772977" cy="14704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212" y="3886115"/>
            <a:ext cx="6401955" cy="1753195"/>
          </a:xfrm>
        </p:spPr>
        <p:txBody>
          <a:bodyPr/>
          <a:lstStyle>
            <a:lvl1pPr marL="0" indent="0" algn="ctr">
              <a:buNone/>
              <a:defRPr/>
            </a:lvl1pPr>
            <a:lvl2pPr marL="414870" indent="0" algn="ctr">
              <a:buNone/>
              <a:defRPr/>
            </a:lvl2pPr>
            <a:lvl3pPr marL="829745" indent="0" algn="ctr">
              <a:buNone/>
              <a:defRPr/>
            </a:lvl3pPr>
            <a:lvl4pPr marL="1244576" indent="0" algn="ctr">
              <a:buNone/>
              <a:defRPr/>
            </a:lvl4pPr>
            <a:lvl5pPr marL="1659438" indent="0" algn="ctr">
              <a:buNone/>
              <a:defRPr/>
            </a:lvl5pPr>
            <a:lvl6pPr marL="2074267" indent="0" algn="ctr">
              <a:buNone/>
              <a:defRPr/>
            </a:lvl6pPr>
            <a:lvl7pPr marL="2489145" indent="0" algn="ctr">
              <a:buNone/>
              <a:defRPr/>
            </a:lvl7pPr>
            <a:lvl8pPr marL="2903965" indent="0" algn="ctr">
              <a:buNone/>
              <a:defRPr/>
            </a:lvl8pPr>
            <a:lvl9pPr marL="331883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056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147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6757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2500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41824" y="6222504"/>
            <a:ext cx="1721715" cy="4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32" tIns="45665" rIns="91332" bIns="45665"/>
          <a:lstStyle/>
          <a:p>
            <a:pPr defTabSz="912781" eaLnBrk="0" hangingPunct="0"/>
            <a:endParaRPr lang="en-US" sz="140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15" descr="NA master 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12" y="6241852"/>
            <a:ext cx="2743488" cy="42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528" y="2286000"/>
            <a:ext cx="7772977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332" tIns="45665" rIns="91332" bIns="45665" numCol="1" anchor="ctr" anchorCtr="0" compatLnSpc="1">
            <a:prstTxWarp prst="textNoShape">
              <a:avLst/>
            </a:prstTxWarp>
          </a:bodyPr>
          <a:lstStyle>
            <a:lvl1pPr>
              <a:defRPr sz="2900">
                <a:latin typeface="Trebuchet MS" pitchFamily="-111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039" y="3885919"/>
            <a:ext cx="6401955" cy="175319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05187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5" y="275333"/>
            <a:ext cx="8229023" cy="1143000"/>
          </a:xfrm>
          <a:prstGeom prst="rect">
            <a:avLst/>
          </a:prstGeom>
        </p:spPr>
        <p:txBody>
          <a:bodyPr vert="horz" lIns="84120" tIns="42060" rIns="84120" bIns="4206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8758B3-B30A-394E-A53F-FFEF4F142D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2509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8" y="4406801"/>
            <a:ext cx="7771534" cy="1361777"/>
          </a:xfrm>
          <a:prstGeom prst="rect">
            <a:avLst/>
          </a:prstGeom>
        </p:spPr>
        <p:txBody>
          <a:bodyPr vert="horz" lIns="84120" tIns="42060" rIns="84120" bIns="42060" anchor="t"/>
          <a:lstStyle>
            <a:lvl1pPr algn="l">
              <a:defRPr sz="3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8" y="2906613"/>
            <a:ext cx="7771534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20609" indent="0">
              <a:buNone/>
              <a:defRPr sz="1700"/>
            </a:lvl2pPr>
            <a:lvl3pPr marL="841217" indent="0">
              <a:buNone/>
              <a:defRPr sz="1500"/>
            </a:lvl3pPr>
            <a:lvl4pPr marL="1261825" indent="0">
              <a:buNone/>
              <a:defRPr sz="1300"/>
            </a:lvl4pPr>
            <a:lvl5pPr marL="1682433" indent="0">
              <a:buNone/>
              <a:defRPr sz="1300"/>
            </a:lvl5pPr>
            <a:lvl6pPr marL="2103041" indent="0">
              <a:buNone/>
              <a:defRPr sz="1300"/>
            </a:lvl6pPr>
            <a:lvl7pPr marL="2523648" indent="0">
              <a:buNone/>
              <a:defRPr sz="1300"/>
            </a:lvl7pPr>
            <a:lvl8pPr marL="2944256" indent="0">
              <a:buNone/>
              <a:defRPr sz="1300"/>
            </a:lvl8pPr>
            <a:lvl9pPr marL="33648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3A473-01D7-F141-89FC-BAF9EAA656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28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306" indent="0">
              <a:buNone/>
              <a:defRPr sz="2800"/>
            </a:lvl2pPr>
            <a:lvl3pPr marL="904613" indent="0">
              <a:buNone/>
              <a:defRPr sz="2400"/>
            </a:lvl3pPr>
            <a:lvl4pPr marL="1356931" indent="0">
              <a:buNone/>
              <a:defRPr sz="2000"/>
            </a:lvl4pPr>
            <a:lvl5pPr marL="1809218" indent="0">
              <a:buNone/>
              <a:defRPr sz="2000"/>
            </a:lvl5pPr>
            <a:lvl6pPr marL="2261542" indent="0">
              <a:buNone/>
              <a:defRPr sz="2000"/>
            </a:lvl6pPr>
            <a:lvl7pPr marL="2713850" indent="0">
              <a:buNone/>
              <a:defRPr sz="2000"/>
            </a:lvl7pPr>
            <a:lvl8pPr marL="3166169" indent="0">
              <a:buNone/>
              <a:defRPr sz="2000"/>
            </a:lvl8pPr>
            <a:lvl9pPr marL="361845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306" indent="0">
              <a:buNone/>
              <a:defRPr sz="1200"/>
            </a:lvl2pPr>
            <a:lvl3pPr marL="904613" indent="0">
              <a:buNone/>
              <a:defRPr sz="1000"/>
            </a:lvl3pPr>
            <a:lvl4pPr marL="1356931" indent="0">
              <a:buNone/>
              <a:defRPr sz="900"/>
            </a:lvl4pPr>
            <a:lvl5pPr marL="1809218" indent="0">
              <a:buNone/>
              <a:defRPr sz="900"/>
            </a:lvl5pPr>
            <a:lvl6pPr marL="2261542" indent="0">
              <a:buNone/>
              <a:defRPr sz="900"/>
            </a:lvl6pPr>
            <a:lvl7pPr marL="2713850" indent="0">
              <a:buNone/>
              <a:defRPr sz="900"/>
            </a:lvl7pPr>
            <a:lvl8pPr marL="3166169" indent="0">
              <a:buNone/>
              <a:defRPr sz="900"/>
            </a:lvl8pPr>
            <a:lvl9pPr marL="3618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5" y="275333"/>
            <a:ext cx="8229023" cy="1143000"/>
          </a:xfrm>
          <a:prstGeom prst="rect">
            <a:avLst/>
          </a:prstGeom>
        </p:spPr>
        <p:txBody>
          <a:bodyPr vert="horz" lIns="84120" tIns="42060" rIns="84120" bIns="4206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353" y="1605856"/>
            <a:ext cx="4130386" cy="449014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8285" y="1605856"/>
            <a:ext cx="4130386" cy="449014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13EDB3-C1FC-254C-9BBD-3D318316B6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2551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5" y="275333"/>
            <a:ext cx="8229023" cy="1143000"/>
          </a:xfrm>
          <a:prstGeom prst="rect">
            <a:avLst/>
          </a:prstGeom>
        </p:spPr>
        <p:txBody>
          <a:bodyPr vert="horz" lIns="84120" tIns="42060" rIns="84120" bIns="4206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89" y="1534435"/>
            <a:ext cx="4039465" cy="63996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0609" indent="0">
              <a:buNone/>
              <a:defRPr sz="1800" b="1"/>
            </a:lvl2pPr>
            <a:lvl3pPr marL="841217" indent="0">
              <a:buNone/>
              <a:defRPr sz="1700" b="1"/>
            </a:lvl3pPr>
            <a:lvl4pPr marL="1261825" indent="0">
              <a:buNone/>
              <a:defRPr sz="1500" b="1"/>
            </a:lvl4pPr>
            <a:lvl5pPr marL="1682433" indent="0">
              <a:buNone/>
              <a:defRPr sz="1500" b="1"/>
            </a:lvl5pPr>
            <a:lvl6pPr marL="2103041" indent="0">
              <a:buNone/>
              <a:defRPr sz="1500" b="1"/>
            </a:lvl6pPr>
            <a:lvl7pPr marL="2523648" indent="0">
              <a:buNone/>
              <a:defRPr sz="1500" b="1"/>
            </a:lvl7pPr>
            <a:lvl8pPr marL="2944256" indent="0">
              <a:buNone/>
              <a:defRPr sz="1500" b="1"/>
            </a:lvl8pPr>
            <a:lvl9pPr marL="3364863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89" y="2174380"/>
            <a:ext cx="4039465" cy="395138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6" y="1534435"/>
            <a:ext cx="4040909" cy="63996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0609" indent="0">
              <a:buNone/>
              <a:defRPr sz="1800" b="1"/>
            </a:lvl2pPr>
            <a:lvl3pPr marL="841217" indent="0">
              <a:buNone/>
              <a:defRPr sz="1700" b="1"/>
            </a:lvl3pPr>
            <a:lvl4pPr marL="1261825" indent="0">
              <a:buNone/>
              <a:defRPr sz="1500" b="1"/>
            </a:lvl4pPr>
            <a:lvl5pPr marL="1682433" indent="0">
              <a:buNone/>
              <a:defRPr sz="1500" b="1"/>
            </a:lvl5pPr>
            <a:lvl6pPr marL="2103041" indent="0">
              <a:buNone/>
              <a:defRPr sz="1500" b="1"/>
            </a:lvl6pPr>
            <a:lvl7pPr marL="2523648" indent="0">
              <a:buNone/>
              <a:defRPr sz="1500" b="1"/>
            </a:lvl7pPr>
            <a:lvl8pPr marL="2944256" indent="0">
              <a:buNone/>
              <a:defRPr sz="1500" b="1"/>
            </a:lvl8pPr>
            <a:lvl9pPr marL="3364863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6" y="2174380"/>
            <a:ext cx="4040909" cy="395138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79B77B-913D-6F43-965F-28148B38EA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136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5" y="275333"/>
            <a:ext cx="8229023" cy="1143000"/>
          </a:xfrm>
          <a:prstGeom prst="rect">
            <a:avLst/>
          </a:prstGeom>
        </p:spPr>
        <p:txBody>
          <a:bodyPr vert="horz" lIns="84120" tIns="42060" rIns="84120" bIns="4206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97C52-810F-E444-B852-565AB00417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0748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1807F-1CC1-8345-A528-9237E102A2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4726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5" y="272373"/>
            <a:ext cx="3007591" cy="1162347"/>
          </a:xfrm>
          <a:prstGeom prst="rect">
            <a:avLst/>
          </a:prstGeom>
        </p:spPr>
        <p:txBody>
          <a:bodyPr vert="horz" lIns="84120" tIns="42060" rIns="84120" bIns="42060"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72356"/>
            <a:ext cx="5111750" cy="5853410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5" y="1434719"/>
            <a:ext cx="3007591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20609" indent="0">
              <a:buNone/>
              <a:defRPr sz="1100"/>
            </a:lvl2pPr>
            <a:lvl3pPr marL="841217" indent="0">
              <a:buNone/>
              <a:defRPr sz="900"/>
            </a:lvl3pPr>
            <a:lvl4pPr marL="1261825" indent="0">
              <a:buNone/>
              <a:defRPr sz="800"/>
            </a:lvl4pPr>
            <a:lvl5pPr marL="1682433" indent="0">
              <a:buNone/>
              <a:defRPr sz="800"/>
            </a:lvl5pPr>
            <a:lvl6pPr marL="2103041" indent="0">
              <a:buNone/>
              <a:defRPr sz="800"/>
            </a:lvl6pPr>
            <a:lvl7pPr marL="2523648" indent="0">
              <a:buNone/>
              <a:defRPr sz="800"/>
            </a:lvl7pPr>
            <a:lvl8pPr marL="2944256" indent="0">
              <a:buNone/>
              <a:defRPr sz="800"/>
            </a:lvl8pPr>
            <a:lvl9pPr marL="336486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05BFB-C400-F241-9AEC-E957DC2A1D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7337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48" y="4801195"/>
            <a:ext cx="5486977" cy="565547"/>
          </a:xfrm>
          <a:prstGeom prst="rect">
            <a:avLst/>
          </a:prstGeom>
        </p:spPr>
        <p:txBody>
          <a:bodyPr vert="horz" lIns="84120" tIns="42060" rIns="84120" bIns="42060"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48" y="613172"/>
            <a:ext cx="5486977" cy="4115098"/>
          </a:xfrm>
        </p:spPr>
        <p:txBody>
          <a:bodyPr/>
          <a:lstStyle>
            <a:lvl1pPr marL="0" indent="0">
              <a:buNone/>
              <a:defRPr sz="2900"/>
            </a:lvl1pPr>
            <a:lvl2pPr marL="420609" indent="0">
              <a:buNone/>
              <a:defRPr sz="2600"/>
            </a:lvl2pPr>
            <a:lvl3pPr marL="841217" indent="0">
              <a:buNone/>
              <a:defRPr sz="2200"/>
            </a:lvl3pPr>
            <a:lvl4pPr marL="1261825" indent="0">
              <a:buNone/>
              <a:defRPr sz="1800"/>
            </a:lvl4pPr>
            <a:lvl5pPr marL="1682433" indent="0">
              <a:buNone/>
              <a:defRPr sz="1800"/>
            </a:lvl5pPr>
            <a:lvl6pPr marL="2103041" indent="0">
              <a:buNone/>
              <a:defRPr sz="1800"/>
            </a:lvl6pPr>
            <a:lvl7pPr marL="2523648" indent="0">
              <a:buNone/>
              <a:defRPr sz="1800"/>
            </a:lvl7pPr>
            <a:lvl8pPr marL="2944256" indent="0">
              <a:buNone/>
              <a:defRPr sz="1800"/>
            </a:lvl8pPr>
            <a:lvl9pPr marL="3364863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48" y="5366750"/>
            <a:ext cx="5486977" cy="805161"/>
          </a:xfrm>
        </p:spPr>
        <p:txBody>
          <a:bodyPr/>
          <a:lstStyle>
            <a:lvl1pPr marL="0" indent="0">
              <a:buNone/>
              <a:defRPr sz="1300"/>
            </a:lvl1pPr>
            <a:lvl2pPr marL="420609" indent="0">
              <a:buNone/>
              <a:defRPr sz="1100"/>
            </a:lvl2pPr>
            <a:lvl3pPr marL="841217" indent="0">
              <a:buNone/>
              <a:defRPr sz="900"/>
            </a:lvl3pPr>
            <a:lvl4pPr marL="1261825" indent="0">
              <a:buNone/>
              <a:defRPr sz="800"/>
            </a:lvl4pPr>
            <a:lvl5pPr marL="1682433" indent="0">
              <a:buNone/>
              <a:defRPr sz="800"/>
            </a:lvl5pPr>
            <a:lvl6pPr marL="2103041" indent="0">
              <a:buNone/>
              <a:defRPr sz="800"/>
            </a:lvl6pPr>
            <a:lvl7pPr marL="2523648" indent="0">
              <a:buNone/>
              <a:defRPr sz="800"/>
            </a:lvl7pPr>
            <a:lvl8pPr marL="2944256" indent="0">
              <a:buNone/>
              <a:defRPr sz="800"/>
            </a:lvl8pPr>
            <a:lvl9pPr marL="336486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DDDB1-C719-FF4B-BB50-4AB8D94FAE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6792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5" y="275333"/>
            <a:ext cx="8229023" cy="1143000"/>
          </a:xfrm>
          <a:prstGeom prst="rect">
            <a:avLst/>
          </a:prstGeom>
        </p:spPr>
        <p:txBody>
          <a:bodyPr vert="horz" lIns="84120" tIns="42060" rIns="84120" bIns="4206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8804A2-C7CD-DE49-9D19-60ADA19D11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75184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8841" y="275332"/>
            <a:ext cx="2099830" cy="5820668"/>
          </a:xfrm>
          <a:prstGeom prst="rect">
            <a:avLst/>
          </a:prstGeom>
        </p:spPr>
        <p:txBody>
          <a:bodyPr vert="eaVert" lIns="84120" tIns="42060" rIns="84120" bIns="4206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369" y="275332"/>
            <a:ext cx="6160943" cy="582066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B7A99-C4CC-C043-832E-40FEFE1A97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3342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</a:t>
            </a:r>
            <a:r>
              <a:rPr lang="en-US" sz="1600" b="1" dirty="0" err="1" smtClean="0">
                <a:solidFill>
                  <a:srgbClr val="1F497D"/>
                </a:solidFill>
                <a:latin typeface="Times New Roman"/>
                <a:cs typeface="Times New Roman"/>
              </a:rPr>
              <a:t>PRedictive</a:t>
            </a: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7511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401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455927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435294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6" indent="0">
              <a:buNone/>
              <a:defRPr sz="2000" b="1"/>
            </a:lvl2pPr>
            <a:lvl3pPr marL="913952" indent="0">
              <a:buNone/>
              <a:defRPr sz="1800" b="1"/>
            </a:lvl3pPr>
            <a:lvl4pPr marL="1370926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74" indent="0">
              <a:buNone/>
              <a:defRPr sz="1600" b="1"/>
            </a:lvl6pPr>
            <a:lvl7pPr marL="2741851" indent="0">
              <a:buNone/>
              <a:defRPr sz="1600" b="1"/>
            </a:lvl7pPr>
            <a:lvl8pPr marL="3198825" indent="0">
              <a:buNone/>
              <a:defRPr sz="1600" b="1"/>
            </a:lvl8pPr>
            <a:lvl9pPr marL="365580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6" indent="0">
              <a:buNone/>
              <a:defRPr sz="2000" b="1"/>
            </a:lvl2pPr>
            <a:lvl3pPr marL="913952" indent="0">
              <a:buNone/>
              <a:defRPr sz="1800" b="1"/>
            </a:lvl3pPr>
            <a:lvl4pPr marL="1370926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74" indent="0">
              <a:buNone/>
              <a:defRPr sz="1600" b="1"/>
            </a:lvl6pPr>
            <a:lvl7pPr marL="2741851" indent="0">
              <a:buNone/>
              <a:defRPr sz="1600" b="1"/>
            </a:lvl7pPr>
            <a:lvl8pPr marL="3198825" indent="0">
              <a:buNone/>
              <a:defRPr sz="1600" b="1"/>
            </a:lvl8pPr>
            <a:lvl9pPr marL="365580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23015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063096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398779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6" indent="0">
              <a:buNone/>
              <a:defRPr sz="1200"/>
            </a:lvl2pPr>
            <a:lvl3pPr marL="913952" indent="0">
              <a:buNone/>
              <a:defRPr sz="1000"/>
            </a:lvl3pPr>
            <a:lvl4pPr marL="1370926" indent="0">
              <a:buNone/>
              <a:defRPr sz="900"/>
            </a:lvl4pPr>
            <a:lvl5pPr marL="1827899" indent="0">
              <a:buNone/>
              <a:defRPr sz="900"/>
            </a:lvl5pPr>
            <a:lvl6pPr marL="2284874" indent="0">
              <a:buNone/>
              <a:defRPr sz="900"/>
            </a:lvl6pPr>
            <a:lvl7pPr marL="2741851" indent="0">
              <a:buNone/>
              <a:defRPr sz="900"/>
            </a:lvl7pPr>
            <a:lvl8pPr marL="3198825" indent="0">
              <a:buNone/>
              <a:defRPr sz="900"/>
            </a:lvl8pPr>
            <a:lvl9pPr marL="365580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928622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6" indent="0">
              <a:buNone/>
              <a:defRPr sz="2800"/>
            </a:lvl2pPr>
            <a:lvl3pPr marL="913952" indent="0">
              <a:buNone/>
              <a:defRPr sz="2400"/>
            </a:lvl3pPr>
            <a:lvl4pPr marL="1370926" indent="0">
              <a:buNone/>
              <a:defRPr sz="2000"/>
            </a:lvl4pPr>
            <a:lvl5pPr marL="1827899" indent="0">
              <a:buNone/>
              <a:defRPr sz="2000"/>
            </a:lvl5pPr>
            <a:lvl6pPr marL="2284874" indent="0">
              <a:buNone/>
              <a:defRPr sz="2000"/>
            </a:lvl6pPr>
            <a:lvl7pPr marL="2741851" indent="0">
              <a:buNone/>
              <a:defRPr sz="2000"/>
            </a:lvl7pPr>
            <a:lvl8pPr marL="3198825" indent="0">
              <a:buNone/>
              <a:defRPr sz="2000"/>
            </a:lvl8pPr>
            <a:lvl9pPr marL="365580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76" indent="0">
              <a:buNone/>
              <a:defRPr sz="1200"/>
            </a:lvl2pPr>
            <a:lvl3pPr marL="913952" indent="0">
              <a:buNone/>
              <a:defRPr sz="1000"/>
            </a:lvl3pPr>
            <a:lvl4pPr marL="1370926" indent="0">
              <a:buNone/>
              <a:defRPr sz="900"/>
            </a:lvl4pPr>
            <a:lvl5pPr marL="1827899" indent="0">
              <a:buNone/>
              <a:defRPr sz="900"/>
            </a:lvl5pPr>
            <a:lvl6pPr marL="2284874" indent="0">
              <a:buNone/>
              <a:defRPr sz="900"/>
            </a:lvl6pPr>
            <a:lvl7pPr marL="2741851" indent="0">
              <a:buNone/>
              <a:defRPr sz="900"/>
            </a:lvl7pPr>
            <a:lvl8pPr marL="3198825" indent="0">
              <a:buNone/>
              <a:defRPr sz="900"/>
            </a:lvl8pPr>
            <a:lvl9pPr marL="365580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440462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139379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768058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" y="0"/>
            <a:ext cx="9140687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E47DB64A-DC79-46FD-937B-BE515AB41A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Perpetua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Perpet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Perpet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C5DB2FE9-3BC9-45CB-BFC7-7B206B19596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Perpetua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Perpetua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279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533400"/>
            <a:ext cx="2132013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533400"/>
            <a:ext cx="6245225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3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6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9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12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16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19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22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25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8921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0590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53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1pPr>
            <a:lvl2pPr marL="403236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2pPr>
            <a:lvl3pPr marL="806471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3pPr>
            <a:lvl4pPr marL="1209705" indent="0">
              <a:buNone/>
              <a:defRPr sz="1235">
                <a:solidFill>
                  <a:schemeClr val="tx1">
                    <a:tint val="75000"/>
                  </a:schemeClr>
                </a:solidFill>
              </a:defRPr>
            </a:lvl4pPr>
            <a:lvl5pPr marL="1612938" indent="0">
              <a:buNone/>
              <a:defRPr sz="1235">
                <a:solidFill>
                  <a:schemeClr val="tx1">
                    <a:tint val="75000"/>
                  </a:schemeClr>
                </a:solidFill>
              </a:defRPr>
            </a:lvl5pPr>
            <a:lvl6pPr marL="2016173" indent="0">
              <a:buNone/>
              <a:defRPr sz="1235">
                <a:solidFill>
                  <a:schemeClr val="tx1">
                    <a:tint val="75000"/>
                  </a:schemeClr>
                </a:solidFill>
              </a:defRPr>
            </a:lvl6pPr>
            <a:lvl7pPr marL="2419409" indent="0">
              <a:buNone/>
              <a:defRPr sz="1235">
                <a:solidFill>
                  <a:schemeClr val="tx1">
                    <a:tint val="75000"/>
                  </a:schemeClr>
                </a:solidFill>
              </a:defRPr>
            </a:lvl7pPr>
            <a:lvl8pPr marL="2822643" indent="0">
              <a:buNone/>
              <a:defRPr sz="1235">
                <a:solidFill>
                  <a:schemeClr val="tx1">
                    <a:tint val="75000"/>
                  </a:schemeClr>
                </a:solidFill>
              </a:defRPr>
            </a:lvl8pPr>
            <a:lvl9pPr marL="3225879" indent="0">
              <a:buNone/>
              <a:defRPr sz="12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944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71"/>
            </a:lvl1pPr>
            <a:lvl2pPr>
              <a:defRPr sz="2118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71"/>
            </a:lvl1pPr>
            <a:lvl2pPr>
              <a:defRPr sz="2118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5790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118" b="1"/>
            </a:lvl1pPr>
            <a:lvl2pPr marL="403236" indent="0">
              <a:buNone/>
              <a:defRPr sz="1765" b="1"/>
            </a:lvl2pPr>
            <a:lvl3pPr marL="806471" indent="0">
              <a:buNone/>
              <a:defRPr sz="1588" b="1"/>
            </a:lvl3pPr>
            <a:lvl4pPr marL="1209705" indent="0">
              <a:buNone/>
              <a:defRPr sz="1412" b="1"/>
            </a:lvl4pPr>
            <a:lvl5pPr marL="1612938" indent="0">
              <a:buNone/>
              <a:defRPr sz="1412" b="1"/>
            </a:lvl5pPr>
            <a:lvl6pPr marL="2016173" indent="0">
              <a:buNone/>
              <a:defRPr sz="1412" b="1"/>
            </a:lvl6pPr>
            <a:lvl7pPr marL="2419409" indent="0">
              <a:buNone/>
              <a:defRPr sz="1412" b="1"/>
            </a:lvl7pPr>
            <a:lvl8pPr marL="2822643" indent="0">
              <a:buNone/>
              <a:defRPr sz="1412" b="1"/>
            </a:lvl8pPr>
            <a:lvl9pPr marL="3225879" indent="0">
              <a:buNone/>
              <a:defRPr sz="141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412"/>
            </a:lvl6pPr>
            <a:lvl7pPr>
              <a:defRPr sz="1412"/>
            </a:lvl7pPr>
            <a:lvl8pPr>
              <a:defRPr sz="1412"/>
            </a:lvl8pPr>
            <a:lvl9pPr>
              <a:defRPr sz="141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2"/>
          </a:xfrm>
        </p:spPr>
        <p:txBody>
          <a:bodyPr anchor="b"/>
          <a:lstStyle>
            <a:lvl1pPr marL="0" indent="0">
              <a:buNone/>
              <a:defRPr sz="2118" b="1"/>
            </a:lvl1pPr>
            <a:lvl2pPr marL="403236" indent="0">
              <a:buNone/>
              <a:defRPr sz="1765" b="1"/>
            </a:lvl2pPr>
            <a:lvl3pPr marL="806471" indent="0">
              <a:buNone/>
              <a:defRPr sz="1588" b="1"/>
            </a:lvl3pPr>
            <a:lvl4pPr marL="1209705" indent="0">
              <a:buNone/>
              <a:defRPr sz="1412" b="1"/>
            </a:lvl4pPr>
            <a:lvl5pPr marL="1612938" indent="0">
              <a:buNone/>
              <a:defRPr sz="1412" b="1"/>
            </a:lvl5pPr>
            <a:lvl6pPr marL="2016173" indent="0">
              <a:buNone/>
              <a:defRPr sz="1412" b="1"/>
            </a:lvl6pPr>
            <a:lvl7pPr marL="2419409" indent="0">
              <a:buNone/>
              <a:defRPr sz="1412" b="1"/>
            </a:lvl7pPr>
            <a:lvl8pPr marL="2822643" indent="0">
              <a:buNone/>
              <a:defRPr sz="1412" b="1"/>
            </a:lvl8pPr>
            <a:lvl9pPr marL="3225879" indent="0">
              <a:buNone/>
              <a:defRPr sz="141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9"/>
            <a:ext cx="4041775" cy="3951288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412"/>
            </a:lvl6pPr>
            <a:lvl7pPr>
              <a:defRPr sz="1412"/>
            </a:lvl7pPr>
            <a:lvl8pPr>
              <a:defRPr sz="1412"/>
            </a:lvl8pPr>
            <a:lvl9pPr>
              <a:defRPr sz="141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0448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094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5580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17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7"/>
            <a:ext cx="3008313" cy="4691063"/>
          </a:xfrm>
        </p:spPr>
        <p:txBody>
          <a:bodyPr/>
          <a:lstStyle>
            <a:lvl1pPr marL="0" indent="0">
              <a:buNone/>
              <a:defRPr sz="1235"/>
            </a:lvl1pPr>
            <a:lvl2pPr marL="403236" indent="0">
              <a:buNone/>
              <a:defRPr sz="1059"/>
            </a:lvl2pPr>
            <a:lvl3pPr marL="806471" indent="0">
              <a:buNone/>
              <a:defRPr sz="882"/>
            </a:lvl3pPr>
            <a:lvl4pPr marL="1209705" indent="0">
              <a:buNone/>
              <a:defRPr sz="794"/>
            </a:lvl4pPr>
            <a:lvl5pPr marL="1612938" indent="0">
              <a:buNone/>
              <a:defRPr sz="794"/>
            </a:lvl5pPr>
            <a:lvl6pPr marL="2016173" indent="0">
              <a:buNone/>
              <a:defRPr sz="794"/>
            </a:lvl6pPr>
            <a:lvl7pPr marL="2419409" indent="0">
              <a:buNone/>
              <a:defRPr sz="794"/>
            </a:lvl7pPr>
            <a:lvl8pPr marL="2822643" indent="0">
              <a:buNone/>
              <a:defRPr sz="794"/>
            </a:lvl8pPr>
            <a:lvl9pPr marL="3225879" indent="0">
              <a:buNone/>
              <a:defRPr sz="79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4063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17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824"/>
            </a:lvl1pPr>
            <a:lvl2pPr marL="403236" indent="0">
              <a:buNone/>
              <a:defRPr sz="2471"/>
            </a:lvl2pPr>
            <a:lvl3pPr marL="806471" indent="0">
              <a:buNone/>
              <a:defRPr sz="2118"/>
            </a:lvl3pPr>
            <a:lvl4pPr marL="1209705" indent="0">
              <a:buNone/>
              <a:defRPr sz="1765"/>
            </a:lvl4pPr>
            <a:lvl5pPr marL="1612938" indent="0">
              <a:buNone/>
              <a:defRPr sz="1765"/>
            </a:lvl5pPr>
            <a:lvl6pPr marL="2016173" indent="0">
              <a:buNone/>
              <a:defRPr sz="1765"/>
            </a:lvl6pPr>
            <a:lvl7pPr marL="2419409" indent="0">
              <a:buNone/>
              <a:defRPr sz="1765"/>
            </a:lvl7pPr>
            <a:lvl8pPr marL="2822643" indent="0">
              <a:buNone/>
              <a:defRPr sz="1765"/>
            </a:lvl8pPr>
            <a:lvl9pPr marL="3225879" indent="0">
              <a:buNone/>
              <a:defRPr sz="1765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235"/>
            </a:lvl1pPr>
            <a:lvl2pPr marL="403236" indent="0">
              <a:buNone/>
              <a:defRPr sz="1059"/>
            </a:lvl2pPr>
            <a:lvl3pPr marL="806471" indent="0">
              <a:buNone/>
              <a:defRPr sz="882"/>
            </a:lvl3pPr>
            <a:lvl4pPr marL="1209705" indent="0">
              <a:buNone/>
              <a:defRPr sz="794"/>
            </a:lvl4pPr>
            <a:lvl5pPr marL="1612938" indent="0">
              <a:buNone/>
              <a:defRPr sz="794"/>
            </a:lvl5pPr>
            <a:lvl6pPr marL="2016173" indent="0">
              <a:buNone/>
              <a:defRPr sz="794"/>
            </a:lvl6pPr>
            <a:lvl7pPr marL="2419409" indent="0">
              <a:buNone/>
              <a:defRPr sz="794"/>
            </a:lvl7pPr>
            <a:lvl8pPr marL="2822643" indent="0">
              <a:buNone/>
              <a:defRPr sz="794"/>
            </a:lvl8pPr>
            <a:lvl9pPr marL="3225879" indent="0">
              <a:buNone/>
              <a:defRPr sz="79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5483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0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8"/>
            <a:ext cx="7772400" cy="1470025"/>
          </a:xfrm>
          <a:prstGeom prst="rect">
            <a:avLst/>
          </a:prstGeom>
        </p:spPr>
        <p:txBody>
          <a:bodyPr vert="horz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2306" indent="0" algn="ctr">
              <a:buNone/>
              <a:defRPr/>
            </a:lvl2pPr>
            <a:lvl3pPr marL="904613" indent="0" algn="ctr">
              <a:buNone/>
              <a:defRPr/>
            </a:lvl3pPr>
            <a:lvl4pPr marL="1356931" indent="0" algn="ctr">
              <a:buNone/>
              <a:defRPr/>
            </a:lvl4pPr>
            <a:lvl5pPr marL="1809218" indent="0" algn="ctr">
              <a:buNone/>
              <a:defRPr/>
            </a:lvl5pPr>
            <a:lvl6pPr marL="2261542" indent="0" algn="ctr">
              <a:buNone/>
              <a:defRPr/>
            </a:lvl6pPr>
            <a:lvl7pPr marL="2713850" indent="0" algn="ctr">
              <a:buNone/>
              <a:defRPr/>
            </a:lvl7pPr>
            <a:lvl8pPr marL="3166169" indent="0" algn="ctr">
              <a:buNone/>
              <a:defRPr/>
            </a:lvl8pPr>
            <a:lvl9pPr marL="36184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E620A-9840-2044-B6EC-6CF653C5E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6206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</a:t>
            </a:r>
            <a:r>
              <a:rPr lang="en-US" sz="1600" b="1" dirty="0" err="1" smtClean="0">
                <a:solidFill>
                  <a:srgbClr val="1F497D"/>
                </a:solidFill>
                <a:latin typeface="Times New Roman"/>
                <a:cs typeface="Times New Roman"/>
              </a:rPr>
              <a:t>PRedictive</a:t>
            </a: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967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519161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791998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705466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6" indent="0">
              <a:buNone/>
              <a:defRPr sz="2000" b="1"/>
            </a:lvl2pPr>
            <a:lvl3pPr marL="913952" indent="0">
              <a:buNone/>
              <a:defRPr sz="1800" b="1"/>
            </a:lvl3pPr>
            <a:lvl4pPr marL="1370926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74" indent="0">
              <a:buNone/>
              <a:defRPr sz="1600" b="1"/>
            </a:lvl6pPr>
            <a:lvl7pPr marL="2741851" indent="0">
              <a:buNone/>
              <a:defRPr sz="1600" b="1"/>
            </a:lvl7pPr>
            <a:lvl8pPr marL="3198825" indent="0">
              <a:buNone/>
              <a:defRPr sz="1600" b="1"/>
            </a:lvl8pPr>
            <a:lvl9pPr marL="365580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6" indent="0">
              <a:buNone/>
              <a:defRPr sz="2000" b="1"/>
            </a:lvl2pPr>
            <a:lvl3pPr marL="913952" indent="0">
              <a:buNone/>
              <a:defRPr sz="1800" b="1"/>
            </a:lvl3pPr>
            <a:lvl4pPr marL="1370926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74" indent="0">
              <a:buNone/>
              <a:defRPr sz="1600" b="1"/>
            </a:lvl6pPr>
            <a:lvl7pPr marL="2741851" indent="0">
              <a:buNone/>
              <a:defRPr sz="1600" b="1"/>
            </a:lvl7pPr>
            <a:lvl8pPr marL="3198825" indent="0">
              <a:buNone/>
              <a:defRPr sz="1600" b="1"/>
            </a:lvl8pPr>
            <a:lvl9pPr marL="365580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519452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748748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898342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6" indent="0">
              <a:buNone/>
              <a:defRPr sz="1200"/>
            </a:lvl2pPr>
            <a:lvl3pPr marL="913952" indent="0">
              <a:buNone/>
              <a:defRPr sz="1000"/>
            </a:lvl3pPr>
            <a:lvl4pPr marL="1370926" indent="0">
              <a:buNone/>
              <a:defRPr sz="900"/>
            </a:lvl4pPr>
            <a:lvl5pPr marL="1827899" indent="0">
              <a:buNone/>
              <a:defRPr sz="900"/>
            </a:lvl5pPr>
            <a:lvl6pPr marL="2284874" indent="0">
              <a:buNone/>
              <a:defRPr sz="900"/>
            </a:lvl6pPr>
            <a:lvl7pPr marL="2741851" indent="0">
              <a:buNone/>
              <a:defRPr sz="900"/>
            </a:lvl7pPr>
            <a:lvl8pPr marL="3198825" indent="0">
              <a:buNone/>
              <a:defRPr sz="900"/>
            </a:lvl8pPr>
            <a:lvl9pPr marL="365580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932203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6" indent="0">
              <a:buNone/>
              <a:defRPr sz="2800"/>
            </a:lvl2pPr>
            <a:lvl3pPr marL="913952" indent="0">
              <a:buNone/>
              <a:defRPr sz="2400"/>
            </a:lvl3pPr>
            <a:lvl4pPr marL="1370926" indent="0">
              <a:buNone/>
              <a:defRPr sz="2000"/>
            </a:lvl4pPr>
            <a:lvl5pPr marL="1827899" indent="0">
              <a:buNone/>
              <a:defRPr sz="2000"/>
            </a:lvl5pPr>
            <a:lvl6pPr marL="2284874" indent="0">
              <a:buNone/>
              <a:defRPr sz="2000"/>
            </a:lvl6pPr>
            <a:lvl7pPr marL="2741851" indent="0">
              <a:buNone/>
              <a:defRPr sz="2000"/>
            </a:lvl7pPr>
            <a:lvl8pPr marL="3198825" indent="0">
              <a:buNone/>
              <a:defRPr sz="2000"/>
            </a:lvl8pPr>
            <a:lvl9pPr marL="365580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76" indent="0">
              <a:buNone/>
              <a:defRPr sz="1200"/>
            </a:lvl2pPr>
            <a:lvl3pPr marL="913952" indent="0">
              <a:buNone/>
              <a:defRPr sz="1000"/>
            </a:lvl3pPr>
            <a:lvl4pPr marL="1370926" indent="0">
              <a:buNone/>
              <a:defRPr sz="900"/>
            </a:lvl4pPr>
            <a:lvl5pPr marL="1827899" indent="0">
              <a:buNone/>
              <a:defRPr sz="900"/>
            </a:lvl5pPr>
            <a:lvl6pPr marL="2284874" indent="0">
              <a:buNone/>
              <a:defRPr sz="900"/>
            </a:lvl6pPr>
            <a:lvl7pPr marL="2741851" indent="0">
              <a:buNone/>
              <a:defRPr sz="900"/>
            </a:lvl7pPr>
            <a:lvl8pPr marL="3198825" indent="0">
              <a:buNone/>
              <a:defRPr sz="900"/>
            </a:lvl8pPr>
            <a:lvl9pPr marL="365580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9705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F0F5D-9EE6-2D4E-A1DB-5CAD4A6DBC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589499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954724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" y="0"/>
            <a:ext cx="9140687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E47DB64A-DC79-46FD-937B-BE515AB41A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Perpetua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Perpet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Perpet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C5DB2FE9-3BC9-45CB-BFC7-7B206B19596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Perpetua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Perpetua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477114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</a:t>
            </a:r>
            <a:r>
              <a:rPr lang="en-US" sz="1600" b="1" dirty="0" err="1" smtClean="0">
                <a:solidFill>
                  <a:srgbClr val="1F497D"/>
                </a:solidFill>
                <a:latin typeface="Times New Roman"/>
                <a:cs typeface="Times New Roman"/>
              </a:rPr>
              <a:t>PRedictive</a:t>
            </a: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/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/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/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6" indent="0">
              <a:buNone/>
              <a:defRPr sz="2000" b="1"/>
            </a:lvl2pPr>
            <a:lvl3pPr marL="913952" indent="0">
              <a:buNone/>
              <a:defRPr sz="1800" b="1"/>
            </a:lvl3pPr>
            <a:lvl4pPr marL="1370926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74" indent="0">
              <a:buNone/>
              <a:defRPr sz="1600" b="1"/>
            </a:lvl6pPr>
            <a:lvl7pPr marL="2741851" indent="0">
              <a:buNone/>
              <a:defRPr sz="1600" b="1"/>
            </a:lvl7pPr>
            <a:lvl8pPr marL="3198825" indent="0">
              <a:buNone/>
              <a:defRPr sz="1600" b="1"/>
            </a:lvl8pPr>
            <a:lvl9pPr marL="365580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6" indent="0">
              <a:buNone/>
              <a:defRPr sz="2000" b="1"/>
            </a:lvl2pPr>
            <a:lvl3pPr marL="913952" indent="0">
              <a:buNone/>
              <a:defRPr sz="1800" b="1"/>
            </a:lvl3pPr>
            <a:lvl4pPr marL="1370926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74" indent="0">
              <a:buNone/>
              <a:defRPr sz="1600" b="1"/>
            </a:lvl6pPr>
            <a:lvl7pPr marL="2741851" indent="0">
              <a:buNone/>
              <a:defRPr sz="1600" b="1"/>
            </a:lvl7pPr>
            <a:lvl8pPr marL="3198825" indent="0">
              <a:buNone/>
              <a:defRPr sz="1600" b="1"/>
            </a:lvl8pPr>
            <a:lvl9pPr marL="365580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/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/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  <a:prstGeom prst="rect">
            <a:avLst/>
          </a:prstGeom>
        </p:spPr>
        <p:txBody>
          <a:bodyPr vert="horz" lIns="90474" tIns="45232" rIns="90474" bIns="45232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306" indent="0">
              <a:buNone/>
              <a:defRPr sz="1800"/>
            </a:lvl2pPr>
            <a:lvl3pPr marL="904613" indent="0">
              <a:buNone/>
              <a:defRPr sz="1600"/>
            </a:lvl3pPr>
            <a:lvl4pPr marL="1356931" indent="0">
              <a:buNone/>
              <a:defRPr sz="1400"/>
            </a:lvl4pPr>
            <a:lvl5pPr marL="1809218" indent="0">
              <a:buNone/>
              <a:defRPr sz="1400"/>
            </a:lvl5pPr>
            <a:lvl6pPr marL="2261542" indent="0">
              <a:buNone/>
              <a:defRPr sz="1400"/>
            </a:lvl6pPr>
            <a:lvl7pPr marL="2713850" indent="0">
              <a:buNone/>
              <a:defRPr sz="1400"/>
            </a:lvl7pPr>
            <a:lvl8pPr marL="3166169" indent="0">
              <a:buNone/>
              <a:defRPr sz="1400"/>
            </a:lvl8pPr>
            <a:lvl9pPr marL="361845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313EB-37B7-2346-ADA2-6C9C10954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6" indent="0">
              <a:buNone/>
              <a:defRPr sz="1200"/>
            </a:lvl2pPr>
            <a:lvl3pPr marL="913952" indent="0">
              <a:buNone/>
              <a:defRPr sz="1000"/>
            </a:lvl3pPr>
            <a:lvl4pPr marL="1370926" indent="0">
              <a:buNone/>
              <a:defRPr sz="900"/>
            </a:lvl4pPr>
            <a:lvl5pPr marL="1827899" indent="0">
              <a:buNone/>
              <a:defRPr sz="900"/>
            </a:lvl5pPr>
            <a:lvl6pPr marL="2284874" indent="0">
              <a:buNone/>
              <a:defRPr sz="900"/>
            </a:lvl6pPr>
            <a:lvl7pPr marL="2741851" indent="0">
              <a:buNone/>
              <a:defRPr sz="900"/>
            </a:lvl7pPr>
            <a:lvl8pPr marL="3198825" indent="0">
              <a:buNone/>
              <a:defRPr sz="900"/>
            </a:lvl8pPr>
            <a:lvl9pPr marL="365580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/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6" indent="0">
              <a:buNone/>
              <a:defRPr sz="2800"/>
            </a:lvl2pPr>
            <a:lvl3pPr marL="913952" indent="0">
              <a:buNone/>
              <a:defRPr sz="2400"/>
            </a:lvl3pPr>
            <a:lvl4pPr marL="1370926" indent="0">
              <a:buNone/>
              <a:defRPr sz="2000"/>
            </a:lvl4pPr>
            <a:lvl5pPr marL="1827899" indent="0">
              <a:buNone/>
              <a:defRPr sz="2000"/>
            </a:lvl5pPr>
            <a:lvl6pPr marL="2284874" indent="0">
              <a:buNone/>
              <a:defRPr sz="2000"/>
            </a:lvl6pPr>
            <a:lvl7pPr marL="2741851" indent="0">
              <a:buNone/>
              <a:defRPr sz="2000"/>
            </a:lvl7pPr>
            <a:lvl8pPr marL="3198825" indent="0">
              <a:buNone/>
              <a:defRPr sz="2000"/>
            </a:lvl8pPr>
            <a:lvl9pPr marL="365580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76" indent="0">
              <a:buNone/>
              <a:defRPr sz="1200"/>
            </a:lvl2pPr>
            <a:lvl3pPr marL="913952" indent="0">
              <a:buNone/>
              <a:defRPr sz="1000"/>
            </a:lvl3pPr>
            <a:lvl4pPr marL="1370926" indent="0">
              <a:buNone/>
              <a:defRPr sz="900"/>
            </a:lvl4pPr>
            <a:lvl5pPr marL="1827899" indent="0">
              <a:buNone/>
              <a:defRPr sz="900"/>
            </a:lvl5pPr>
            <a:lvl6pPr marL="2284874" indent="0">
              <a:buNone/>
              <a:defRPr sz="900"/>
            </a:lvl6pPr>
            <a:lvl7pPr marL="2741851" indent="0">
              <a:buNone/>
              <a:defRPr sz="900"/>
            </a:lvl7pPr>
            <a:lvl8pPr marL="3198825" indent="0">
              <a:buNone/>
              <a:defRPr sz="900"/>
            </a:lvl8pPr>
            <a:lvl9pPr marL="365580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/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/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/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8"/>
          <p:cNvSpPr txBox="1">
            <a:spLocks/>
          </p:cNvSpPr>
          <p:nvPr userDrawn="1"/>
        </p:nvSpPr>
        <p:spPr>
          <a:xfrm>
            <a:off x="8458200" y="6583680"/>
            <a:ext cx="609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E111A98-0FB8-451A-801A-76820482A5AD}" type="slidenum">
              <a:rPr lang="en-US" sz="120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3" name="矩形 28"/>
          <p:cNvSpPr/>
          <p:nvPr userDrawn="1"/>
        </p:nvSpPr>
        <p:spPr>
          <a:xfrm>
            <a:off x="-14110" y="1"/>
            <a:ext cx="9158110" cy="760440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6976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 txBox="1">
            <a:spLocks/>
          </p:cNvSpPr>
          <p:nvPr userDrawn="1"/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</a:t>
            </a:r>
            <a:r>
              <a:rPr lang="en-US" sz="1600" b="1" dirty="0" err="1" smtClean="0">
                <a:solidFill>
                  <a:srgbClr val="1F497D"/>
                </a:solidFill>
                <a:latin typeface="Times New Roman"/>
                <a:cs typeface="Times New Roman"/>
              </a:rPr>
              <a:t>PRedictive</a:t>
            </a: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 Integrated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606550"/>
            <a:ext cx="4122738" cy="4489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8" y="1606550"/>
            <a:ext cx="4124325" cy="4489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A7601-31FF-D447-9A71-240DA12F1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74" tIns="45232" rIns="90474" bIns="45232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06" indent="0">
              <a:buNone/>
              <a:defRPr sz="2000" b="1"/>
            </a:lvl2pPr>
            <a:lvl3pPr marL="904613" indent="0">
              <a:buNone/>
              <a:defRPr sz="1800" b="1"/>
            </a:lvl3pPr>
            <a:lvl4pPr marL="1356931" indent="0">
              <a:buNone/>
              <a:defRPr sz="1600" b="1"/>
            </a:lvl4pPr>
            <a:lvl5pPr marL="1809218" indent="0">
              <a:buNone/>
              <a:defRPr sz="1600" b="1"/>
            </a:lvl5pPr>
            <a:lvl6pPr marL="2261542" indent="0">
              <a:buNone/>
              <a:defRPr sz="1600" b="1"/>
            </a:lvl6pPr>
            <a:lvl7pPr marL="2713850" indent="0">
              <a:buNone/>
              <a:defRPr sz="1600" b="1"/>
            </a:lvl7pPr>
            <a:lvl8pPr marL="3166169" indent="0">
              <a:buNone/>
              <a:defRPr sz="1600" b="1"/>
            </a:lvl8pPr>
            <a:lvl9pPr marL="3618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06" indent="0">
              <a:buNone/>
              <a:defRPr sz="2000" b="1"/>
            </a:lvl2pPr>
            <a:lvl3pPr marL="904613" indent="0">
              <a:buNone/>
              <a:defRPr sz="1800" b="1"/>
            </a:lvl3pPr>
            <a:lvl4pPr marL="1356931" indent="0">
              <a:buNone/>
              <a:defRPr sz="1600" b="1"/>
            </a:lvl4pPr>
            <a:lvl5pPr marL="1809218" indent="0">
              <a:buNone/>
              <a:defRPr sz="1600" b="1"/>
            </a:lvl5pPr>
            <a:lvl6pPr marL="2261542" indent="0">
              <a:buNone/>
              <a:defRPr sz="1600" b="1"/>
            </a:lvl6pPr>
            <a:lvl7pPr marL="2713850" indent="0">
              <a:buNone/>
              <a:defRPr sz="1600" b="1"/>
            </a:lvl7pPr>
            <a:lvl8pPr marL="3166169" indent="0">
              <a:buNone/>
              <a:defRPr sz="1600" b="1"/>
            </a:lvl8pPr>
            <a:lvl9pPr marL="3618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A2187-DC1C-954C-9F5B-2E7759A70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DB8A5-C0FA-7A41-B1B1-D20C59D25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BA295-296B-5740-A53F-AE1775FD9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306" indent="0">
              <a:buNone/>
              <a:defRPr sz="1800"/>
            </a:lvl2pPr>
            <a:lvl3pPr marL="904613" indent="0">
              <a:buNone/>
              <a:defRPr sz="1600"/>
            </a:lvl3pPr>
            <a:lvl4pPr marL="1356931" indent="0">
              <a:buNone/>
              <a:defRPr sz="1400"/>
            </a:lvl4pPr>
            <a:lvl5pPr marL="1809218" indent="0">
              <a:buNone/>
              <a:defRPr sz="1400"/>
            </a:lvl5pPr>
            <a:lvl6pPr marL="2261542" indent="0">
              <a:buNone/>
              <a:defRPr sz="1400"/>
            </a:lvl6pPr>
            <a:lvl7pPr marL="2713850" indent="0">
              <a:buNone/>
              <a:defRPr sz="1400"/>
            </a:lvl7pPr>
            <a:lvl8pPr marL="3166169" indent="0">
              <a:buNone/>
              <a:defRPr sz="1400"/>
            </a:lvl8pPr>
            <a:lvl9pPr marL="361845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vert="horz" lIns="90474" tIns="45232" rIns="90474" bIns="4523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0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306" indent="0">
              <a:buNone/>
              <a:defRPr sz="1200"/>
            </a:lvl2pPr>
            <a:lvl3pPr marL="904613" indent="0">
              <a:buNone/>
              <a:defRPr sz="1000"/>
            </a:lvl3pPr>
            <a:lvl4pPr marL="1356931" indent="0">
              <a:buNone/>
              <a:defRPr sz="900"/>
            </a:lvl4pPr>
            <a:lvl5pPr marL="1809218" indent="0">
              <a:buNone/>
              <a:defRPr sz="900"/>
            </a:lvl5pPr>
            <a:lvl6pPr marL="2261542" indent="0">
              <a:buNone/>
              <a:defRPr sz="900"/>
            </a:lvl6pPr>
            <a:lvl7pPr marL="2713850" indent="0">
              <a:buNone/>
              <a:defRPr sz="900"/>
            </a:lvl7pPr>
            <a:lvl8pPr marL="3166169" indent="0">
              <a:buNone/>
              <a:defRPr sz="900"/>
            </a:lvl8pPr>
            <a:lvl9pPr marL="3618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50884-C492-A142-8A68-4EAA05084A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  <a:prstGeom prst="rect">
            <a:avLst/>
          </a:prstGeom>
        </p:spPr>
        <p:txBody>
          <a:bodyPr vert="horz" lIns="90474" tIns="45232" rIns="90474" bIns="4523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306" indent="0">
              <a:buNone/>
              <a:defRPr sz="2800"/>
            </a:lvl2pPr>
            <a:lvl3pPr marL="904613" indent="0">
              <a:buNone/>
              <a:defRPr sz="2400"/>
            </a:lvl3pPr>
            <a:lvl4pPr marL="1356931" indent="0">
              <a:buNone/>
              <a:defRPr sz="2000"/>
            </a:lvl4pPr>
            <a:lvl5pPr marL="1809218" indent="0">
              <a:buNone/>
              <a:defRPr sz="2000"/>
            </a:lvl5pPr>
            <a:lvl6pPr marL="2261542" indent="0">
              <a:buNone/>
              <a:defRPr sz="2000"/>
            </a:lvl6pPr>
            <a:lvl7pPr marL="2713850" indent="0">
              <a:buNone/>
              <a:defRPr sz="2000"/>
            </a:lvl7pPr>
            <a:lvl8pPr marL="3166169" indent="0">
              <a:buNone/>
              <a:defRPr sz="2000"/>
            </a:lvl8pPr>
            <a:lvl9pPr marL="361845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306" indent="0">
              <a:buNone/>
              <a:defRPr sz="1200"/>
            </a:lvl2pPr>
            <a:lvl3pPr marL="904613" indent="0">
              <a:buNone/>
              <a:defRPr sz="1000"/>
            </a:lvl3pPr>
            <a:lvl4pPr marL="1356931" indent="0">
              <a:buNone/>
              <a:defRPr sz="900"/>
            </a:lvl4pPr>
            <a:lvl5pPr marL="1809218" indent="0">
              <a:buNone/>
              <a:defRPr sz="900"/>
            </a:lvl5pPr>
            <a:lvl6pPr marL="2261542" indent="0">
              <a:buNone/>
              <a:defRPr sz="900"/>
            </a:lvl6pPr>
            <a:lvl7pPr marL="2713850" indent="0">
              <a:buNone/>
              <a:defRPr sz="900"/>
            </a:lvl7pPr>
            <a:lvl8pPr marL="3166169" indent="0">
              <a:buNone/>
              <a:defRPr sz="900"/>
            </a:lvl8pPr>
            <a:lvl9pPr marL="3618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17115-604F-6B47-98B2-F19570FEB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5CA0B-EDB5-EE4C-90A1-DF5BDA771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716" y="274638"/>
            <a:ext cx="2098675" cy="5821362"/>
          </a:xfrm>
          <a:prstGeom prst="rect">
            <a:avLst/>
          </a:prstGeom>
        </p:spPr>
        <p:txBody>
          <a:bodyPr vert="eaVert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5" y="274638"/>
            <a:ext cx="6148388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86F5B-E527-7642-AB6A-C519600CE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Blue tissue paper"/>
          <p:cNvSpPr>
            <a:spLocks noChangeArrowheads="1"/>
          </p:cNvSpPr>
          <p:nvPr/>
        </p:nvSpPr>
        <p:spPr bwMode="auto">
          <a:xfrm>
            <a:off x="152400" y="152400"/>
            <a:ext cx="8839200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68" tIns="45228" rIns="90468" bIns="45228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141816" y="6223000"/>
            <a:ext cx="1722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68" tIns="45228" rIns="90468" bIns="45228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40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6" descr="NA master s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6242053"/>
            <a:ext cx="27432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0819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0468" tIns="45228" rIns="90468" bIns="45228" numCol="1" anchor="ctr" anchorCtr="0" compatLnSpc="1">
            <a:prstTxWarp prst="textNoShape">
              <a:avLst/>
            </a:prstTxWarp>
          </a:bodyPr>
          <a:lstStyle>
            <a:lvl1pPr>
              <a:defRPr sz="2900">
                <a:latin typeface="Trebuchet M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30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D5650-B998-1E46-AF0C-216365D47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  <a:prstGeom prst="rect">
            <a:avLst/>
          </a:prstGeom>
        </p:spPr>
        <p:txBody>
          <a:bodyPr vert="horz" lIns="90474" tIns="45232" rIns="90474" bIns="45232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306" indent="0">
              <a:buNone/>
              <a:defRPr sz="1800"/>
            </a:lvl2pPr>
            <a:lvl3pPr marL="904613" indent="0">
              <a:buNone/>
              <a:defRPr sz="1600"/>
            </a:lvl3pPr>
            <a:lvl4pPr marL="1356931" indent="0">
              <a:buNone/>
              <a:defRPr sz="1400"/>
            </a:lvl4pPr>
            <a:lvl5pPr marL="1809218" indent="0">
              <a:buNone/>
              <a:defRPr sz="1400"/>
            </a:lvl5pPr>
            <a:lvl6pPr marL="2261542" indent="0">
              <a:buNone/>
              <a:defRPr sz="1400"/>
            </a:lvl6pPr>
            <a:lvl7pPr marL="2713850" indent="0">
              <a:buNone/>
              <a:defRPr sz="1400"/>
            </a:lvl7pPr>
            <a:lvl8pPr marL="3166169" indent="0">
              <a:buNone/>
              <a:defRPr sz="1400"/>
            </a:lvl8pPr>
            <a:lvl9pPr marL="361845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C4FB3-8F35-0E42-B964-A50863659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606550"/>
            <a:ext cx="4122738" cy="4489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8" y="1606550"/>
            <a:ext cx="4124325" cy="4489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E5338-BF4B-5845-85B2-2D0FCAE40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74" tIns="45232" rIns="90474" bIns="45232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06" indent="0">
              <a:buNone/>
              <a:defRPr sz="2000" b="1"/>
            </a:lvl2pPr>
            <a:lvl3pPr marL="904613" indent="0">
              <a:buNone/>
              <a:defRPr sz="1800" b="1"/>
            </a:lvl3pPr>
            <a:lvl4pPr marL="1356931" indent="0">
              <a:buNone/>
              <a:defRPr sz="1600" b="1"/>
            </a:lvl4pPr>
            <a:lvl5pPr marL="1809218" indent="0">
              <a:buNone/>
              <a:defRPr sz="1600" b="1"/>
            </a:lvl5pPr>
            <a:lvl6pPr marL="2261542" indent="0">
              <a:buNone/>
              <a:defRPr sz="1600" b="1"/>
            </a:lvl6pPr>
            <a:lvl7pPr marL="2713850" indent="0">
              <a:buNone/>
              <a:defRPr sz="1600" b="1"/>
            </a:lvl7pPr>
            <a:lvl8pPr marL="3166169" indent="0">
              <a:buNone/>
              <a:defRPr sz="1600" b="1"/>
            </a:lvl8pPr>
            <a:lvl9pPr marL="3618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06" indent="0">
              <a:buNone/>
              <a:defRPr sz="2000" b="1"/>
            </a:lvl2pPr>
            <a:lvl3pPr marL="904613" indent="0">
              <a:buNone/>
              <a:defRPr sz="1800" b="1"/>
            </a:lvl3pPr>
            <a:lvl4pPr marL="1356931" indent="0">
              <a:buNone/>
              <a:defRPr sz="1600" b="1"/>
            </a:lvl4pPr>
            <a:lvl5pPr marL="1809218" indent="0">
              <a:buNone/>
              <a:defRPr sz="1600" b="1"/>
            </a:lvl5pPr>
            <a:lvl6pPr marL="2261542" indent="0">
              <a:buNone/>
              <a:defRPr sz="1600" b="1"/>
            </a:lvl6pPr>
            <a:lvl7pPr marL="2713850" indent="0">
              <a:buNone/>
              <a:defRPr sz="1600" b="1"/>
            </a:lvl7pPr>
            <a:lvl8pPr marL="3166169" indent="0">
              <a:buNone/>
              <a:defRPr sz="1600" b="1"/>
            </a:lvl8pPr>
            <a:lvl9pPr marL="3618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282F4-1DF4-4E47-AF95-8923A837A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2C530-5AB2-5444-8D73-8D9D798F3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392" y="1295400"/>
            <a:ext cx="3495675" cy="4552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4528" y="1295400"/>
            <a:ext cx="3495675" cy="4552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8B54C-B8E9-EC4D-9F63-3F37C5F76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vert="horz" lIns="90474" tIns="45232" rIns="90474" bIns="4523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0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306" indent="0">
              <a:buNone/>
              <a:defRPr sz="1200"/>
            </a:lvl2pPr>
            <a:lvl3pPr marL="904613" indent="0">
              <a:buNone/>
              <a:defRPr sz="1000"/>
            </a:lvl3pPr>
            <a:lvl4pPr marL="1356931" indent="0">
              <a:buNone/>
              <a:defRPr sz="900"/>
            </a:lvl4pPr>
            <a:lvl5pPr marL="1809218" indent="0">
              <a:buNone/>
              <a:defRPr sz="900"/>
            </a:lvl5pPr>
            <a:lvl6pPr marL="2261542" indent="0">
              <a:buNone/>
              <a:defRPr sz="900"/>
            </a:lvl6pPr>
            <a:lvl7pPr marL="2713850" indent="0">
              <a:buNone/>
              <a:defRPr sz="900"/>
            </a:lvl7pPr>
            <a:lvl8pPr marL="3166169" indent="0">
              <a:buNone/>
              <a:defRPr sz="900"/>
            </a:lvl8pPr>
            <a:lvl9pPr marL="3618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06232-07D3-8144-AA99-9E5576236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  <a:prstGeom prst="rect">
            <a:avLst/>
          </a:prstGeom>
        </p:spPr>
        <p:txBody>
          <a:bodyPr vert="horz" lIns="90474" tIns="45232" rIns="90474" bIns="4523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306" indent="0">
              <a:buNone/>
              <a:defRPr sz="2800"/>
            </a:lvl2pPr>
            <a:lvl3pPr marL="904613" indent="0">
              <a:buNone/>
              <a:defRPr sz="2400"/>
            </a:lvl3pPr>
            <a:lvl4pPr marL="1356931" indent="0">
              <a:buNone/>
              <a:defRPr sz="2000"/>
            </a:lvl4pPr>
            <a:lvl5pPr marL="1809218" indent="0">
              <a:buNone/>
              <a:defRPr sz="2000"/>
            </a:lvl5pPr>
            <a:lvl6pPr marL="2261542" indent="0">
              <a:buNone/>
              <a:defRPr sz="2000"/>
            </a:lvl6pPr>
            <a:lvl7pPr marL="2713850" indent="0">
              <a:buNone/>
              <a:defRPr sz="2000"/>
            </a:lvl7pPr>
            <a:lvl8pPr marL="3166169" indent="0">
              <a:buNone/>
              <a:defRPr sz="2000"/>
            </a:lvl8pPr>
            <a:lvl9pPr marL="361845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306" indent="0">
              <a:buNone/>
              <a:defRPr sz="1200"/>
            </a:lvl2pPr>
            <a:lvl3pPr marL="904613" indent="0">
              <a:buNone/>
              <a:defRPr sz="1000"/>
            </a:lvl3pPr>
            <a:lvl4pPr marL="1356931" indent="0">
              <a:buNone/>
              <a:defRPr sz="900"/>
            </a:lvl4pPr>
            <a:lvl5pPr marL="1809218" indent="0">
              <a:buNone/>
              <a:defRPr sz="900"/>
            </a:lvl5pPr>
            <a:lvl6pPr marL="2261542" indent="0">
              <a:buNone/>
              <a:defRPr sz="900"/>
            </a:lvl6pPr>
            <a:lvl7pPr marL="2713850" indent="0">
              <a:buNone/>
              <a:defRPr sz="900"/>
            </a:lvl7pPr>
            <a:lvl8pPr marL="3166169" indent="0">
              <a:buNone/>
              <a:defRPr sz="900"/>
            </a:lvl8pPr>
            <a:lvl9pPr marL="3618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9052D-B647-4B4A-83A2-4CC883120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3443D-A6E1-EA48-9FDF-0057EA88E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716" y="274638"/>
            <a:ext cx="2098675" cy="5821362"/>
          </a:xfrm>
          <a:prstGeom prst="rect">
            <a:avLst/>
          </a:prstGeom>
        </p:spPr>
        <p:txBody>
          <a:bodyPr vert="eaVert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5" y="274638"/>
            <a:ext cx="6148388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2E942-647D-C249-98FF-EBC5ABD1C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8"/>
            <a:ext cx="7772400" cy="1470025"/>
          </a:xfrm>
          <a:prstGeom prst="rect">
            <a:avLst/>
          </a:prstGeom>
        </p:spPr>
        <p:txBody>
          <a:bodyPr vert="horz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2306" indent="0" algn="ctr">
              <a:buNone/>
              <a:defRPr/>
            </a:lvl2pPr>
            <a:lvl3pPr marL="904613" indent="0" algn="ctr">
              <a:buNone/>
              <a:defRPr/>
            </a:lvl3pPr>
            <a:lvl4pPr marL="1356931" indent="0" algn="ctr">
              <a:buNone/>
              <a:defRPr/>
            </a:lvl4pPr>
            <a:lvl5pPr marL="1809218" indent="0" algn="ctr">
              <a:buNone/>
              <a:defRPr/>
            </a:lvl5pPr>
            <a:lvl6pPr marL="2261542" indent="0" algn="ctr">
              <a:buNone/>
              <a:defRPr/>
            </a:lvl6pPr>
            <a:lvl7pPr marL="2713850" indent="0" algn="ctr">
              <a:buNone/>
              <a:defRPr/>
            </a:lvl7pPr>
            <a:lvl8pPr marL="3166169" indent="0" algn="ctr">
              <a:buNone/>
              <a:defRPr/>
            </a:lvl8pPr>
            <a:lvl9pPr marL="36184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6FD4F-F118-C640-8822-E1FF554C6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68869-D9F8-EB4A-A03A-19624E6A7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  <a:prstGeom prst="rect">
            <a:avLst/>
          </a:prstGeom>
        </p:spPr>
        <p:txBody>
          <a:bodyPr vert="horz" lIns="90474" tIns="45232" rIns="90474" bIns="45232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306" indent="0">
              <a:buNone/>
              <a:defRPr sz="1800"/>
            </a:lvl2pPr>
            <a:lvl3pPr marL="904613" indent="0">
              <a:buNone/>
              <a:defRPr sz="1600"/>
            </a:lvl3pPr>
            <a:lvl4pPr marL="1356931" indent="0">
              <a:buNone/>
              <a:defRPr sz="1400"/>
            </a:lvl4pPr>
            <a:lvl5pPr marL="1809218" indent="0">
              <a:buNone/>
              <a:defRPr sz="1400"/>
            </a:lvl5pPr>
            <a:lvl6pPr marL="2261542" indent="0">
              <a:buNone/>
              <a:defRPr sz="1400"/>
            </a:lvl6pPr>
            <a:lvl7pPr marL="2713850" indent="0">
              <a:buNone/>
              <a:defRPr sz="1400"/>
            </a:lvl7pPr>
            <a:lvl8pPr marL="3166169" indent="0">
              <a:buNone/>
              <a:defRPr sz="1400"/>
            </a:lvl8pPr>
            <a:lvl9pPr marL="361845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A952E-A566-2B49-86E5-45CC92306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606550"/>
            <a:ext cx="4122738" cy="4489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8" y="1606550"/>
            <a:ext cx="4124325" cy="4489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8DB15-95CC-2841-AB60-709C08D47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74" tIns="45232" rIns="90474" bIns="45232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06" indent="0">
              <a:buNone/>
              <a:defRPr sz="2000" b="1"/>
            </a:lvl2pPr>
            <a:lvl3pPr marL="904613" indent="0">
              <a:buNone/>
              <a:defRPr sz="1800" b="1"/>
            </a:lvl3pPr>
            <a:lvl4pPr marL="1356931" indent="0">
              <a:buNone/>
              <a:defRPr sz="1600" b="1"/>
            </a:lvl4pPr>
            <a:lvl5pPr marL="1809218" indent="0">
              <a:buNone/>
              <a:defRPr sz="1600" b="1"/>
            </a:lvl5pPr>
            <a:lvl6pPr marL="2261542" indent="0">
              <a:buNone/>
              <a:defRPr sz="1600" b="1"/>
            </a:lvl6pPr>
            <a:lvl7pPr marL="2713850" indent="0">
              <a:buNone/>
              <a:defRPr sz="1600" b="1"/>
            </a:lvl7pPr>
            <a:lvl8pPr marL="3166169" indent="0">
              <a:buNone/>
              <a:defRPr sz="1600" b="1"/>
            </a:lvl8pPr>
            <a:lvl9pPr marL="3618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06" indent="0">
              <a:buNone/>
              <a:defRPr sz="2000" b="1"/>
            </a:lvl2pPr>
            <a:lvl3pPr marL="904613" indent="0">
              <a:buNone/>
              <a:defRPr sz="1800" b="1"/>
            </a:lvl3pPr>
            <a:lvl4pPr marL="1356931" indent="0">
              <a:buNone/>
              <a:defRPr sz="1600" b="1"/>
            </a:lvl4pPr>
            <a:lvl5pPr marL="1809218" indent="0">
              <a:buNone/>
              <a:defRPr sz="1600" b="1"/>
            </a:lvl5pPr>
            <a:lvl6pPr marL="2261542" indent="0">
              <a:buNone/>
              <a:defRPr sz="1600" b="1"/>
            </a:lvl6pPr>
            <a:lvl7pPr marL="2713850" indent="0">
              <a:buNone/>
              <a:defRPr sz="1600" b="1"/>
            </a:lvl7pPr>
            <a:lvl8pPr marL="3166169" indent="0">
              <a:buNone/>
              <a:defRPr sz="1600" b="1"/>
            </a:lvl8pPr>
            <a:lvl9pPr marL="3618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CF9E9-E78A-6A49-AE62-7BF7065CD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06" indent="0">
              <a:buNone/>
              <a:defRPr sz="2000" b="1"/>
            </a:lvl2pPr>
            <a:lvl3pPr marL="904613" indent="0">
              <a:buNone/>
              <a:defRPr sz="1800" b="1"/>
            </a:lvl3pPr>
            <a:lvl4pPr marL="1356931" indent="0">
              <a:buNone/>
              <a:defRPr sz="1600" b="1"/>
            </a:lvl4pPr>
            <a:lvl5pPr marL="1809218" indent="0">
              <a:buNone/>
              <a:defRPr sz="1600" b="1"/>
            </a:lvl5pPr>
            <a:lvl6pPr marL="2261542" indent="0">
              <a:buNone/>
              <a:defRPr sz="1600" b="1"/>
            </a:lvl6pPr>
            <a:lvl7pPr marL="2713850" indent="0">
              <a:buNone/>
              <a:defRPr sz="1600" b="1"/>
            </a:lvl7pPr>
            <a:lvl8pPr marL="3166169" indent="0">
              <a:buNone/>
              <a:defRPr sz="1600" b="1"/>
            </a:lvl8pPr>
            <a:lvl9pPr marL="3618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06" indent="0">
              <a:buNone/>
              <a:defRPr sz="2000" b="1"/>
            </a:lvl2pPr>
            <a:lvl3pPr marL="904613" indent="0">
              <a:buNone/>
              <a:defRPr sz="1800" b="1"/>
            </a:lvl3pPr>
            <a:lvl4pPr marL="1356931" indent="0">
              <a:buNone/>
              <a:defRPr sz="1600" b="1"/>
            </a:lvl4pPr>
            <a:lvl5pPr marL="1809218" indent="0">
              <a:buNone/>
              <a:defRPr sz="1600" b="1"/>
            </a:lvl5pPr>
            <a:lvl6pPr marL="2261542" indent="0">
              <a:buNone/>
              <a:defRPr sz="1600" b="1"/>
            </a:lvl6pPr>
            <a:lvl7pPr marL="2713850" indent="0">
              <a:buNone/>
              <a:defRPr sz="1600" b="1"/>
            </a:lvl7pPr>
            <a:lvl8pPr marL="3166169" indent="0">
              <a:buNone/>
              <a:defRPr sz="1600" b="1"/>
            </a:lvl8pPr>
            <a:lvl9pPr marL="3618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349E1-8E65-D147-8CCE-2F8025716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CEEB6-85F7-C140-BA98-AABC5E014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vert="horz" lIns="90474" tIns="45232" rIns="90474" bIns="4523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0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306" indent="0">
              <a:buNone/>
              <a:defRPr sz="1200"/>
            </a:lvl2pPr>
            <a:lvl3pPr marL="904613" indent="0">
              <a:buNone/>
              <a:defRPr sz="1000"/>
            </a:lvl3pPr>
            <a:lvl4pPr marL="1356931" indent="0">
              <a:buNone/>
              <a:defRPr sz="900"/>
            </a:lvl4pPr>
            <a:lvl5pPr marL="1809218" indent="0">
              <a:buNone/>
              <a:defRPr sz="900"/>
            </a:lvl5pPr>
            <a:lvl6pPr marL="2261542" indent="0">
              <a:buNone/>
              <a:defRPr sz="900"/>
            </a:lvl6pPr>
            <a:lvl7pPr marL="2713850" indent="0">
              <a:buNone/>
              <a:defRPr sz="900"/>
            </a:lvl7pPr>
            <a:lvl8pPr marL="3166169" indent="0">
              <a:buNone/>
              <a:defRPr sz="900"/>
            </a:lvl8pPr>
            <a:lvl9pPr marL="3618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DECD9-D46D-4B49-8C7D-7F9ABA12C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  <a:prstGeom prst="rect">
            <a:avLst/>
          </a:prstGeom>
        </p:spPr>
        <p:txBody>
          <a:bodyPr vert="horz" lIns="90474" tIns="45232" rIns="90474" bIns="45232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306" indent="0">
              <a:buNone/>
              <a:defRPr sz="2800"/>
            </a:lvl2pPr>
            <a:lvl3pPr marL="904613" indent="0">
              <a:buNone/>
              <a:defRPr sz="2400"/>
            </a:lvl3pPr>
            <a:lvl4pPr marL="1356931" indent="0">
              <a:buNone/>
              <a:defRPr sz="2000"/>
            </a:lvl4pPr>
            <a:lvl5pPr marL="1809218" indent="0">
              <a:buNone/>
              <a:defRPr sz="2000"/>
            </a:lvl5pPr>
            <a:lvl6pPr marL="2261542" indent="0">
              <a:buNone/>
              <a:defRPr sz="2000"/>
            </a:lvl6pPr>
            <a:lvl7pPr marL="2713850" indent="0">
              <a:buNone/>
              <a:defRPr sz="2000"/>
            </a:lvl7pPr>
            <a:lvl8pPr marL="3166169" indent="0">
              <a:buNone/>
              <a:defRPr sz="2000"/>
            </a:lvl8pPr>
            <a:lvl9pPr marL="361845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306" indent="0">
              <a:buNone/>
              <a:defRPr sz="1200"/>
            </a:lvl2pPr>
            <a:lvl3pPr marL="904613" indent="0">
              <a:buNone/>
              <a:defRPr sz="1000"/>
            </a:lvl3pPr>
            <a:lvl4pPr marL="1356931" indent="0">
              <a:buNone/>
              <a:defRPr sz="900"/>
            </a:lvl4pPr>
            <a:lvl5pPr marL="1809218" indent="0">
              <a:buNone/>
              <a:defRPr sz="900"/>
            </a:lvl5pPr>
            <a:lvl6pPr marL="2261542" indent="0">
              <a:buNone/>
              <a:defRPr sz="900"/>
            </a:lvl6pPr>
            <a:lvl7pPr marL="2713850" indent="0">
              <a:buNone/>
              <a:defRPr sz="900"/>
            </a:lvl7pPr>
            <a:lvl8pPr marL="3166169" indent="0">
              <a:buNone/>
              <a:defRPr sz="900"/>
            </a:lvl8pPr>
            <a:lvl9pPr marL="3618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CFE3B-1DF7-F042-8A52-A1AF326B2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1C9DE-29CF-0C4B-85D7-0816DDA70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716" y="274638"/>
            <a:ext cx="2098675" cy="5821362"/>
          </a:xfrm>
          <a:prstGeom prst="rect">
            <a:avLst/>
          </a:prstGeom>
        </p:spPr>
        <p:txBody>
          <a:bodyPr vert="eaVert" lIns="90474" tIns="45232" rIns="90474" bIns="4523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5" y="274638"/>
            <a:ext cx="6148388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8A4B2-A315-014F-A747-BF597F1DC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2306" indent="0" algn="ctr">
              <a:buNone/>
              <a:defRPr/>
            </a:lvl2pPr>
            <a:lvl3pPr marL="904613" indent="0" algn="ctr">
              <a:buNone/>
              <a:defRPr/>
            </a:lvl3pPr>
            <a:lvl4pPr marL="1356931" indent="0" algn="ctr">
              <a:buNone/>
              <a:defRPr/>
            </a:lvl4pPr>
            <a:lvl5pPr marL="1809218" indent="0" algn="ctr">
              <a:buNone/>
              <a:defRPr/>
            </a:lvl5pPr>
            <a:lvl6pPr marL="2261542" indent="0" algn="ctr">
              <a:buNone/>
              <a:defRPr/>
            </a:lvl6pPr>
            <a:lvl7pPr marL="2713850" indent="0" algn="ctr">
              <a:buNone/>
              <a:defRPr/>
            </a:lvl7pPr>
            <a:lvl8pPr marL="3166169" indent="0" algn="ctr">
              <a:buNone/>
              <a:defRPr/>
            </a:lvl8pPr>
            <a:lvl9pPr marL="36184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Allison - Ford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3A9A8-82D8-044D-8277-D1AFB71CB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Allison - Ford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AACC1-FA6A-3C4F-8DB3-C558F552E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306" indent="0">
              <a:buNone/>
              <a:defRPr sz="1800"/>
            </a:lvl2pPr>
            <a:lvl3pPr marL="904613" indent="0">
              <a:buNone/>
              <a:defRPr sz="1600"/>
            </a:lvl3pPr>
            <a:lvl4pPr marL="1356931" indent="0">
              <a:buNone/>
              <a:defRPr sz="1400"/>
            </a:lvl4pPr>
            <a:lvl5pPr marL="1809218" indent="0">
              <a:buNone/>
              <a:defRPr sz="1400"/>
            </a:lvl5pPr>
            <a:lvl6pPr marL="2261542" indent="0">
              <a:buNone/>
              <a:defRPr sz="1400"/>
            </a:lvl6pPr>
            <a:lvl7pPr marL="2713850" indent="0">
              <a:buNone/>
              <a:defRPr sz="1400"/>
            </a:lvl7pPr>
            <a:lvl8pPr marL="3166169" indent="0">
              <a:buNone/>
              <a:defRPr sz="1400"/>
            </a:lvl8pPr>
            <a:lvl9pPr marL="361845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Allison - Ford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525F4-EDF4-0046-99A1-0281F86E9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Allison - Ford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40BF9-44A4-F948-ADAD-C3C23D6BD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06" indent="0">
              <a:buNone/>
              <a:defRPr sz="2000" b="1"/>
            </a:lvl2pPr>
            <a:lvl3pPr marL="904613" indent="0">
              <a:buNone/>
              <a:defRPr sz="1800" b="1"/>
            </a:lvl3pPr>
            <a:lvl4pPr marL="1356931" indent="0">
              <a:buNone/>
              <a:defRPr sz="1600" b="1"/>
            </a:lvl4pPr>
            <a:lvl5pPr marL="1809218" indent="0">
              <a:buNone/>
              <a:defRPr sz="1600" b="1"/>
            </a:lvl5pPr>
            <a:lvl6pPr marL="2261542" indent="0">
              <a:buNone/>
              <a:defRPr sz="1600" b="1"/>
            </a:lvl6pPr>
            <a:lvl7pPr marL="2713850" indent="0">
              <a:buNone/>
              <a:defRPr sz="1600" b="1"/>
            </a:lvl7pPr>
            <a:lvl8pPr marL="3166169" indent="0">
              <a:buNone/>
              <a:defRPr sz="1600" b="1"/>
            </a:lvl8pPr>
            <a:lvl9pPr marL="3618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06" indent="0">
              <a:buNone/>
              <a:defRPr sz="2000" b="1"/>
            </a:lvl2pPr>
            <a:lvl3pPr marL="904613" indent="0">
              <a:buNone/>
              <a:defRPr sz="1800" b="1"/>
            </a:lvl3pPr>
            <a:lvl4pPr marL="1356931" indent="0">
              <a:buNone/>
              <a:defRPr sz="1600" b="1"/>
            </a:lvl4pPr>
            <a:lvl5pPr marL="1809218" indent="0">
              <a:buNone/>
              <a:defRPr sz="1600" b="1"/>
            </a:lvl5pPr>
            <a:lvl6pPr marL="2261542" indent="0">
              <a:buNone/>
              <a:defRPr sz="1600" b="1"/>
            </a:lvl6pPr>
            <a:lvl7pPr marL="2713850" indent="0">
              <a:buNone/>
              <a:defRPr sz="1600" b="1"/>
            </a:lvl7pPr>
            <a:lvl8pPr marL="3166169" indent="0">
              <a:buNone/>
              <a:defRPr sz="1600" b="1"/>
            </a:lvl8pPr>
            <a:lvl9pPr marL="3618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Allison - Ford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A719F-471A-A94D-9777-C846C4834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Allison - Ford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EB35D-623C-8C43-8AC3-AE1CFD00C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Allison - Ford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A614-7C29-D041-AD54-55DB6C6D9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0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306" indent="0">
              <a:buNone/>
              <a:defRPr sz="1200"/>
            </a:lvl2pPr>
            <a:lvl3pPr marL="904613" indent="0">
              <a:buNone/>
              <a:defRPr sz="1000"/>
            </a:lvl3pPr>
            <a:lvl4pPr marL="1356931" indent="0">
              <a:buNone/>
              <a:defRPr sz="900"/>
            </a:lvl4pPr>
            <a:lvl5pPr marL="1809218" indent="0">
              <a:buNone/>
              <a:defRPr sz="900"/>
            </a:lvl5pPr>
            <a:lvl6pPr marL="2261542" indent="0">
              <a:buNone/>
              <a:defRPr sz="900"/>
            </a:lvl6pPr>
            <a:lvl7pPr marL="2713850" indent="0">
              <a:buNone/>
              <a:defRPr sz="900"/>
            </a:lvl7pPr>
            <a:lvl8pPr marL="3166169" indent="0">
              <a:buNone/>
              <a:defRPr sz="900"/>
            </a:lvl8pPr>
            <a:lvl9pPr marL="3618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Allison - Ford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2F9F9-D1FD-9743-85C4-9364A14BB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306" indent="0">
              <a:buNone/>
              <a:defRPr sz="2800"/>
            </a:lvl2pPr>
            <a:lvl3pPr marL="904613" indent="0">
              <a:buNone/>
              <a:defRPr sz="2400"/>
            </a:lvl3pPr>
            <a:lvl4pPr marL="1356931" indent="0">
              <a:buNone/>
              <a:defRPr sz="2000"/>
            </a:lvl4pPr>
            <a:lvl5pPr marL="1809218" indent="0">
              <a:buNone/>
              <a:defRPr sz="2000"/>
            </a:lvl5pPr>
            <a:lvl6pPr marL="2261542" indent="0">
              <a:buNone/>
              <a:defRPr sz="2000"/>
            </a:lvl6pPr>
            <a:lvl7pPr marL="2713850" indent="0">
              <a:buNone/>
              <a:defRPr sz="2000"/>
            </a:lvl7pPr>
            <a:lvl8pPr marL="3166169" indent="0">
              <a:buNone/>
              <a:defRPr sz="2000"/>
            </a:lvl8pPr>
            <a:lvl9pPr marL="361845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306" indent="0">
              <a:buNone/>
              <a:defRPr sz="1200"/>
            </a:lvl2pPr>
            <a:lvl3pPr marL="904613" indent="0">
              <a:buNone/>
              <a:defRPr sz="1000"/>
            </a:lvl3pPr>
            <a:lvl4pPr marL="1356931" indent="0">
              <a:buNone/>
              <a:defRPr sz="900"/>
            </a:lvl4pPr>
            <a:lvl5pPr marL="1809218" indent="0">
              <a:buNone/>
              <a:defRPr sz="900"/>
            </a:lvl5pPr>
            <a:lvl6pPr marL="2261542" indent="0">
              <a:buNone/>
              <a:defRPr sz="900"/>
            </a:lvl6pPr>
            <a:lvl7pPr marL="2713850" indent="0">
              <a:buNone/>
              <a:defRPr sz="900"/>
            </a:lvl7pPr>
            <a:lvl8pPr marL="3166169" indent="0">
              <a:buNone/>
              <a:defRPr sz="900"/>
            </a:lvl8pPr>
            <a:lvl9pPr marL="3618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Allison - Ford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60782-3A77-8447-9A0E-A5D049706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Allison - Ford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F6C9A-FE4D-2241-BD4A-8C7978174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9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9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Allison - Ford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199C5-E981-E940-A892-EFDC53234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John Allison - Ford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TMS February 2007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4B862C-543C-3947-A4EF-6D17DD8E1A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John Allison - Ford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A31A48F-1880-4D44-BB28-1E1A92D721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CA3A3DE-AC0E-C444-9B4A-D81B6984BB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0708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447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12154" y="6224588"/>
            <a:ext cx="595313" cy="457200"/>
          </a:xfrm>
          <a:prstGeom prst="rect">
            <a:avLst/>
          </a:prstGeom>
          <a:ln/>
        </p:spPr>
        <p:txBody>
          <a:bodyPr lIns="90426" tIns="45206" rIns="90426" bIns="45206"/>
          <a:lstStyle>
            <a:lvl1pPr>
              <a:defRPr/>
            </a:lvl1pPr>
          </a:lstStyle>
          <a:p>
            <a:pPr>
              <a:defRPr/>
            </a:pPr>
            <a:fld id="{A14B27B4-F1DC-8346-B92E-9E75FE333679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8238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6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1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3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8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B6C-C8D2-1444-99AF-D5BEA77BD1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7F2D-33DE-3B42-A20B-E8169C3834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0166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B6C-C8D2-1444-99AF-D5BEA77BD1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7F2D-33DE-3B42-A20B-E8169C3834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176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3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46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69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92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1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38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6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8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B6C-C8D2-1444-99AF-D5BEA77BD1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7F2D-33DE-3B42-A20B-E8169C3834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61912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B6C-C8D2-1444-99AF-D5BEA77BD1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7F2D-33DE-3B42-A20B-E8169C3834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963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0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306" indent="0">
              <a:buNone/>
              <a:defRPr sz="1200"/>
            </a:lvl2pPr>
            <a:lvl3pPr marL="904613" indent="0">
              <a:buNone/>
              <a:defRPr sz="1000"/>
            </a:lvl3pPr>
            <a:lvl4pPr marL="1356931" indent="0">
              <a:buNone/>
              <a:defRPr sz="900"/>
            </a:lvl4pPr>
            <a:lvl5pPr marL="1809218" indent="0">
              <a:buNone/>
              <a:defRPr sz="900"/>
            </a:lvl5pPr>
            <a:lvl6pPr marL="2261542" indent="0">
              <a:buNone/>
              <a:defRPr sz="900"/>
            </a:lvl6pPr>
            <a:lvl7pPr marL="2713850" indent="0">
              <a:buNone/>
              <a:defRPr sz="900"/>
            </a:lvl7pPr>
            <a:lvl8pPr marL="3166169" indent="0">
              <a:buNone/>
              <a:defRPr sz="900"/>
            </a:lvl8pPr>
            <a:lvl9pPr marL="3618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06" indent="0">
              <a:buNone/>
              <a:defRPr sz="2000" b="1"/>
            </a:lvl2pPr>
            <a:lvl3pPr marL="904613" indent="0">
              <a:buNone/>
              <a:defRPr sz="1800" b="1"/>
            </a:lvl3pPr>
            <a:lvl4pPr marL="1356931" indent="0">
              <a:buNone/>
              <a:defRPr sz="1600" b="1"/>
            </a:lvl4pPr>
            <a:lvl5pPr marL="1809218" indent="0">
              <a:buNone/>
              <a:defRPr sz="1600" b="1"/>
            </a:lvl5pPr>
            <a:lvl6pPr marL="2261542" indent="0">
              <a:buNone/>
              <a:defRPr sz="1600" b="1"/>
            </a:lvl6pPr>
            <a:lvl7pPr marL="2713850" indent="0">
              <a:buNone/>
              <a:defRPr sz="1600" b="1"/>
            </a:lvl7pPr>
            <a:lvl8pPr marL="3166169" indent="0">
              <a:buNone/>
              <a:defRPr sz="1600" b="1"/>
            </a:lvl8pPr>
            <a:lvl9pPr marL="3618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06" indent="0">
              <a:buNone/>
              <a:defRPr sz="2000" b="1"/>
            </a:lvl2pPr>
            <a:lvl3pPr marL="904613" indent="0">
              <a:buNone/>
              <a:defRPr sz="1800" b="1"/>
            </a:lvl3pPr>
            <a:lvl4pPr marL="1356931" indent="0">
              <a:buNone/>
              <a:defRPr sz="1600" b="1"/>
            </a:lvl4pPr>
            <a:lvl5pPr marL="1809218" indent="0">
              <a:buNone/>
              <a:defRPr sz="1600" b="1"/>
            </a:lvl5pPr>
            <a:lvl6pPr marL="2261542" indent="0">
              <a:buNone/>
              <a:defRPr sz="1600" b="1"/>
            </a:lvl6pPr>
            <a:lvl7pPr marL="2713850" indent="0">
              <a:buNone/>
              <a:defRPr sz="1600" b="1"/>
            </a:lvl7pPr>
            <a:lvl8pPr marL="3166169" indent="0">
              <a:buNone/>
              <a:defRPr sz="1600" b="1"/>
            </a:lvl8pPr>
            <a:lvl9pPr marL="3618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B6C-C8D2-1444-99AF-D5BEA77BD1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7F2D-33DE-3B42-A20B-E8169C3834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41781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B6C-C8D2-1444-99AF-D5BEA77BD1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7F2D-33DE-3B42-A20B-E8169C3834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08728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B6C-C8D2-1444-99AF-D5BEA77BD1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7F2D-33DE-3B42-A20B-E8169C3834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9504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0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306" indent="0">
              <a:buNone/>
              <a:defRPr sz="1200"/>
            </a:lvl2pPr>
            <a:lvl3pPr marL="904613" indent="0">
              <a:buNone/>
              <a:defRPr sz="1000"/>
            </a:lvl3pPr>
            <a:lvl4pPr marL="1356931" indent="0">
              <a:buNone/>
              <a:defRPr sz="900"/>
            </a:lvl4pPr>
            <a:lvl5pPr marL="1809218" indent="0">
              <a:buNone/>
              <a:defRPr sz="900"/>
            </a:lvl5pPr>
            <a:lvl6pPr marL="2261542" indent="0">
              <a:buNone/>
              <a:defRPr sz="900"/>
            </a:lvl6pPr>
            <a:lvl7pPr marL="2713850" indent="0">
              <a:buNone/>
              <a:defRPr sz="900"/>
            </a:lvl7pPr>
            <a:lvl8pPr marL="3166169" indent="0">
              <a:buNone/>
              <a:defRPr sz="900"/>
            </a:lvl8pPr>
            <a:lvl9pPr marL="3618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B6C-C8D2-1444-99AF-D5BEA77BD1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7F2D-33DE-3B42-A20B-E8169C3834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4837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306" indent="0">
              <a:buNone/>
              <a:defRPr sz="2800"/>
            </a:lvl2pPr>
            <a:lvl3pPr marL="904613" indent="0">
              <a:buNone/>
              <a:defRPr sz="2400"/>
            </a:lvl3pPr>
            <a:lvl4pPr marL="1356931" indent="0">
              <a:buNone/>
              <a:defRPr sz="2000"/>
            </a:lvl4pPr>
            <a:lvl5pPr marL="1809218" indent="0">
              <a:buNone/>
              <a:defRPr sz="2000"/>
            </a:lvl5pPr>
            <a:lvl6pPr marL="2261542" indent="0">
              <a:buNone/>
              <a:defRPr sz="2000"/>
            </a:lvl6pPr>
            <a:lvl7pPr marL="2713850" indent="0">
              <a:buNone/>
              <a:defRPr sz="2000"/>
            </a:lvl7pPr>
            <a:lvl8pPr marL="3166169" indent="0">
              <a:buNone/>
              <a:defRPr sz="2000"/>
            </a:lvl8pPr>
            <a:lvl9pPr marL="361845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306" indent="0">
              <a:buNone/>
              <a:defRPr sz="1200"/>
            </a:lvl2pPr>
            <a:lvl3pPr marL="904613" indent="0">
              <a:buNone/>
              <a:defRPr sz="1000"/>
            </a:lvl3pPr>
            <a:lvl4pPr marL="1356931" indent="0">
              <a:buNone/>
              <a:defRPr sz="900"/>
            </a:lvl4pPr>
            <a:lvl5pPr marL="1809218" indent="0">
              <a:buNone/>
              <a:defRPr sz="900"/>
            </a:lvl5pPr>
            <a:lvl6pPr marL="2261542" indent="0">
              <a:buNone/>
              <a:defRPr sz="900"/>
            </a:lvl6pPr>
            <a:lvl7pPr marL="2713850" indent="0">
              <a:buNone/>
              <a:defRPr sz="900"/>
            </a:lvl7pPr>
            <a:lvl8pPr marL="3166169" indent="0">
              <a:buNone/>
              <a:defRPr sz="900"/>
            </a:lvl8pPr>
            <a:lvl9pPr marL="3618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B6C-C8D2-1444-99AF-D5BEA77BD1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7F2D-33DE-3B42-A20B-E8169C3834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2709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B6C-C8D2-1444-99AF-D5BEA77BD1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7F2D-33DE-3B42-A20B-E8169C3834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7447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9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9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B6C-C8D2-1444-99AF-D5BEA77BD1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47F2D-33DE-3B42-A20B-E8169C3834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7298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2306" indent="0" algn="ctr">
              <a:buNone/>
              <a:defRPr/>
            </a:lvl2pPr>
            <a:lvl3pPr marL="904613" indent="0" algn="ctr">
              <a:buNone/>
              <a:defRPr/>
            </a:lvl3pPr>
            <a:lvl4pPr marL="1356931" indent="0" algn="ctr">
              <a:buNone/>
              <a:defRPr/>
            </a:lvl4pPr>
            <a:lvl5pPr marL="1809218" indent="0" algn="ctr">
              <a:buNone/>
              <a:defRPr/>
            </a:lvl5pPr>
            <a:lvl6pPr marL="2261542" indent="0" algn="ctr">
              <a:buNone/>
              <a:defRPr/>
            </a:lvl6pPr>
            <a:lvl7pPr marL="2713850" indent="0" algn="ctr">
              <a:buNone/>
              <a:defRPr/>
            </a:lvl7pPr>
            <a:lvl8pPr marL="3166169" indent="0" algn="ctr">
              <a:buNone/>
              <a:defRPr/>
            </a:lvl8pPr>
            <a:lvl9pPr marL="36184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48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12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306" indent="0">
              <a:buNone/>
              <a:defRPr sz="1800"/>
            </a:lvl2pPr>
            <a:lvl3pPr marL="904613" indent="0">
              <a:buNone/>
              <a:defRPr sz="1600"/>
            </a:lvl3pPr>
            <a:lvl4pPr marL="1356931" indent="0">
              <a:buNone/>
              <a:defRPr sz="1400"/>
            </a:lvl4pPr>
            <a:lvl5pPr marL="1809218" indent="0">
              <a:buNone/>
              <a:defRPr sz="1400"/>
            </a:lvl5pPr>
            <a:lvl6pPr marL="2261542" indent="0">
              <a:buNone/>
              <a:defRPr sz="1400"/>
            </a:lvl6pPr>
            <a:lvl7pPr marL="2713850" indent="0">
              <a:buNone/>
              <a:defRPr sz="1400"/>
            </a:lvl7pPr>
            <a:lvl8pPr marL="3166169" indent="0">
              <a:buNone/>
              <a:defRPr sz="1400"/>
            </a:lvl8pPr>
            <a:lvl9pPr marL="361845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1802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306" indent="0">
              <a:buNone/>
              <a:defRPr sz="2800"/>
            </a:lvl2pPr>
            <a:lvl3pPr marL="904613" indent="0">
              <a:buNone/>
              <a:defRPr sz="2400"/>
            </a:lvl3pPr>
            <a:lvl4pPr marL="1356931" indent="0">
              <a:buNone/>
              <a:defRPr sz="2000"/>
            </a:lvl4pPr>
            <a:lvl5pPr marL="1809218" indent="0">
              <a:buNone/>
              <a:defRPr sz="2000"/>
            </a:lvl5pPr>
            <a:lvl6pPr marL="2261542" indent="0">
              <a:buNone/>
              <a:defRPr sz="2000"/>
            </a:lvl6pPr>
            <a:lvl7pPr marL="2713850" indent="0">
              <a:buNone/>
              <a:defRPr sz="2000"/>
            </a:lvl7pPr>
            <a:lvl8pPr marL="3166169" indent="0">
              <a:buNone/>
              <a:defRPr sz="2000"/>
            </a:lvl8pPr>
            <a:lvl9pPr marL="361845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306" indent="0">
              <a:buNone/>
              <a:defRPr sz="1200"/>
            </a:lvl2pPr>
            <a:lvl3pPr marL="904613" indent="0">
              <a:buNone/>
              <a:defRPr sz="1000"/>
            </a:lvl3pPr>
            <a:lvl4pPr marL="1356931" indent="0">
              <a:buNone/>
              <a:defRPr sz="900"/>
            </a:lvl4pPr>
            <a:lvl5pPr marL="1809218" indent="0">
              <a:buNone/>
              <a:defRPr sz="900"/>
            </a:lvl5pPr>
            <a:lvl6pPr marL="2261542" indent="0">
              <a:buNone/>
              <a:defRPr sz="900"/>
            </a:lvl6pPr>
            <a:lvl7pPr marL="2713850" indent="0">
              <a:buNone/>
              <a:defRPr sz="900"/>
            </a:lvl7pPr>
            <a:lvl8pPr marL="3166169" indent="0">
              <a:buNone/>
              <a:defRPr sz="900"/>
            </a:lvl8pPr>
            <a:lvl9pPr marL="3618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392" y="1295400"/>
            <a:ext cx="3495675" cy="4552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4528" y="1295400"/>
            <a:ext cx="3495675" cy="4552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793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06" indent="0">
              <a:buNone/>
              <a:defRPr sz="2000" b="1"/>
            </a:lvl2pPr>
            <a:lvl3pPr marL="904613" indent="0">
              <a:buNone/>
              <a:defRPr sz="1800" b="1"/>
            </a:lvl3pPr>
            <a:lvl4pPr marL="1356931" indent="0">
              <a:buNone/>
              <a:defRPr sz="1600" b="1"/>
            </a:lvl4pPr>
            <a:lvl5pPr marL="1809218" indent="0">
              <a:buNone/>
              <a:defRPr sz="1600" b="1"/>
            </a:lvl5pPr>
            <a:lvl6pPr marL="2261542" indent="0">
              <a:buNone/>
              <a:defRPr sz="1600" b="1"/>
            </a:lvl6pPr>
            <a:lvl7pPr marL="2713850" indent="0">
              <a:buNone/>
              <a:defRPr sz="1600" b="1"/>
            </a:lvl7pPr>
            <a:lvl8pPr marL="3166169" indent="0">
              <a:buNone/>
              <a:defRPr sz="1600" b="1"/>
            </a:lvl8pPr>
            <a:lvl9pPr marL="3618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306" indent="0">
              <a:buNone/>
              <a:defRPr sz="2000" b="1"/>
            </a:lvl2pPr>
            <a:lvl3pPr marL="904613" indent="0">
              <a:buNone/>
              <a:defRPr sz="1800" b="1"/>
            </a:lvl3pPr>
            <a:lvl4pPr marL="1356931" indent="0">
              <a:buNone/>
              <a:defRPr sz="1600" b="1"/>
            </a:lvl4pPr>
            <a:lvl5pPr marL="1809218" indent="0">
              <a:buNone/>
              <a:defRPr sz="1600" b="1"/>
            </a:lvl5pPr>
            <a:lvl6pPr marL="2261542" indent="0">
              <a:buNone/>
              <a:defRPr sz="1600" b="1"/>
            </a:lvl6pPr>
            <a:lvl7pPr marL="2713850" indent="0">
              <a:buNone/>
              <a:defRPr sz="1600" b="1"/>
            </a:lvl7pPr>
            <a:lvl8pPr marL="3166169" indent="0">
              <a:buNone/>
              <a:defRPr sz="1600" b="1"/>
            </a:lvl8pPr>
            <a:lvl9pPr marL="3618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411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46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8939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0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306" indent="0">
              <a:buNone/>
              <a:defRPr sz="1200"/>
            </a:lvl2pPr>
            <a:lvl3pPr marL="904613" indent="0">
              <a:buNone/>
              <a:defRPr sz="1000"/>
            </a:lvl3pPr>
            <a:lvl4pPr marL="1356931" indent="0">
              <a:buNone/>
              <a:defRPr sz="900"/>
            </a:lvl4pPr>
            <a:lvl5pPr marL="1809218" indent="0">
              <a:buNone/>
              <a:defRPr sz="900"/>
            </a:lvl5pPr>
            <a:lvl6pPr marL="2261542" indent="0">
              <a:buNone/>
              <a:defRPr sz="900"/>
            </a:lvl6pPr>
            <a:lvl7pPr marL="2713850" indent="0">
              <a:buNone/>
              <a:defRPr sz="900"/>
            </a:lvl7pPr>
            <a:lvl8pPr marL="3166169" indent="0">
              <a:buNone/>
              <a:defRPr sz="900"/>
            </a:lvl8pPr>
            <a:lvl9pPr marL="3618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68398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306" indent="0">
              <a:buNone/>
              <a:defRPr sz="2800"/>
            </a:lvl2pPr>
            <a:lvl3pPr marL="904613" indent="0">
              <a:buNone/>
              <a:defRPr sz="2400"/>
            </a:lvl3pPr>
            <a:lvl4pPr marL="1356931" indent="0">
              <a:buNone/>
              <a:defRPr sz="2000"/>
            </a:lvl4pPr>
            <a:lvl5pPr marL="1809218" indent="0">
              <a:buNone/>
              <a:defRPr sz="2000"/>
            </a:lvl5pPr>
            <a:lvl6pPr marL="2261542" indent="0">
              <a:buNone/>
              <a:defRPr sz="2000"/>
            </a:lvl6pPr>
            <a:lvl7pPr marL="2713850" indent="0">
              <a:buNone/>
              <a:defRPr sz="2000"/>
            </a:lvl7pPr>
            <a:lvl8pPr marL="3166169" indent="0">
              <a:buNone/>
              <a:defRPr sz="2000"/>
            </a:lvl8pPr>
            <a:lvl9pPr marL="361845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306" indent="0">
              <a:buNone/>
              <a:defRPr sz="1200"/>
            </a:lvl2pPr>
            <a:lvl3pPr marL="904613" indent="0">
              <a:buNone/>
              <a:defRPr sz="1000"/>
            </a:lvl3pPr>
            <a:lvl4pPr marL="1356931" indent="0">
              <a:buNone/>
              <a:defRPr sz="900"/>
            </a:lvl4pPr>
            <a:lvl5pPr marL="1809218" indent="0">
              <a:buNone/>
              <a:defRPr sz="900"/>
            </a:lvl5pPr>
            <a:lvl6pPr marL="2261542" indent="0">
              <a:buNone/>
              <a:defRPr sz="900"/>
            </a:lvl6pPr>
            <a:lvl7pPr marL="2713850" indent="0">
              <a:buNone/>
              <a:defRPr sz="900"/>
            </a:lvl7pPr>
            <a:lvl8pPr marL="3166169" indent="0">
              <a:buNone/>
              <a:defRPr sz="900"/>
            </a:lvl8pPr>
            <a:lvl9pPr marL="3618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99572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726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5088" y="228600"/>
            <a:ext cx="2062162" cy="5619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1" y="228600"/>
            <a:ext cx="6034088" cy="5619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625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0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1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2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3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3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4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5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554"/>
            <a:ext cx="2133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fld id="{AB322872-F17E-3446-A88A-FBBCC090E5A9}" type="datetimeFigureOut">
              <a:rPr lang="en-US" smtClean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pPr algn="l" defTabSz="45063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54"/>
            <a:ext cx="2895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9074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554"/>
            <a:ext cx="2133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fld id="{AB322872-F17E-3446-A88A-FBBCC090E5A9}" type="datetimeFigureOut">
              <a:rPr lang="en-US" smtClean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pPr algn="l" defTabSz="450632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554"/>
            <a:ext cx="2895600" cy="365125"/>
          </a:xfrm>
          <a:prstGeom prst="rect">
            <a:avLst/>
          </a:prstGeom>
        </p:spPr>
        <p:txBody>
          <a:bodyPr lIns="90147" tIns="45063" rIns="90147" bIns="45063"/>
          <a:lstStyle/>
          <a:p>
            <a:pPr algn="l" defTabSz="45063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298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3.xml"/><Relationship Id="rId13" Type="http://schemas.openxmlformats.org/officeDocument/2006/relationships/theme" Target="../theme/theme22.xml"/><Relationship Id="rId14" Type="http://schemas.openxmlformats.org/officeDocument/2006/relationships/image" Target="../media/image3.jpe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4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0.xml"/><Relationship Id="rId8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0.xml"/><Relationship Id="rId7" Type="http://schemas.openxmlformats.org/officeDocument/2006/relationships/theme" Target="../theme/theme24.xml"/><Relationship Id="rId1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6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1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77.xml"/><Relationship Id="rId8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0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2.xml"/><Relationship Id="rId12" Type="http://schemas.openxmlformats.org/officeDocument/2006/relationships/theme" Target="../theme/theme26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88.xml"/><Relationship Id="rId8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1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96.xml"/><Relationship Id="rId5" Type="http://schemas.openxmlformats.org/officeDocument/2006/relationships/theme" Target="../theme/theme27.xml"/><Relationship Id="rId1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94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7.xml"/><Relationship Id="rId12" Type="http://schemas.openxmlformats.org/officeDocument/2006/relationships/theme" Target="../theme/theme28.xml"/><Relationship Id="rId13" Type="http://schemas.openxmlformats.org/officeDocument/2006/relationships/image" Target="../media/image1.png"/><Relationship Id="rId14" Type="http://schemas.openxmlformats.org/officeDocument/2006/relationships/image" Target="../media/image6.jpeg"/><Relationship Id="rId1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3.xml"/><Relationship Id="rId8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06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19.xml"/><Relationship Id="rId13" Type="http://schemas.openxmlformats.org/officeDocument/2006/relationships/theme" Target="../theme/theme29.xml"/><Relationship Id="rId14" Type="http://schemas.openxmlformats.org/officeDocument/2006/relationships/image" Target="../media/image3.jpe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4.xml"/><Relationship Id="rId8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1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0.xml"/><Relationship Id="rId12" Type="http://schemas.openxmlformats.org/officeDocument/2006/relationships/theme" Target="../theme/theme30.xml"/><Relationship Id="rId1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6.xml"/><Relationship Id="rId8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29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2.xml"/><Relationship Id="rId13" Type="http://schemas.openxmlformats.org/officeDocument/2006/relationships/theme" Target="../theme/theme31.xml"/><Relationship Id="rId14" Type="http://schemas.openxmlformats.org/officeDocument/2006/relationships/image" Target="../media/image3.jpe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37.xml"/><Relationship Id="rId8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0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4.xml"/><Relationship Id="rId13" Type="http://schemas.openxmlformats.org/officeDocument/2006/relationships/theme" Target="../theme/theme32.xml"/><Relationship Id="rId14" Type="http://schemas.openxmlformats.org/officeDocument/2006/relationships/image" Target="../media/image3.jpe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2486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00" tIns="45550" rIns="91100" bIns="455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6300" y="1295400"/>
            <a:ext cx="71437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00" tIns="45550" rIns="91100" bIns="455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</p:sldLayoutIdLst>
  <p:txStyles>
    <p:titleStyle>
      <a:lvl1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2306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6pPr>
      <a:lvl7pPr marL="904613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7pPr>
      <a:lvl8pPr marL="1356931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8pPr>
      <a:lvl9pPr marL="1809218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9pPr>
    </p:titleStyle>
    <p:bodyStyle>
      <a:lvl1pPr marL="282690" indent="-282690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1929" indent="-226155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Font typeface="Symbol" charset="2"/>
        <a:buChar char="-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61151" indent="-226155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3pPr>
      <a:lvl4pPr marL="1243864" indent="-169621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4pPr>
      <a:lvl5pPr marL="1526546" indent="-169621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5pPr>
      <a:lvl6pPr marL="1978827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6pPr>
      <a:lvl7pPr marL="2431158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7pPr>
      <a:lvl8pPr marL="2883469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8pPr>
      <a:lvl9pPr marL="3335782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306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613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931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218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542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385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169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8454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2486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00" tIns="45550" rIns="91100" bIns="455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6300" y="1295400"/>
            <a:ext cx="71437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00" tIns="45550" rIns="91100" bIns="455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</p:sldLayoutIdLst>
  <p:txStyles>
    <p:titleStyle>
      <a:lvl1pPr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2pPr>
      <a:lvl3pPr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3pPr>
      <a:lvl4pPr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4pPr>
      <a:lvl5pPr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5pPr>
      <a:lvl6pPr marL="452306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6pPr>
      <a:lvl7pPr marL="904613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7pPr>
      <a:lvl8pPr marL="1356931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8pPr>
      <a:lvl9pPr marL="1809218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9pPr>
    </p:titleStyle>
    <p:bodyStyle>
      <a:lvl1pPr marL="282690" indent="-282690" algn="l" rtl="0" fontAlgn="base">
        <a:lnSpc>
          <a:spcPct val="88000"/>
        </a:lnSpc>
        <a:spcBef>
          <a:spcPct val="5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21929" indent="-226155" algn="l" rtl="0" fontAlgn="base">
        <a:lnSpc>
          <a:spcPct val="88000"/>
        </a:lnSpc>
        <a:spcBef>
          <a:spcPct val="50000"/>
        </a:spcBef>
        <a:spcAft>
          <a:spcPct val="0"/>
        </a:spcAft>
        <a:buFont typeface="Symbol" charset="2"/>
        <a:buChar char="-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61151" indent="-226155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3pPr>
      <a:lvl4pPr marL="1243864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4pPr>
      <a:lvl5pPr marL="1526546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5pPr>
      <a:lvl6pPr marL="1978827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6pPr>
      <a:lvl7pPr marL="2431158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7pPr>
      <a:lvl8pPr marL="2883469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8pPr>
      <a:lvl9pPr marL="3335782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306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613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931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218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542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385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169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8454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74" tIns="45232" rIns="90474" bIns="452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74" tIns="45232" rIns="90474" bIns="452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0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74" tIns="45232" rIns="90474" bIns="45232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John Allison - Ford</a:t>
            </a:r>
          </a:p>
        </p:txBody>
      </p:sp>
      <p:sp>
        <p:nvSpPr>
          <p:cNvPr id="720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74" tIns="45232" rIns="90474" bIns="45232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TMS February 2007</a:t>
            </a:r>
          </a:p>
        </p:txBody>
      </p:sp>
      <p:sp>
        <p:nvSpPr>
          <p:cNvPr id="720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74" tIns="45232" rIns="90474" bIns="45232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E06DDEA3-6B25-A144-B817-C8181E4E24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6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3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6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69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2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249" indent="-339249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983" indent="-28269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30764" indent="-22615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83082" indent="-226155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35391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487733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40000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392312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44621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306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613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931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218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542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385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169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8454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4" tIns="45190" rIns="90394" bIns="451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62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4" tIns="45190" rIns="90394" bIns="451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62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4" tIns="45190" rIns="90394" bIns="4519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r>
              <a:rPr lang="en-US">
                <a:solidFill>
                  <a:srgbClr val="000000"/>
                </a:solidFill>
              </a:rPr>
              <a:t>John Allison - Ford</a:t>
            </a:r>
          </a:p>
        </p:txBody>
      </p:sp>
      <p:sp>
        <p:nvSpPr>
          <p:cNvPr id="1062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4" tIns="45190" rIns="90394" bIns="4519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2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94" tIns="45190" rIns="90394" bIns="4519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04C5002-1358-C54C-B76C-7222AFD104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23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046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569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092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39249" indent="-339249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983" indent="-28269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30764" indent="-22615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83082" indent="-226155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35391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487733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40000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392312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44621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306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613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931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218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542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385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169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8454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2486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30" tIns="45515" rIns="91030" bIns="455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6300" y="1295400"/>
            <a:ext cx="71437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30" tIns="45515" rIns="91030" bIns="455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</p:sldLayoutIdLst>
  <p:txStyles>
    <p:titleStyle>
      <a:lvl1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2306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6pPr>
      <a:lvl7pPr marL="904613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7pPr>
      <a:lvl8pPr marL="1356931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8pPr>
      <a:lvl9pPr marL="1809218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9pPr>
    </p:titleStyle>
    <p:bodyStyle>
      <a:lvl1pPr marL="282690" indent="-282690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1929" indent="-226155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Font typeface="Symbol" charset="2"/>
        <a:buChar char="-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61151" indent="-226155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3pPr>
      <a:lvl4pPr marL="1243864" indent="-169621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4pPr>
      <a:lvl5pPr marL="1526546" indent="-169621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5pPr>
      <a:lvl6pPr marL="1978827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6pPr>
      <a:lvl7pPr marL="2431158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7pPr>
      <a:lvl8pPr marL="2883469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8pPr>
      <a:lvl9pPr marL="3335782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306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613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931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218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542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385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169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8454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74" tIns="45232" rIns="90474" bIns="452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74" tIns="45232" rIns="90474" bIns="452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74" tIns="45232" rIns="90474" bIns="45232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74" tIns="45232" rIns="90474" bIns="45232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74" tIns="45232" rIns="90474" bIns="45232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044C3C2-1F10-E54C-A219-813A7C95D141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37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23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6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69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2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249" indent="-339249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983" indent="-28269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30764" indent="-22615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83082" indent="-226155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35391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487733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40000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392312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44621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306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613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931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218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542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385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169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8454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2486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36" tIns="45518" rIns="91036" bIns="455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6300" y="1295400"/>
            <a:ext cx="71437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36" tIns="45518" rIns="91036" bIns="45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190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9" r:id="rId1"/>
    <p:sldLayoutId id="2147484620" r:id="rId2"/>
  </p:sldLayoutIdLst>
  <p:txStyles>
    <p:titleStyle>
      <a:lvl1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1988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6pPr>
      <a:lvl7pPr marL="903976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7pPr>
      <a:lvl8pPr marL="1355979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8pPr>
      <a:lvl9pPr marL="1807946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9pPr>
    </p:titleStyle>
    <p:bodyStyle>
      <a:lvl1pPr marL="280961" indent="-280961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0007" indent="-224457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Font typeface="Symbol" charset="2"/>
        <a:buChar char="-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59042" indent="-224457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3pPr>
      <a:lvl4pPr marL="1241590" indent="-167978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4pPr>
      <a:lvl5pPr marL="1524119" indent="-167978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5pPr>
      <a:lvl6pPr marL="1977431" indent="-169505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6pPr>
      <a:lvl7pPr marL="2429448" indent="-169505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7pPr>
      <a:lvl8pPr marL="2881442" indent="-169505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8pPr>
      <a:lvl9pPr marL="3333439" indent="-169505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19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988" algn="l" defTabSz="4519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976" algn="l" defTabSz="4519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979" algn="l" defTabSz="4519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946" algn="l" defTabSz="4519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953" algn="l" defTabSz="4519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943" algn="l" defTabSz="4519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947" algn="l" defTabSz="4519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910" algn="l" defTabSz="4519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474" tIns="45232" rIns="90474" bIns="4523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0474" tIns="45232" rIns="90474" bIns="452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3"/>
            <a:ext cx="2133600" cy="365125"/>
          </a:xfrm>
          <a:prstGeom prst="rect">
            <a:avLst/>
          </a:prstGeom>
        </p:spPr>
        <p:txBody>
          <a:bodyPr vert="horz" lIns="90474" tIns="45232" rIns="90474" bIns="4523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2306" fontAlgn="auto">
              <a:spcBef>
                <a:spcPts val="0"/>
              </a:spcBef>
              <a:spcAft>
                <a:spcPts val="0"/>
              </a:spcAft>
            </a:pPr>
            <a:fld id="{062F9B6C-C8D2-1444-99AF-D5BEA77BD1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2306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3"/>
            <a:ext cx="2895600" cy="365125"/>
          </a:xfrm>
          <a:prstGeom prst="rect">
            <a:avLst/>
          </a:prstGeom>
        </p:spPr>
        <p:txBody>
          <a:bodyPr vert="horz" lIns="90474" tIns="45232" rIns="90474" bIns="4523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230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3"/>
            <a:ext cx="2133600" cy="365125"/>
          </a:xfrm>
          <a:prstGeom prst="rect">
            <a:avLst/>
          </a:prstGeom>
        </p:spPr>
        <p:txBody>
          <a:bodyPr vert="horz" lIns="90474" tIns="45232" rIns="90474" bIns="4523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2306" fontAlgn="auto">
              <a:spcBef>
                <a:spcPts val="0"/>
              </a:spcBef>
              <a:spcAft>
                <a:spcPts val="0"/>
              </a:spcAft>
            </a:pPr>
            <a:fld id="{26E47F2D-33DE-3B42-A20B-E8169C3834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230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992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</p:sldLayoutIdLst>
  <p:txStyles>
    <p:titleStyle>
      <a:lvl1pPr algn="ctr" defTabSz="4523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249" indent="-339249" algn="l" defTabSz="45230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4983" indent="-282690" algn="l" defTabSz="45230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0764" indent="-226155" algn="l" defTabSz="45230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3082" indent="-226155" algn="l" defTabSz="45230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5391" indent="-226155" algn="l" defTabSz="45230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7733" indent="-226155" algn="l" defTabSz="4523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0000" indent="-226155" algn="l" defTabSz="4523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2312" indent="-226155" algn="l" defTabSz="4523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4621" indent="-226155" algn="l" defTabSz="4523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306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613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931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218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542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385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169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8454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248650" cy="704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00" tIns="45550" rIns="91100" bIns="455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6300" y="1295400"/>
            <a:ext cx="7143750" cy="4552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00" tIns="45550" rIns="91100" bIns="455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536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688" r:id="rId2"/>
    <p:sldLayoutId id="2147484689" r:id="rId3"/>
    <p:sldLayoutId id="2147484690" r:id="rId4"/>
    <p:sldLayoutId id="2147484691" r:id="rId5"/>
    <p:sldLayoutId id="2147484692" r:id="rId6"/>
    <p:sldLayoutId id="2147484693" r:id="rId7"/>
    <p:sldLayoutId id="2147484694" r:id="rId8"/>
    <p:sldLayoutId id="2147484695" r:id="rId9"/>
    <p:sldLayoutId id="2147484696" r:id="rId10"/>
    <p:sldLayoutId id="2147484697" r:id="rId11"/>
  </p:sldLayoutIdLst>
  <p:txStyles>
    <p:titleStyle>
      <a:lvl1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2306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6pPr>
      <a:lvl7pPr marL="904613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7pPr>
      <a:lvl8pPr marL="1356931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8pPr>
      <a:lvl9pPr marL="1809218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9pPr>
    </p:titleStyle>
    <p:bodyStyle>
      <a:lvl1pPr marL="282690" indent="-282690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1929" indent="-226155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Font typeface="Symbol" charset="0"/>
        <a:buChar char="-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61151" indent="-226155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3pPr>
      <a:lvl4pPr marL="1243864" indent="-169621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4pPr>
      <a:lvl5pPr marL="1526546" indent="-169621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5pPr>
      <a:lvl6pPr marL="1978827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6pPr>
      <a:lvl7pPr marL="2431158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7pPr>
      <a:lvl8pPr marL="2883469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8pPr>
      <a:lvl9pPr marL="3335782" indent="-16962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306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613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931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218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542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385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169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8454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783746"/>
          </a:xfrm>
          <a:prstGeom prst="rect">
            <a:avLst/>
          </a:prstGeom>
        </p:spPr>
        <p:txBody>
          <a:bodyPr vert="horz" lIns="90147" tIns="45063" rIns="90147" bIns="45063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Subtext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0147" tIns="45063" rIns="90147" bIns="4506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54"/>
            <a:ext cx="2133600" cy="365125"/>
          </a:xfrm>
          <a:prstGeom prst="rect">
            <a:avLst/>
          </a:prstGeom>
        </p:spPr>
        <p:txBody>
          <a:bodyPr vert="horz" lIns="90147" tIns="45063" rIns="90147" bIns="4506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0632" fontAlgn="auto">
              <a:spcBef>
                <a:spcPts val="0"/>
              </a:spcBef>
              <a:spcAft>
                <a:spcPts val="0"/>
              </a:spcAft>
            </a:pPr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-128"/>
                <a:cs typeface="ＭＳ Ｐゴシック" charset="-128"/>
              </a:rPr>
              <a:pPr defTabSz="45063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184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9" r:id="rId1"/>
    <p:sldLayoutId id="2147484700" r:id="rId2"/>
    <p:sldLayoutId id="2147484701" r:id="rId3"/>
    <p:sldLayoutId id="2147484702" r:id="rId4"/>
    <p:sldLayoutId id="2147484703" r:id="rId5"/>
    <p:sldLayoutId id="2147484704" r:id="rId6"/>
    <p:sldLayoutId id="2147484705" r:id="rId7"/>
    <p:sldLayoutId id="2147484706" r:id="rId8"/>
    <p:sldLayoutId id="2147484707" r:id="rId9"/>
    <p:sldLayoutId id="2147484708" r:id="rId10"/>
    <p:sldLayoutId id="2147484709" r:id="rId11"/>
  </p:sldLayoutIdLst>
  <p:txStyles>
    <p:titleStyle>
      <a:lvl1pPr algn="ctr" defTabSz="450632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 Rounded MT Bold"/>
          <a:ea typeface="+mj-ea"/>
          <a:cs typeface="Arial Rounded MT Bold"/>
        </a:defRPr>
      </a:lvl1pPr>
    </p:titleStyle>
    <p:bodyStyle>
      <a:lvl1pPr marL="0" indent="0" algn="l" defTabSz="450632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Arial Rounded MT Bold"/>
          <a:ea typeface="+mn-ea"/>
          <a:cs typeface="Arial Rounded MT Bold"/>
        </a:defRPr>
      </a:lvl1pPr>
      <a:lvl2pPr marL="788607" indent="-338024" algn="l" defTabSz="4506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239258" indent="-338024" algn="l" defTabSz="450632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577230" indent="-225318" algn="l" defTabSz="45063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27873" indent="-225318" algn="l" defTabSz="45063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478522" indent="-225318" algn="l" defTabSz="4506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9136" indent="-225318" algn="l" defTabSz="4506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79771" indent="-225318" algn="l" defTabSz="4506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0422" indent="-225318" algn="l" defTabSz="4506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0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632" algn="l" defTabSz="450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264" algn="l" defTabSz="450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915" algn="l" defTabSz="450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536" algn="l" defTabSz="450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3184" algn="l" defTabSz="450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825" algn="l" defTabSz="450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477" algn="l" defTabSz="450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5080" algn="l" defTabSz="4506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783746"/>
          </a:xfrm>
          <a:prstGeom prst="rect">
            <a:avLst/>
          </a:prstGeom>
        </p:spPr>
        <p:txBody>
          <a:bodyPr vert="horz" lIns="90000" tIns="44988" rIns="90000" bIns="4498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Subtext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0000" tIns="44988" rIns="90000" bIns="4498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78"/>
            <a:ext cx="2133600" cy="365125"/>
          </a:xfrm>
          <a:prstGeom prst="rect">
            <a:avLst/>
          </a:prstGeom>
        </p:spPr>
        <p:txBody>
          <a:bodyPr vert="horz" lIns="90000" tIns="44988" rIns="90000" bIns="449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871" fontAlgn="auto">
              <a:spcBef>
                <a:spcPts val="0"/>
              </a:spcBef>
              <a:spcAft>
                <a:spcPts val="0"/>
              </a:spcAft>
            </a:pPr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-128"/>
                <a:cs typeface="ＭＳ Ｐゴシック" charset="-128"/>
              </a:rPr>
              <a:pPr defTabSz="44987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415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1" r:id="rId1"/>
    <p:sldLayoutId id="2147484712" r:id="rId2"/>
    <p:sldLayoutId id="2147484713" r:id="rId3"/>
    <p:sldLayoutId id="2147484714" r:id="rId4"/>
    <p:sldLayoutId id="2147484715" r:id="rId5"/>
    <p:sldLayoutId id="2147484716" r:id="rId6"/>
    <p:sldLayoutId id="2147484717" r:id="rId7"/>
    <p:sldLayoutId id="2147484718" r:id="rId8"/>
    <p:sldLayoutId id="2147484719" r:id="rId9"/>
    <p:sldLayoutId id="2147484720" r:id="rId10"/>
    <p:sldLayoutId id="2147484721" r:id="rId11"/>
  </p:sldLayoutIdLst>
  <p:hf sldNum="0" hdr="0" ftr="0" dt="0"/>
  <p:txStyles>
    <p:titleStyle>
      <a:lvl1pPr algn="ctr" defTabSz="449871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 Rounded MT Bold"/>
          <a:ea typeface="+mj-ea"/>
          <a:cs typeface="Arial Rounded MT Bold"/>
        </a:defRPr>
      </a:lvl1pPr>
    </p:titleStyle>
    <p:bodyStyle>
      <a:lvl1pPr marL="0" indent="0" algn="l" defTabSz="449871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Arial Rounded MT Bold"/>
          <a:ea typeface="+mn-ea"/>
          <a:cs typeface="Arial Rounded MT Bold"/>
        </a:defRPr>
      </a:lvl1pPr>
      <a:lvl2pPr marL="787277" indent="-337465" algn="l" defTabSz="4498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237169" indent="-337465" algn="l" defTabSz="449871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574572" indent="-224939" algn="l" defTabSz="44987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24455" indent="-224939" algn="l" defTabSz="44987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474334" indent="-224939" algn="l" defTabSz="4498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4194" indent="-224939" algn="l" defTabSz="4498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74073" indent="-224939" algn="l" defTabSz="4498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23966" indent="-224939" algn="l" defTabSz="4498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9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871" algn="l" defTabSz="449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745" algn="l" defTabSz="449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635" algn="l" defTabSz="449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9495" algn="l" defTabSz="449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9385" algn="l" defTabSz="449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9267" algn="l" defTabSz="449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9161" algn="l" defTabSz="449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003" algn="l" defTabSz="449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928" y="1606550"/>
            <a:ext cx="8399463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62" tIns="45225" rIns="90462" bIns="452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2986088" y="3138641"/>
            <a:ext cx="9144000" cy="5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316" tIns="41652" rIns="83316" bIns="41652">
            <a:prstTxWarp prst="textNoShape">
              <a:avLst/>
            </a:prstTxWarp>
            <a:spAutoFit/>
          </a:bodyPr>
          <a:lstStyle/>
          <a:p>
            <a:pPr algn="l" defTabSz="832415">
              <a:defRPr/>
            </a:pPr>
            <a:endParaRPr lang="en-US" sz="2900" b="1">
              <a:solidFill>
                <a:schemeClr val="tx2"/>
              </a:solidFill>
              <a:latin typeface="News Gothic MT" charset="0"/>
            </a:endParaRPr>
          </a:p>
        </p:txBody>
      </p:sp>
      <p:pic>
        <p:nvPicPr>
          <p:cNvPr id="13316" name="Picture 19" descr="NA master sm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6242053"/>
            <a:ext cx="27432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7" name="Group 31"/>
          <p:cNvGrpSpPr>
            <a:grpSpLocks/>
          </p:cNvGrpSpPr>
          <p:nvPr userDrawn="1"/>
        </p:nvGrpSpPr>
        <p:grpSpPr bwMode="auto">
          <a:xfrm>
            <a:off x="233363" y="207963"/>
            <a:ext cx="1731962" cy="431800"/>
            <a:chOff x="170" y="132"/>
            <a:chExt cx="1200" cy="290"/>
          </a:xfrm>
        </p:grpSpPr>
        <p:sp>
          <p:nvSpPr>
            <p:cNvPr id="5144" name="Rectangle 24"/>
            <p:cNvSpPr>
              <a:spLocks noChangeArrowheads="1"/>
            </p:cNvSpPr>
            <p:nvPr userDrawn="1"/>
          </p:nvSpPr>
          <p:spPr bwMode="auto">
            <a:xfrm>
              <a:off x="206" y="155"/>
              <a:ext cx="1151" cy="26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117005" tIns="58503" rIns="117005" bIns="58503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200" b="1">
                <a:solidFill>
                  <a:srgbClr val="CC0000"/>
                </a:solidFill>
                <a:latin typeface="News Gothic MT" charset="0"/>
              </a:endParaRPr>
            </a:p>
          </p:txBody>
        </p:sp>
        <p:sp>
          <p:nvSpPr>
            <p:cNvPr id="5143" name="Rectangle 23"/>
            <p:cNvSpPr>
              <a:spLocks noChangeArrowheads="1"/>
            </p:cNvSpPr>
            <p:nvPr userDrawn="1"/>
          </p:nvSpPr>
          <p:spPr bwMode="auto">
            <a:xfrm>
              <a:off x="182" y="132"/>
              <a:ext cx="1151" cy="26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117005" tIns="58503" rIns="117005" bIns="58503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200" b="1">
                <a:solidFill>
                  <a:srgbClr val="CC0000"/>
                </a:solidFill>
                <a:latin typeface="News Gothic MT" charset="0"/>
              </a:endParaRPr>
            </a:p>
          </p:txBody>
        </p:sp>
        <p:sp>
          <p:nvSpPr>
            <p:cNvPr id="5142" name="Rectangle 22"/>
            <p:cNvSpPr>
              <a:spLocks noChangeArrowheads="1"/>
            </p:cNvSpPr>
            <p:nvPr userDrawn="1"/>
          </p:nvSpPr>
          <p:spPr bwMode="auto">
            <a:xfrm>
              <a:off x="170" y="173"/>
              <a:ext cx="1200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7005" tIns="58503" rIns="117005" bIns="58503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  <a:defRPr/>
              </a:pPr>
              <a:r>
                <a:rPr lang="en-US" sz="900" b="1">
                  <a:solidFill>
                    <a:schemeClr val="folHlink"/>
                  </a:solidFill>
                  <a:latin typeface="Arial" charset="0"/>
                </a:rPr>
                <a:t>Integrated Computational </a:t>
              </a:r>
              <a:br>
                <a:rPr lang="en-US" sz="900" b="1">
                  <a:solidFill>
                    <a:schemeClr val="folHlink"/>
                  </a:solidFill>
                  <a:latin typeface="Arial" charset="0"/>
                </a:rPr>
              </a:br>
              <a:r>
                <a:rPr lang="en-US" sz="900" b="1">
                  <a:solidFill>
                    <a:schemeClr val="folHlink"/>
                  </a:solidFill>
                  <a:latin typeface="Arial" charset="0"/>
                </a:rPr>
                <a:t>Materials Engineering</a:t>
              </a:r>
            </a:p>
          </p:txBody>
        </p:sp>
        <p:sp>
          <p:nvSpPr>
            <p:cNvPr id="5148" name="Text Box 28"/>
            <p:cNvSpPr txBox="1">
              <a:spLocks noChangeArrowheads="1"/>
            </p:cNvSpPr>
            <p:nvPr userDrawn="1"/>
          </p:nvSpPr>
          <p:spPr bwMode="auto">
            <a:xfrm>
              <a:off x="315" y="298"/>
              <a:ext cx="872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7005" tIns="58503" rIns="117005" bIns="58503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600" b="1">
                <a:solidFill>
                  <a:schemeClr val="folHlink"/>
                </a:solidFill>
                <a:latin typeface="Arial" charset="0"/>
              </a:endParaRPr>
            </a:p>
          </p:txBody>
        </p:sp>
      </p:grpSp>
      <p:pic>
        <p:nvPicPr>
          <p:cNvPr id="13318" name="Picture 30" descr="nmab_title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925" y="207963"/>
            <a:ext cx="2503488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533400"/>
            <a:ext cx="82486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00" tIns="45550" rIns="91100" bIns="455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500" r:id="rId2"/>
    <p:sldLayoutId id="2147484501" r:id="rId3"/>
    <p:sldLayoutId id="2147484502" r:id="rId4"/>
    <p:sldLayoutId id="2147484503" r:id="rId5"/>
    <p:sldLayoutId id="2147484504" r:id="rId6"/>
    <p:sldLayoutId id="2147484505" r:id="rId7"/>
    <p:sldLayoutId id="2147484506" r:id="rId8"/>
    <p:sldLayoutId id="2147484507" r:id="rId9"/>
    <p:sldLayoutId id="2147484508" r:id="rId10"/>
    <p:sldLayoutId id="2147484509" r:id="rId11"/>
  </p:sldLayoutIdLst>
  <p:hf hdr="0" ft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2306" algn="ctr" rtl="0" fontAlgn="base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Trebuchet MS" charset="0"/>
          <a:ea typeface="ＭＳ Ｐゴシック" charset="-128"/>
          <a:cs typeface="ＭＳ Ｐゴシック" charset="-128"/>
        </a:defRPr>
      </a:lvl6pPr>
      <a:lvl7pPr marL="904613" algn="ctr" rtl="0" fontAlgn="base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Trebuchet MS" charset="0"/>
          <a:ea typeface="ＭＳ Ｐゴシック" charset="-128"/>
          <a:cs typeface="ＭＳ Ｐゴシック" charset="-128"/>
        </a:defRPr>
      </a:lvl7pPr>
      <a:lvl8pPr marL="1356931" algn="ctr" rtl="0" fontAlgn="base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Trebuchet MS" charset="0"/>
          <a:ea typeface="ＭＳ Ｐゴシック" charset="-128"/>
          <a:cs typeface="ＭＳ Ｐゴシック" charset="-128"/>
        </a:defRPr>
      </a:lvl8pPr>
      <a:lvl9pPr marL="1809218" algn="ctr" rtl="0" fontAlgn="base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Trebuchet MS" charset="0"/>
          <a:ea typeface="ＭＳ Ｐゴシック" charset="-128"/>
          <a:cs typeface="ＭＳ Ｐゴシック" charset="-128"/>
        </a:defRPr>
      </a:lvl9pPr>
    </p:titleStyle>
    <p:bodyStyle>
      <a:lvl1pPr marL="339249" indent="-33924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983" indent="-28269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30764" indent="-226155" algn="l" rtl="0" eaLnBrk="0" fontAlgn="base" hangingPunct="0">
        <a:spcBef>
          <a:spcPct val="20000"/>
        </a:spcBef>
        <a:spcAft>
          <a:spcPct val="0"/>
        </a:spcAft>
        <a:buChar char="—"/>
        <a:defRPr sz="2400">
          <a:solidFill>
            <a:schemeClr val="tx1"/>
          </a:solidFill>
          <a:latin typeface="+mn-lt"/>
          <a:ea typeface="+mn-ea"/>
        </a:defRPr>
      </a:lvl3pPr>
      <a:lvl4pPr marL="1583082" indent="-226155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35391" indent="-22615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7733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40000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92312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4621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306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613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931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218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542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385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169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8454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2486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91" tIns="45445" rIns="90891" bIns="454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6300" y="1295400"/>
            <a:ext cx="71437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91" tIns="45445" rIns="90891" bIns="454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989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9" r:id="rId1"/>
    <p:sldLayoutId id="2147484800" r:id="rId2"/>
    <p:sldLayoutId id="2147484801" r:id="rId3"/>
    <p:sldLayoutId id="2147484802" r:id="rId4"/>
    <p:sldLayoutId id="2147484803" r:id="rId5"/>
    <p:sldLayoutId id="2147484804" r:id="rId6"/>
    <p:sldLayoutId id="2147484805" r:id="rId7"/>
    <p:sldLayoutId id="2147484806" r:id="rId8"/>
    <p:sldLayoutId id="2147484807" r:id="rId9"/>
    <p:sldLayoutId id="2147484808" r:id="rId10"/>
    <p:sldLayoutId id="2147484809" r:id="rId11"/>
  </p:sldLayoutIdLst>
  <p:hf sldNum="0" hdr="0" ftr="0" dt="0"/>
  <p:txStyles>
    <p:titleStyle>
      <a:lvl1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1256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6pPr>
      <a:lvl7pPr marL="902515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7pPr>
      <a:lvl8pPr marL="1353790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8pPr>
      <a:lvl9pPr marL="1805026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9pPr>
    </p:titleStyle>
    <p:bodyStyle>
      <a:lvl1pPr marL="282034" indent="-282034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0485" indent="-225630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Font typeface="Symbol" charset="2"/>
        <a:buChar char="-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58921" indent="-225630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3pPr>
      <a:lvl4pPr marL="1240978" indent="-169237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4pPr>
      <a:lvl5pPr marL="1523011" indent="-169237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5pPr>
      <a:lvl6pPr marL="1974235" indent="-169237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6pPr>
      <a:lvl7pPr marL="2425521" indent="-169237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7pPr>
      <a:lvl8pPr marL="2876788" indent="-169237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8pPr>
      <a:lvl9pPr marL="3328055" indent="-169237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1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451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515" algn="l" defTabSz="451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790" algn="l" defTabSz="451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451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302" algn="l" defTabSz="451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7564" algn="l" defTabSz="451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8839" algn="l" defTabSz="451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0069" algn="l" defTabSz="451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430" tIns="44708" rIns="89430" bIns="44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63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430" tIns="44708" rIns="89430" bIns="44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72"/>
            <a:ext cx="2133600" cy="365125"/>
          </a:xfrm>
          <a:prstGeom prst="rect">
            <a:avLst/>
          </a:prstGeom>
        </p:spPr>
        <p:txBody>
          <a:bodyPr vert="horz" lIns="89430" tIns="44708" rIns="89430" bIns="44708" rtlCol="0" anchor="ctr"/>
          <a:lstStyle>
            <a:lvl1pPr algn="l" defTabSz="446958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72"/>
            <a:ext cx="2895600" cy="365125"/>
          </a:xfrm>
          <a:prstGeom prst="rect">
            <a:avLst/>
          </a:prstGeom>
        </p:spPr>
        <p:txBody>
          <a:bodyPr vert="horz" lIns="89430" tIns="44708" rIns="89430" bIns="44708" rtlCol="0" anchor="ctr"/>
          <a:lstStyle>
            <a:lvl1pPr algn="ctr" defTabSz="44695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72"/>
            <a:ext cx="2133600" cy="365125"/>
          </a:xfrm>
          <a:prstGeom prst="rect">
            <a:avLst/>
          </a:prstGeom>
        </p:spPr>
        <p:txBody>
          <a:bodyPr vert="horz" lIns="89430" tIns="44708" rIns="89430" bIns="44708" rtlCol="0" anchor="ctr"/>
          <a:lstStyle>
            <a:lvl1pPr algn="r" defTabSz="446958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81C319E-7AE0-5A4D-A177-E88FC048D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0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5" r:id="rId1"/>
    <p:sldLayoutId id="2147484836" r:id="rId2"/>
    <p:sldLayoutId id="2147484837" r:id="rId3"/>
    <p:sldLayoutId id="2147484838" r:id="rId4"/>
    <p:sldLayoutId id="2147484839" r:id="rId5"/>
    <p:sldLayoutId id="2147484840" r:id="rId6"/>
    <p:sldLayoutId id="2147484841" r:id="rId7"/>
    <p:sldLayoutId id="2147484842" r:id="rId8"/>
    <p:sldLayoutId id="2147484843" r:id="rId9"/>
    <p:sldLayoutId id="2147484844" r:id="rId10"/>
    <p:sldLayoutId id="2147484845" r:id="rId11"/>
  </p:sldLayoutIdLst>
  <p:hf sldNum="0" hdr="0" ftr="0" dt="0"/>
  <p:txStyles>
    <p:titleStyle>
      <a:lvl1pPr algn="ctr" defTabSz="446958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4695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4695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4695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4695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46958" algn="ctr" defTabSz="44695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893926" algn="ctr" defTabSz="44695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40921" algn="ctr" defTabSz="44695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787846" algn="ctr" defTabSz="44695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35308" indent="-335308" algn="l" defTabSz="446958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26306" indent="-279352" algn="l" defTabSz="446958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17406" indent="-223485" algn="l" defTabSz="446958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64384" indent="-223485" algn="l" defTabSz="446958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11357" indent="-223485" algn="l" defTabSz="446958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458317" indent="-223485" algn="l" defTabSz="4469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05277" indent="-223485" algn="l" defTabSz="4469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243" indent="-223485" algn="l" defTabSz="4469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99218" indent="-223485" algn="l" defTabSz="4469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6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6958" algn="l" defTabSz="446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3926" algn="l" defTabSz="446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0921" algn="l" defTabSz="446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7846" algn="l" defTabSz="446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4830" algn="l" defTabSz="446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1802" algn="l" defTabSz="446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8765" algn="l" defTabSz="446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75715" algn="l" defTabSz="446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995" tIns="45496" rIns="90995" bIns="454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0995" tIns="45496" rIns="90995" bIns="454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493" y="6334951"/>
            <a:ext cx="2586744" cy="41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013 Michigan Logo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906" y="6268336"/>
            <a:ext cx="517115" cy="56847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54503" y="6205352"/>
            <a:ext cx="87721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7406970" y="6334958"/>
            <a:ext cx="1687910" cy="455205"/>
            <a:chOff x="7406967" y="6334951"/>
            <a:chExt cx="1687910" cy="455205"/>
          </a:xfrm>
        </p:grpSpPr>
        <p:sp>
          <p:nvSpPr>
            <p:cNvPr id="12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4958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391781" y="6236177"/>
            <a:ext cx="4419600" cy="584731"/>
          </a:xfrm>
          <a:prstGeom prst="rect">
            <a:avLst/>
          </a:prstGeom>
        </p:spPr>
        <p:txBody>
          <a:bodyPr wrap="square" lIns="91039" tIns="45518" rIns="91039" bIns="45518">
            <a:spAutoFit/>
          </a:bodyPr>
          <a:lstStyle/>
          <a:p>
            <a:pPr defTabSz="455182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Center for  PRedictive Integrated </a:t>
            </a:r>
          </a:p>
          <a:p>
            <a:pPr defTabSz="455182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27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7" r:id="rId1"/>
    <p:sldLayoutId id="2147484848" r:id="rId2"/>
    <p:sldLayoutId id="2147484849" r:id="rId3"/>
    <p:sldLayoutId id="2147484850" r:id="rId4"/>
    <p:sldLayoutId id="2147484851" r:id="rId5"/>
    <p:sldLayoutId id="2147484852" r:id="rId6"/>
    <p:sldLayoutId id="2147484853" r:id="rId7"/>
    <p:sldLayoutId id="2147484854" r:id="rId8"/>
    <p:sldLayoutId id="2147484855" r:id="rId9"/>
    <p:sldLayoutId id="2147484856" r:id="rId10"/>
    <p:sldLayoutId id="2147484857" r:id="rId11"/>
    <p:sldLayoutId id="2147484858" r:id="rId12"/>
  </p:sldLayoutIdLst>
  <p:txStyles>
    <p:titleStyle>
      <a:lvl1pPr algn="ctr" defTabSz="45495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218" indent="-341218" algn="l" defTabSz="45495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288" indent="-284349" algn="l" defTabSz="45495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386" indent="-227480" algn="l" defTabSz="45495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345" indent="-227480" algn="l" defTabSz="45495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302" indent="-227480" algn="l" defTabSz="45495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261" indent="-227480" algn="l" defTabSz="4549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207" indent="-227480" algn="l" defTabSz="4549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166" indent="-227480" algn="l" defTabSz="4549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7118" indent="-227480" algn="l" defTabSz="45495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4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958" algn="l" defTabSz="454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915" algn="l" defTabSz="454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868" algn="l" defTabSz="454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823" algn="l" defTabSz="454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779" algn="l" defTabSz="454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731" algn="l" defTabSz="454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4691" algn="l" defTabSz="454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9639" algn="l" defTabSz="4549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783746"/>
          </a:xfrm>
          <a:prstGeom prst="rect">
            <a:avLst/>
          </a:prstGeom>
        </p:spPr>
        <p:txBody>
          <a:bodyPr vert="horz" lIns="89703" tIns="44841" rIns="89703" bIns="44841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Subtext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89703" tIns="44841" rIns="89703" bIns="4484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26"/>
            <a:ext cx="2133600" cy="365125"/>
          </a:xfrm>
          <a:prstGeom prst="rect">
            <a:avLst/>
          </a:prstGeom>
        </p:spPr>
        <p:txBody>
          <a:bodyPr vert="horz" lIns="89703" tIns="44841" rIns="89703" bIns="4484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8354" fontAlgn="auto">
              <a:spcBef>
                <a:spcPts val="0"/>
              </a:spcBef>
              <a:spcAft>
                <a:spcPts val="0"/>
              </a:spcAft>
            </a:pPr>
            <a:fld id="{BC46452D-DC47-9F47-B287-94F7438DC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-128"/>
                <a:cs typeface="ＭＳ Ｐゴシック" charset="-128"/>
              </a:rPr>
              <a:pPr defTabSz="4483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401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5" r:id="rId1"/>
    <p:sldLayoutId id="2147484866" r:id="rId2"/>
    <p:sldLayoutId id="2147484867" r:id="rId3"/>
    <p:sldLayoutId id="2147484868" r:id="rId4"/>
    <p:sldLayoutId id="2147484869" r:id="rId5"/>
    <p:sldLayoutId id="2147484870" r:id="rId6"/>
    <p:sldLayoutId id="2147484871" r:id="rId7"/>
    <p:sldLayoutId id="2147484872" r:id="rId8"/>
    <p:sldLayoutId id="2147484873" r:id="rId9"/>
    <p:sldLayoutId id="2147484874" r:id="rId10"/>
    <p:sldLayoutId id="2147484875" r:id="rId11"/>
  </p:sldLayoutIdLst>
  <p:hf sldNum="0" hdr="0" ftr="0" dt="0"/>
  <p:txStyles>
    <p:titleStyle>
      <a:lvl1pPr algn="ctr" defTabSz="448354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 Rounded MT Bold"/>
          <a:ea typeface="+mj-ea"/>
          <a:cs typeface="Arial Rounded MT Bold"/>
        </a:defRPr>
      </a:lvl1pPr>
    </p:titleStyle>
    <p:bodyStyle>
      <a:lvl1pPr marL="0" indent="0" algn="l" defTabSz="448354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Arial Rounded MT Bold"/>
          <a:ea typeface="+mn-ea"/>
          <a:cs typeface="Arial Rounded MT Bold"/>
        </a:defRPr>
      </a:lvl1pPr>
      <a:lvl2pPr marL="784626" indent="-336346" algn="l" defTabSz="4483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232999" indent="-336346" algn="l" defTabSz="448354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569266" indent="-224183" algn="l" defTabSz="44835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17637" indent="-224183" algn="l" defTabSz="448354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465994" indent="-224183" algn="l" defTabSz="4483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4344" indent="-224183" algn="l" defTabSz="4483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2703" indent="-224183" algn="l" defTabSz="4483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1093" indent="-224183" algn="l" defTabSz="4483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8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354" algn="l" defTabSz="448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6716" algn="l" defTabSz="448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5094" algn="l" defTabSz="448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3430" algn="l" defTabSz="448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811" algn="l" defTabSz="448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0174" algn="l" defTabSz="448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8545" algn="l" defTabSz="448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6877" algn="l" defTabSz="448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106" tIns="91106" rIns="91106" bIns="91106" anchor="b" anchorCtr="0"/>
          <a:lstStyle>
            <a:lvl1pPr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1pPr>
            <a:lvl2pPr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2pPr>
            <a:lvl3pPr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3pPr>
            <a:lvl4pPr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4pPr>
            <a:lvl5pPr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5pPr>
            <a:lvl6pPr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6pPr>
            <a:lvl7pPr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7pPr>
            <a:lvl8pPr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8pPr>
            <a:lvl9pPr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5"/>
            <a:ext cx="8229600" cy="4967599"/>
          </a:xfrm>
          <a:prstGeom prst="rect">
            <a:avLst/>
          </a:prstGeom>
          <a:noFill/>
          <a:ln>
            <a:noFill/>
          </a:ln>
        </p:spPr>
        <p:txBody>
          <a:bodyPr lIns="91106" tIns="91106" rIns="91106" bIns="91106" anchor="t" anchorCtr="0"/>
          <a:lstStyle>
            <a:lvl1pPr rt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122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877" r:id="rId1"/>
    <p:sldLayoutId id="2147484878" r:id="rId2"/>
    <p:sldLayoutId id="2147484879" r:id="rId3"/>
    <p:sldLayoutId id="2147484880" r:id="rId4"/>
    <p:sldLayoutId id="2147484881" r:id="rId5"/>
    <p:sldLayoutId id="2147484882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246" tIns="44616" rIns="89246" bIns="446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63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246" tIns="44616" rIns="89246" bIns="446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702"/>
            <a:ext cx="2133600" cy="365125"/>
          </a:xfrm>
          <a:prstGeom prst="rect">
            <a:avLst/>
          </a:prstGeom>
        </p:spPr>
        <p:txBody>
          <a:bodyPr vert="horz" lIns="89246" tIns="44616" rIns="89246" bIns="44616" rtlCol="0" anchor="ctr"/>
          <a:lstStyle>
            <a:lvl1pPr algn="l" defTabSz="446016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702"/>
            <a:ext cx="2895600" cy="365125"/>
          </a:xfrm>
          <a:prstGeom prst="rect">
            <a:avLst/>
          </a:prstGeom>
        </p:spPr>
        <p:txBody>
          <a:bodyPr vert="horz" lIns="89246" tIns="44616" rIns="89246" bIns="44616" rtlCol="0" anchor="ctr"/>
          <a:lstStyle>
            <a:lvl1pPr algn="ctr" defTabSz="44601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702"/>
            <a:ext cx="2133600" cy="365125"/>
          </a:xfrm>
          <a:prstGeom prst="rect">
            <a:avLst/>
          </a:prstGeom>
        </p:spPr>
        <p:txBody>
          <a:bodyPr vert="horz" lIns="89246" tIns="44616" rIns="89246" bIns="44616" rtlCol="0" anchor="ctr"/>
          <a:lstStyle>
            <a:lvl1pPr algn="r" defTabSz="446016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81C319E-7AE0-5A4D-A177-E88FC048D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7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4" r:id="rId1"/>
    <p:sldLayoutId id="2147484885" r:id="rId2"/>
    <p:sldLayoutId id="2147484886" r:id="rId3"/>
    <p:sldLayoutId id="2147484887" r:id="rId4"/>
    <p:sldLayoutId id="2147484888" r:id="rId5"/>
    <p:sldLayoutId id="2147484889" r:id="rId6"/>
    <p:sldLayoutId id="2147484890" r:id="rId7"/>
    <p:sldLayoutId id="2147484891" r:id="rId8"/>
    <p:sldLayoutId id="2147484892" r:id="rId9"/>
    <p:sldLayoutId id="2147484893" r:id="rId10"/>
    <p:sldLayoutId id="2147484894" r:id="rId11"/>
  </p:sldLayoutIdLst>
  <p:hf sldNum="0" hdr="0" ftr="0" dt="0"/>
  <p:txStyles>
    <p:titleStyle>
      <a:lvl1pPr algn="ctr" defTabSz="446016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4601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4601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4601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4601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46016" algn="ctr" defTabSz="44601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892041" algn="ctr" defTabSz="44601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38098" algn="ctr" defTabSz="44601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784078" algn="ctr" defTabSz="44601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34609" indent="-334609" algn="l" defTabSz="446016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24776" indent="-278762" algn="l" defTabSz="446016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15048" indent="-223015" algn="l" defTabSz="446016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61086" indent="-223015" algn="l" defTabSz="446016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07121" indent="-223015" algn="l" defTabSz="446016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453135" indent="-223015" algn="l" defTabSz="4460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157" indent="-223015" algn="l" defTabSz="4460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45182" indent="-223015" algn="l" defTabSz="4460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91213" indent="-223015" algn="l" defTabSz="4460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6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6016" algn="l" defTabSz="446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2041" algn="l" defTabSz="446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8098" algn="l" defTabSz="446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4078" algn="l" defTabSz="446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0119" algn="l" defTabSz="446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6152" algn="l" defTabSz="446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2171" algn="l" defTabSz="446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68183" algn="l" defTabSz="446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9353" y="1605856"/>
            <a:ext cx="8399318" cy="44901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67" tIns="45582" rIns="91167" bIns="455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2727" y="6224000"/>
            <a:ext cx="594591" cy="4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67" tIns="45582" rIns="91167" bIns="4558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 smtClean="0">
                <a:solidFill>
                  <a:schemeClr val="tx1"/>
                </a:solidFill>
                <a:latin typeface="Verdana" charset="0"/>
              </a:defRPr>
            </a:lvl1pPr>
          </a:lstStyle>
          <a:p>
            <a:pPr>
              <a:defRPr/>
            </a:pPr>
            <a:fld id="{65D103E7-8DDC-5144-8ECF-BBD37342B38B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8" name="Rectangle 15"/>
          <p:cNvSpPr>
            <a:spLocks noChangeArrowheads="1"/>
          </p:cNvSpPr>
          <p:nvPr/>
        </p:nvSpPr>
        <p:spPr bwMode="auto">
          <a:xfrm>
            <a:off x="2985944" y="3138786"/>
            <a:ext cx="9144000" cy="53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968" tIns="41982" rIns="83968" bIns="41982">
            <a:spAutoFit/>
          </a:bodyPr>
          <a:lstStyle/>
          <a:p>
            <a:pPr algn="l"/>
            <a:endParaRPr lang="en-US" sz="2900" b="1" smtClean="0">
              <a:solidFill>
                <a:srgbClr val="000000"/>
              </a:solidFill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9" name="Picture 19" descr="NA master sm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12" y="6241852"/>
            <a:ext cx="2743488" cy="42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31"/>
          <p:cNvGrpSpPr>
            <a:grpSpLocks/>
          </p:cNvGrpSpPr>
          <p:nvPr userDrawn="1"/>
        </p:nvGrpSpPr>
        <p:grpSpPr bwMode="auto">
          <a:xfrm>
            <a:off x="233796" y="208362"/>
            <a:ext cx="1731818" cy="431602"/>
            <a:chOff x="170" y="132"/>
            <a:chExt cx="1200" cy="290"/>
          </a:xfrm>
        </p:grpSpPr>
        <p:sp>
          <p:nvSpPr>
            <p:cNvPr id="1032" name="Rectangle 24"/>
            <p:cNvSpPr>
              <a:spLocks noChangeArrowheads="1"/>
            </p:cNvSpPr>
            <p:nvPr userDrawn="1"/>
          </p:nvSpPr>
          <p:spPr bwMode="auto">
            <a:xfrm>
              <a:off x="206" y="155"/>
              <a:ext cx="1151" cy="26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127050" tIns="63525" rIns="127050" bIns="63525" anchor="ctr"/>
            <a:lstStyle/>
            <a:p>
              <a:pPr defTabSz="911114"/>
              <a:endParaRPr lang="en-US" sz="3200" b="1" smtClean="0">
                <a:solidFill>
                  <a:srgbClr val="CC0000"/>
                </a:solidFill>
                <a:latin typeface="News Gothic MT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3" name="Rectangle 23"/>
            <p:cNvSpPr>
              <a:spLocks noChangeArrowheads="1"/>
            </p:cNvSpPr>
            <p:nvPr userDrawn="1"/>
          </p:nvSpPr>
          <p:spPr bwMode="auto">
            <a:xfrm>
              <a:off x="182" y="132"/>
              <a:ext cx="1151" cy="26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127050" tIns="63525" rIns="127050" bIns="63525" anchor="ctr"/>
            <a:lstStyle/>
            <a:p>
              <a:pPr defTabSz="911114"/>
              <a:endParaRPr lang="en-US" sz="3200" b="1" smtClean="0">
                <a:solidFill>
                  <a:srgbClr val="CC0000"/>
                </a:solidFill>
                <a:latin typeface="News Gothic MT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4" name="Rectangle 22"/>
            <p:cNvSpPr>
              <a:spLocks noChangeArrowheads="1"/>
            </p:cNvSpPr>
            <p:nvPr userDrawn="1"/>
          </p:nvSpPr>
          <p:spPr bwMode="auto">
            <a:xfrm>
              <a:off x="170" y="172"/>
              <a:ext cx="120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27050" tIns="63525" rIns="127050" bIns="63525" anchor="ctr"/>
            <a:lstStyle/>
            <a:p>
              <a:pPr defTabSz="911114" eaLnBrk="0" hangingPunct="0">
                <a:lnSpc>
                  <a:spcPct val="120000"/>
                </a:lnSpc>
              </a:pPr>
              <a:r>
                <a:rPr lang="en-US" sz="900" b="1" smtClean="0">
                  <a:solidFill>
                    <a:srgbClr val="000066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Integrated Computational </a:t>
              </a:r>
              <a:br>
                <a:rPr lang="en-US" sz="900" b="1" smtClean="0">
                  <a:solidFill>
                    <a:srgbClr val="000066"/>
                  </a:solidFill>
                  <a:latin typeface="Arial" charset="0"/>
                  <a:ea typeface="ＭＳ Ｐゴシック" charset="0"/>
                  <a:cs typeface="ＭＳ Ｐゴシック" charset="0"/>
                </a:rPr>
              </a:br>
              <a:r>
                <a:rPr lang="en-US" sz="900" b="1" smtClean="0">
                  <a:solidFill>
                    <a:srgbClr val="000066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Materials Engineering</a:t>
              </a:r>
            </a:p>
          </p:txBody>
        </p:sp>
        <p:sp>
          <p:nvSpPr>
            <p:cNvPr id="5148" name="Text Box 28"/>
            <p:cNvSpPr txBox="1">
              <a:spLocks noChangeArrowheads="1"/>
            </p:cNvSpPr>
            <p:nvPr userDrawn="1"/>
          </p:nvSpPr>
          <p:spPr bwMode="auto">
            <a:xfrm>
              <a:off x="315" y="298"/>
              <a:ext cx="872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27050" tIns="63525" rIns="127050" bIns="63525" anchor="ctr"/>
            <a:lstStyle>
              <a:lvl1pPr defTabSz="992188" eaLnBrk="0" hangingPunct="0"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92188" eaLnBrk="0" hangingPunct="0"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</a:defRPr>
              </a:lvl2pPr>
              <a:lvl3pPr eaLnBrk="0" hangingPunct="0"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</a:defRPr>
              </a:lvl3pPr>
              <a:lvl4pPr eaLnBrk="0" hangingPunct="0"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</a:defRPr>
              </a:lvl4pPr>
              <a:lvl5pPr eaLnBrk="0" hangingPunct="0"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n-US" sz="600" smtClean="0">
                <a:solidFill>
                  <a:srgbClr val="000066"/>
                </a:solidFill>
                <a:latin typeface="Arial" charset="0"/>
              </a:endParaRPr>
            </a:p>
          </p:txBody>
        </p:sp>
      </p:grpSp>
      <p:pic>
        <p:nvPicPr>
          <p:cNvPr id="1031" name="Picture 30" descr="nmab_title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679" y="208402"/>
            <a:ext cx="2503921" cy="38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15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8" r:id="rId1"/>
    <p:sldLayoutId id="2147484909" r:id="rId2"/>
    <p:sldLayoutId id="2147484910" r:id="rId3"/>
    <p:sldLayoutId id="2147484911" r:id="rId4"/>
    <p:sldLayoutId id="2147484912" r:id="rId5"/>
    <p:sldLayoutId id="2147484913" r:id="rId6"/>
    <p:sldLayoutId id="2147484914" r:id="rId7"/>
    <p:sldLayoutId id="2147484915" r:id="rId8"/>
    <p:sldLayoutId id="2147484916" r:id="rId9"/>
    <p:sldLayoutId id="2147484917" r:id="rId10"/>
    <p:sldLayoutId id="2147484918" r:id="rId11"/>
  </p:sldLayoutIdLst>
  <p:hf hdr="0" ftr="0" dt="0"/>
  <p:txStyles>
    <p:titleStyle>
      <a:lvl1pPr algn="ctr" defTabSz="911114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911114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defTabSz="911114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defTabSz="911114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defTabSz="911114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19841" algn="ctr" defTabSz="911114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pitchFamily="-111" charset="0"/>
        </a:defRPr>
      </a:lvl6pPr>
      <a:lvl7pPr marL="839683" algn="ctr" defTabSz="911114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pitchFamily="-111" charset="0"/>
        </a:defRPr>
      </a:lvl7pPr>
      <a:lvl8pPr marL="1259522" algn="ctr" defTabSz="911114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pitchFamily="-111" charset="0"/>
        </a:defRPr>
      </a:lvl8pPr>
      <a:lvl9pPr marL="1679362" algn="ctr" defTabSz="911114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pitchFamily="-111" charset="0"/>
        </a:defRPr>
      </a:lvl9pPr>
    </p:titleStyle>
    <p:bodyStyle>
      <a:lvl1pPr marL="342580" indent="-342580" algn="l" defTabSz="911114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0536" indent="-284268" algn="l" defTabSz="911114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39976" indent="-228871" algn="l" defTabSz="911114" rtl="0" eaLnBrk="0" fontAlgn="base" hangingPunct="0">
        <a:spcBef>
          <a:spcPct val="20000"/>
        </a:spcBef>
        <a:spcAft>
          <a:spcPct val="0"/>
        </a:spcAft>
        <a:buChar char="—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594809" indent="-227414" algn="l" defTabSz="911114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1095" indent="-227414" algn="l" defTabSz="911114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470925" indent="-227414" algn="l" defTabSz="911114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890768" indent="-227414" algn="l" defTabSz="911114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310607" indent="-227414" algn="l" defTabSz="911114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730452" indent="-227414" algn="l" defTabSz="911114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198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19841" algn="l" defTabSz="4198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39683" algn="l" defTabSz="4198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59522" algn="l" defTabSz="4198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79362" algn="l" defTabSz="4198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99202" algn="l" defTabSz="4198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19039" algn="l" defTabSz="4198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38877" algn="l" defTabSz="4198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58721" algn="l" defTabSz="4198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701" y="610195"/>
            <a:ext cx="7772977" cy="75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86" tIns="45031" rIns="90086" bIns="450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701" y="1508126"/>
            <a:ext cx="7772977" cy="458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86" tIns="45031" rIns="90086" bIns="450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348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0" r:id="rId1"/>
    <p:sldLayoutId id="2147484921" r:id="rId2"/>
    <p:sldLayoutId id="2147484922" r:id="rId3"/>
    <p:sldLayoutId id="2147484923" r:id="rId4"/>
  </p:sldLayoutIdLst>
  <p:hf sldNum="0" hdr="0" ftr="0" dt="0"/>
  <p:txStyles>
    <p:titleStyle>
      <a:lvl1pPr algn="ctr" defTabSz="900279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Rounded MT Bold"/>
          <a:ea typeface="+mj-ea"/>
          <a:cs typeface="Arial Rounded MT Bold"/>
        </a:defRPr>
      </a:lvl1pPr>
      <a:lvl2pPr algn="ctr" defTabSz="9002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defTabSz="9002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defTabSz="9002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defTabSz="9002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14870" algn="ctr" defTabSz="9002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829745" algn="ctr" defTabSz="9002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244576" algn="ctr" defTabSz="9002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659438" algn="ctr" defTabSz="900279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38549" indent="-338549" algn="l" defTabSz="900279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Arial"/>
          <a:ea typeface="+mn-ea"/>
          <a:cs typeface="Arial"/>
        </a:defRPr>
      </a:lvl1pPr>
      <a:lvl2pPr marL="731737" indent="-280888" algn="l" defTabSz="900279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26429" indent="-226155" algn="l" defTabSz="900279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575866" indent="-224713" algn="l" defTabSz="900279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26734" indent="-224713" algn="l" defTabSz="90027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441562" indent="-224713" algn="l" defTabSz="90027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856426" indent="-224713" algn="l" defTabSz="90027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271263" indent="-224713" algn="l" defTabSz="90027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686130" indent="-224713" algn="l" defTabSz="900279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148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14870" algn="l" defTabSz="4148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29745" algn="l" defTabSz="4148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576" algn="l" defTabSz="4148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59438" algn="l" defTabSz="4148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74267" algn="l" defTabSz="4148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89145" algn="l" defTabSz="4148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965" algn="l" defTabSz="4148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8835" algn="l" defTabSz="4148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9353" y="1605856"/>
            <a:ext cx="8399318" cy="44901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2" tIns="45665" rIns="91332" bIns="456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2727" y="6224000"/>
            <a:ext cx="594591" cy="4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5" rIns="91332" bIns="45665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>
                <a:solidFill>
                  <a:schemeClr val="tx1"/>
                </a:solidFill>
                <a:latin typeface="Verdana" charset="0"/>
              </a:defRPr>
            </a:lvl1pPr>
          </a:lstStyle>
          <a:p>
            <a:fld id="{9EBBCB69-46F4-0141-9062-A676907F11E0}" type="slidenum">
              <a:rPr lang="en-US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2985944" y="3138786"/>
            <a:ext cx="9144000" cy="53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120" tIns="42060" rIns="84120" bIns="42060">
            <a:spAutoFit/>
          </a:bodyPr>
          <a:lstStyle/>
          <a:p>
            <a:pPr algn="l"/>
            <a:endParaRPr lang="en-US" sz="2900" b="1" smtClean="0">
              <a:solidFill>
                <a:srgbClr val="000000"/>
              </a:solidFill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9" name="Picture 19" descr="NA master s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12" y="6241852"/>
            <a:ext cx="2743488" cy="42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31"/>
          <p:cNvGrpSpPr>
            <a:grpSpLocks/>
          </p:cNvGrpSpPr>
          <p:nvPr userDrawn="1"/>
        </p:nvGrpSpPr>
        <p:grpSpPr bwMode="auto">
          <a:xfrm>
            <a:off x="233796" y="208362"/>
            <a:ext cx="1731818" cy="431602"/>
            <a:chOff x="170" y="132"/>
            <a:chExt cx="1200" cy="290"/>
          </a:xfrm>
        </p:grpSpPr>
        <p:sp>
          <p:nvSpPr>
            <p:cNvPr id="5144" name="Rectangle 24"/>
            <p:cNvSpPr>
              <a:spLocks noChangeArrowheads="1"/>
            </p:cNvSpPr>
            <p:nvPr userDrawn="1"/>
          </p:nvSpPr>
          <p:spPr bwMode="auto">
            <a:xfrm>
              <a:off x="206" y="155"/>
              <a:ext cx="1151" cy="26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127050" tIns="63525" rIns="127050" bIns="63525" anchor="ctr"/>
            <a:lstStyle/>
            <a:p>
              <a:pPr defTabSz="912781"/>
              <a:endParaRPr lang="en-US" sz="3200" b="1" smtClean="0">
                <a:solidFill>
                  <a:srgbClr val="CC0000"/>
                </a:solidFill>
                <a:latin typeface="News Gothic MT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43" name="Rectangle 23"/>
            <p:cNvSpPr>
              <a:spLocks noChangeArrowheads="1"/>
            </p:cNvSpPr>
            <p:nvPr userDrawn="1"/>
          </p:nvSpPr>
          <p:spPr bwMode="auto">
            <a:xfrm>
              <a:off x="182" y="132"/>
              <a:ext cx="1151" cy="26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127050" tIns="63525" rIns="127050" bIns="63525" anchor="ctr"/>
            <a:lstStyle/>
            <a:p>
              <a:pPr defTabSz="912781"/>
              <a:endParaRPr lang="en-US" sz="3200" b="1" smtClean="0">
                <a:solidFill>
                  <a:srgbClr val="CC0000"/>
                </a:solidFill>
                <a:latin typeface="News Gothic MT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42" name="Rectangle 22"/>
            <p:cNvSpPr>
              <a:spLocks noChangeArrowheads="1"/>
            </p:cNvSpPr>
            <p:nvPr userDrawn="1"/>
          </p:nvSpPr>
          <p:spPr bwMode="auto">
            <a:xfrm>
              <a:off x="170" y="172"/>
              <a:ext cx="120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27050" tIns="63525" rIns="127050" bIns="63525" anchor="ctr"/>
            <a:lstStyle/>
            <a:p>
              <a:pPr defTabSz="912781" eaLnBrk="0" hangingPunct="0">
                <a:lnSpc>
                  <a:spcPct val="120000"/>
                </a:lnSpc>
              </a:pPr>
              <a:r>
                <a:rPr lang="en-US" sz="900" b="1" smtClean="0">
                  <a:solidFill>
                    <a:srgbClr val="000066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Integrated Computational </a:t>
              </a:r>
              <a:br>
                <a:rPr lang="en-US" sz="900" b="1" smtClean="0">
                  <a:solidFill>
                    <a:srgbClr val="000066"/>
                  </a:solidFill>
                  <a:latin typeface="Arial" charset="0"/>
                  <a:ea typeface="ＭＳ Ｐゴシック" charset="0"/>
                  <a:cs typeface="ＭＳ Ｐゴシック" charset="0"/>
                </a:rPr>
              </a:br>
              <a:r>
                <a:rPr lang="en-US" sz="900" b="1" smtClean="0">
                  <a:solidFill>
                    <a:srgbClr val="000066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Materials Engineering</a:t>
              </a:r>
            </a:p>
          </p:txBody>
        </p:sp>
        <p:sp>
          <p:nvSpPr>
            <p:cNvPr id="5148" name="Text Box 28"/>
            <p:cNvSpPr txBox="1">
              <a:spLocks noChangeArrowheads="1"/>
            </p:cNvSpPr>
            <p:nvPr userDrawn="1"/>
          </p:nvSpPr>
          <p:spPr bwMode="auto">
            <a:xfrm>
              <a:off x="315" y="298"/>
              <a:ext cx="872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27050" tIns="63525" rIns="127050" bIns="63525" anchor="ctr"/>
            <a:lstStyle>
              <a:lvl1pPr defTabSz="992188" eaLnBrk="0" hangingPunct="0"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92188" eaLnBrk="0" hangingPunct="0"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</a:defRPr>
              </a:lvl2pPr>
              <a:lvl3pPr eaLnBrk="0" hangingPunct="0"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</a:defRPr>
              </a:lvl3pPr>
              <a:lvl4pPr eaLnBrk="0" hangingPunct="0"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</a:defRPr>
              </a:lvl4pPr>
              <a:lvl5pPr eaLnBrk="0" hangingPunct="0"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News Gothic MT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600" smtClean="0">
                <a:solidFill>
                  <a:srgbClr val="000066"/>
                </a:solidFill>
                <a:latin typeface="Arial" charset="0"/>
              </a:endParaRPr>
            </a:p>
          </p:txBody>
        </p:sp>
      </p:grpSp>
      <p:pic>
        <p:nvPicPr>
          <p:cNvPr id="1031" name="Picture 30" descr="nmab_titl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653" y="208376"/>
            <a:ext cx="2503921" cy="38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9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7" r:id="rId1"/>
    <p:sldLayoutId id="2147484938" r:id="rId2"/>
    <p:sldLayoutId id="2147484939" r:id="rId3"/>
    <p:sldLayoutId id="2147484940" r:id="rId4"/>
    <p:sldLayoutId id="2147484941" r:id="rId5"/>
    <p:sldLayoutId id="2147484942" r:id="rId6"/>
    <p:sldLayoutId id="2147484943" r:id="rId7"/>
    <p:sldLayoutId id="2147484944" r:id="rId8"/>
    <p:sldLayoutId id="2147484945" r:id="rId9"/>
    <p:sldLayoutId id="2147484946" r:id="rId10"/>
    <p:sldLayoutId id="2147484947" r:id="rId11"/>
  </p:sldLayoutIdLst>
  <p:hf hdr="0" ftr="0" dt="0"/>
  <p:txStyles>
    <p:titleStyle>
      <a:lvl1pPr algn="ctr" defTabSz="912781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912781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defTabSz="912781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defTabSz="912781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defTabSz="912781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20609" algn="ctr" defTabSz="912781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pitchFamily="-111" charset="0"/>
        </a:defRPr>
      </a:lvl6pPr>
      <a:lvl7pPr marL="841217" algn="ctr" defTabSz="912781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pitchFamily="-111" charset="0"/>
        </a:defRPr>
      </a:lvl7pPr>
      <a:lvl8pPr marL="1261825" algn="ctr" defTabSz="912781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pitchFamily="-111" charset="0"/>
        </a:defRPr>
      </a:lvl8pPr>
      <a:lvl9pPr marL="1682433" algn="ctr" defTabSz="912781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pitchFamily="-111" charset="0"/>
        </a:defRPr>
      </a:lvl9pPr>
    </p:titleStyle>
    <p:bodyStyle>
      <a:lvl1pPr marL="343206" indent="-343206" algn="l" defTabSz="912781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1900" indent="-284788" algn="l" defTabSz="912781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2063" indent="-229290" algn="l" defTabSz="912781" rtl="0" eaLnBrk="0" fontAlgn="base" hangingPunct="0">
        <a:spcBef>
          <a:spcPct val="20000"/>
        </a:spcBef>
        <a:spcAft>
          <a:spcPct val="0"/>
        </a:spcAft>
        <a:buChar char="—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597725" indent="-227830" algn="l" defTabSz="912781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4846" indent="-227830" algn="l" defTabSz="912781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475447" indent="-227830" algn="l" defTabSz="912781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896056" indent="-227830" algn="l" defTabSz="912781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316667" indent="-227830" algn="l" defTabSz="912781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737277" indent="-227830" algn="l" defTabSz="912781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206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0609" algn="l" defTabSz="4206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1217" algn="l" defTabSz="4206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25" algn="l" defTabSz="4206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82433" algn="l" defTabSz="4206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041" algn="l" defTabSz="4206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23648" algn="l" defTabSz="4206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44256" algn="l" defTabSz="4206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64863" algn="l" defTabSz="42060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5" tIns="45698" rIns="91395" bIns="4569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95" tIns="45698" rIns="91395" bIns="456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493" y="6334951"/>
            <a:ext cx="2586744" cy="41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013 Michigan Logo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843" y="6268336"/>
            <a:ext cx="517115" cy="56847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54503" y="6205352"/>
            <a:ext cx="87721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7406967" y="6334951"/>
            <a:ext cx="1687910" cy="455205"/>
            <a:chOff x="7406967" y="6334951"/>
            <a:chExt cx="1687910" cy="455205"/>
          </a:xfrm>
        </p:grpSpPr>
        <p:sp>
          <p:nvSpPr>
            <p:cNvPr id="12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76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Center </a:t>
            </a:r>
            <a:r>
              <a:rPr lang="en-US" sz="1600" b="1" dirty="0">
                <a:solidFill>
                  <a:srgbClr val="1F497D"/>
                </a:solidFill>
                <a:latin typeface="Times New Roman"/>
                <a:cs typeface="Times New Roman"/>
              </a:rPr>
              <a:t>for </a:t>
            </a: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 </a:t>
            </a:r>
            <a:r>
              <a:rPr lang="en-US" sz="1600" b="1" dirty="0" err="1" smtClean="0">
                <a:solidFill>
                  <a:srgbClr val="1F497D"/>
                </a:solidFill>
                <a:latin typeface="Times New Roman"/>
                <a:cs typeface="Times New Roman"/>
              </a:rPr>
              <a:t>PRedictive</a:t>
            </a: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 Integrated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145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1" r:id="rId1"/>
    <p:sldLayoutId id="2147484962" r:id="rId2"/>
    <p:sldLayoutId id="2147484963" r:id="rId3"/>
    <p:sldLayoutId id="2147484964" r:id="rId4"/>
    <p:sldLayoutId id="2147484965" r:id="rId5"/>
    <p:sldLayoutId id="2147484966" r:id="rId6"/>
    <p:sldLayoutId id="2147484967" r:id="rId7"/>
    <p:sldLayoutId id="2147484968" r:id="rId8"/>
    <p:sldLayoutId id="2147484969" r:id="rId9"/>
    <p:sldLayoutId id="2147484970" r:id="rId10"/>
    <p:sldLayoutId id="2147484971" r:id="rId11"/>
    <p:sldLayoutId id="2147484972" r:id="rId12"/>
  </p:sldLayoutIdLst>
  <p:txStyles>
    <p:titleStyle>
      <a:lvl1pPr algn="ctr" defTabSz="4569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1" indent="-342731" algn="l" defTabSz="45697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3" indent="-285609" algn="l" defTabSz="45697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5" indent="-228488" algn="l" defTabSz="45697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11" indent="-228488" algn="l" defTabSz="45697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8" indent="-228488" algn="l" defTabSz="45697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64" indent="-228488" algn="l" defTabSz="4569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38" indent="-228488" algn="l" defTabSz="4569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13" indent="-228488" algn="l" defTabSz="4569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87" indent="-228488" algn="l" defTabSz="4569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6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2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6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9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4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51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25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01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928" y="1606550"/>
            <a:ext cx="8399463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45" tIns="45165" rIns="90345" bIns="451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2154" y="6224588"/>
            <a:ext cx="595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45" tIns="45165" rIns="90345" bIns="4516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Verdana" charset="0"/>
              </a:defRPr>
            </a:lvl1pPr>
          </a:lstStyle>
          <a:p>
            <a:pPr>
              <a:defRPr/>
            </a:pPr>
            <a:fld id="{B3CEE1EA-9750-7E45-9E32-D083C367B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2986088" y="3095778"/>
            <a:ext cx="9144000" cy="53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205" tIns="41596" rIns="83205" bIns="41596">
            <a:prstTxWarp prst="textNoShape">
              <a:avLst/>
            </a:prstTxWarp>
            <a:spAutoFit/>
          </a:bodyPr>
          <a:lstStyle/>
          <a:p>
            <a:pPr algn="l" defTabSz="832415">
              <a:defRPr/>
            </a:pPr>
            <a:endParaRPr lang="en-US" sz="2900" b="1">
              <a:solidFill>
                <a:schemeClr val="tx2"/>
              </a:solidFill>
              <a:latin typeface="News Gothic MT" charset="0"/>
            </a:endParaRPr>
          </a:p>
        </p:txBody>
      </p:sp>
      <p:pic>
        <p:nvPicPr>
          <p:cNvPr id="37893" name="Picture 19" descr="NA master sm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6242053"/>
            <a:ext cx="27432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894" name="Group 31"/>
          <p:cNvGrpSpPr>
            <a:grpSpLocks/>
          </p:cNvGrpSpPr>
          <p:nvPr userDrawn="1"/>
        </p:nvGrpSpPr>
        <p:grpSpPr bwMode="auto">
          <a:xfrm>
            <a:off x="233363" y="207963"/>
            <a:ext cx="1731962" cy="431800"/>
            <a:chOff x="170" y="132"/>
            <a:chExt cx="1200" cy="290"/>
          </a:xfrm>
        </p:grpSpPr>
        <p:sp>
          <p:nvSpPr>
            <p:cNvPr id="5144" name="Rectangle 24"/>
            <p:cNvSpPr>
              <a:spLocks noChangeArrowheads="1"/>
            </p:cNvSpPr>
            <p:nvPr userDrawn="1"/>
          </p:nvSpPr>
          <p:spPr bwMode="auto">
            <a:xfrm>
              <a:off x="206" y="155"/>
              <a:ext cx="1151" cy="26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116851" tIns="58427" rIns="116851" bIns="58427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200" b="1">
                <a:solidFill>
                  <a:srgbClr val="CC0000"/>
                </a:solidFill>
                <a:latin typeface="News Gothic MT" charset="0"/>
              </a:endParaRPr>
            </a:p>
          </p:txBody>
        </p:sp>
        <p:sp>
          <p:nvSpPr>
            <p:cNvPr id="5143" name="Rectangle 23"/>
            <p:cNvSpPr>
              <a:spLocks noChangeArrowheads="1"/>
            </p:cNvSpPr>
            <p:nvPr userDrawn="1"/>
          </p:nvSpPr>
          <p:spPr bwMode="auto">
            <a:xfrm>
              <a:off x="182" y="132"/>
              <a:ext cx="1151" cy="26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116851" tIns="58427" rIns="116851" bIns="58427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200" b="1">
                <a:solidFill>
                  <a:srgbClr val="CC0000"/>
                </a:solidFill>
                <a:latin typeface="News Gothic MT" charset="0"/>
              </a:endParaRPr>
            </a:p>
          </p:txBody>
        </p:sp>
        <p:sp>
          <p:nvSpPr>
            <p:cNvPr id="5142" name="Rectangle 22"/>
            <p:cNvSpPr>
              <a:spLocks noChangeArrowheads="1"/>
            </p:cNvSpPr>
            <p:nvPr userDrawn="1"/>
          </p:nvSpPr>
          <p:spPr bwMode="auto">
            <a:xfrm>
              <a:off x="170" y="173"/>
              <a:ext cx="1200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6851" tIns="58427" rIns="116851" bIns="58427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  <a:defRPr/>
              </a:pPr>
              <a:r>
                <a:rPr lang="en-US" sz="900" b="1">
                  <a:solidFill>
                    <a:schemeClr val="folHlink"/>
                  </a:solidFill>
                  <a:latin typeface="Arial" charset="0"/>
                </a:rPr>
                <a:t>Integrated Computational </a:t>
              </a:r>
              <a:br>
                <a:rPr lang="en-US" sz="900" b="1">
                  <a:solidFill>
                    <a:schemeClr val="folHlink"/>
                  </a:solidFill>
                  <a:latin typeface="Arial" charset="0"/>
                </a:rPr>
              </a:br>
              <a:r>
                <a:rPr lang="en-US" sz="900" b="1">
                  <a:solidFill>
                    <a:schemeClr val="folHlink"/>
                  </a:solidFill>
                  <a:latin typeface="Arial" charset="0"/>
                </a:rPr>
                <a:t>Materials Engineering</a:t>
              </a:r>
            </a:p>
          </p:txBody>
        </p:sp>
        <p:sp>
          <p:nvSpPr>
            <p:cNvPr id="5148" name="Text Box 28"/>
            <p:cNvSpPr txBox="1">
              <a:spLocks noChangeArrowheads="1"/>
            </p:cNvSpPr>
            <p:nvPr userDrawn="1"/>
          </p:nvSpPr>
          <p:spPr bwMode="auto">
            <a:xfrm>
              <a:off x="315" y="298"/>
              <a:ext cx="872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6851" tIns="58427" rIns="116851" bIns="58427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600" b="1">
                <a:solidFill>
                  <a:schemeClr val="folHlink"/>
                </a:solidFill>
                <a:latin typeface="Arial" charset="0"/>
              </a:endParaRPr>
            </a:p>
          </p:txBody>
        </p:sp>
      </p:grpSp>
      <p:pic>
        <p:nvPicPr>
          <p:cNvPr id="37895" name="Picture 30" descr="nmab_title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925" y="207963"/>
            <a:ext cx="2503488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</p:sldLayoutIdLst>
  <p:hf hdr="0" ft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5pPr>
      <a:lvl6pPr marL="452306" algn="ctr" rtl="0" fontAlgn="base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6pPr>
      <a:lvl7pPr marL="904613" algn="ctr" rtl="0" fontAlgn="base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7pPr>
      <a:lvl8pPr marL="1356931" algn="ctr" rtl="0" fontAlgn="base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8pPr>
      <a:lvl9pPr marL="1809218" algn="ctr" rtl="0" fontAlgn="base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39249" indent="-33924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983" indent="-28269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30764" indent="-226155" algn="l" rtl="0" eaLnBrk="0" fontAlgn="base" hangingPunct="0">
        <a:spcBef>
          <a:spcPct val="20000"/>
        </a:spcBef>
        <a:spcAft>
          <a:spcPct val="0"/>
        </a:spcAft>
        <a:buChar char="—"/>
        <a:defRPr sz="2400">
          <a:solidFill>
            <a:schemeClr val="tx1"/>
          </a:solidFill>
          <a:latin typeface="+mn-lt"/>
          <a:ea typeface="+mn-ea"/>
        </a:defRPr>
      </a:lvl3pPr>
      <a:lvl4pPr marL="1583082" indent="-226155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35391" indent="-22615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7733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40000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92312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4621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306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613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931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218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542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385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169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8454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5" tIns="45698" rIns="91395" bIns="4569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395" tIns="45698" rIns="91395" bIns="456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395" tIns="45698" rIns="91395" bIns="45698" rtlCol="0" anchor="ctr"/>
          <a:lstStyle>
            <a:lvl1pPr algn="l">
              <a:defRPr sz="10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3236" fontAlgn="auto">
              <a:spcBef>
                <a:spcPts val="0"/>
              </a:spcBef>
              <a:spcAft>
                <a:spcPts val="0"/>
              </a:spcAft>
            </a:pPr>
            <a:fld id="{D2C2A55D-21D0-9D4A-84B5-C3E766FB0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03236" fontAlgn="auto">
                <a:spcBef>
                  <a:spcPts val="0"/>
                </a:spcBef>
                <a:spcAft>
                  <a:spcPts val="0"/>
                </a:spcAft>
              </a:pPr>
              <a:t>5/17/17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395" tIns="45698" rIns="91395" bIns="45698" rtlCol="0" anchor="ctr"/>
          <a:lstStyle>
            <a:lvl1pPr algn="ctr">
              <a:defRPr sz="10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323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395" tIns="45698" rIns="91395" bIns="45698" rtlCol="0" anchor="ctr"/>
          <a:lstStyle>
            <a:lvl1pPr algn="r">
              <a:defRPr sz="10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3236" fontAlgn="auto">
              <a:spcBef>
                <a:spcPts val="0"/>
              </a:spcBef>
              <a:spcAft>
                <a:spcPts val="0"/>
              </a:spcAft>
            </a:pPr>
            <a:fld id="{62BAD399-64D0-C340-A079-0AAD17D8239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0323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04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4" r:id="rId1"/>
    <p:sldLayoutId id="2147484975" r:id="rId2"/>
    <p:sldLayoutId id="2147484976" r:id="rId3"/>
    <p:sldLayoutId id="2147484977" r:id="rId4"/>
    <p:sldLayoutId id="2147484978" r:id="rId5"/>
    <p:sldLayoutId id="2147484979" r:id="rId6"/>
    <p:sldLayoutId id="2147484980" r:id="rId7"/>
    <p:sldLayoutId id="2147484981" r:id="rId8"/>
    <p:sldLayoutId id="2147484982" r:id="rId9"/>
    <p:sldLayoutId id="2147484983" r:id="rId10"/>
    <p:sldLayoutId id="2147484984" r:id="rId11"/>
  </p:sldLayoutIdLst>
  <p:txStyles>
    <p:titleStyle>
      <a:lvl1pPr algn="ctr" defTabSz="403236" rtl="0" eaLnBrk="1" latinLnBrk="0" hangingPunct="1">
        <a:spcBef>
          <a:spcPct val="0"/>
        </a:spcBef>
        <a:buNone/>
        <a:defRPr sz="38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2426" indent="-302426" algn="l" defTabSz="403236" rtl="0" eaLnBrk="1" latinLnBrk="0" hangingPunct="1">
        <a:spcBef>
          <a:spcPct val="20000"/>
        </a:spcBef>
        <a:buFont typeface="Arial"/>
        <a:buChar char="•"/>
        <a:defRPr sz="2824" kern="1200">
          <a:solidFill>
            <a:schemeClr val="tx1"/>
          </a:solidFill>
          <a:latin typeface="+mn-lt"/>
          <a:ea typeface="+mn-ea"/>
          <a:cs typeface="+mn-cs"/>
        </a:defRPr>
      </a:lvl1pPr>
      <a:lvl2pPr marL="655255" indent="-252021" algn="l" defTabSz="403236" rtl="0" eaLnBrk="1" latinLnBrk="0" hangingPunct="1">
        <a:spcBef>
          <a:spcPct val="20000"/>
        </a:spcBef>
        <a:buFont typeface="Arial"/>
        <a:buChar char="–"/>
        <a:defRPr sz="2471" kern="1200">
          <a:solidFill>
            <a:schemeClr val="tx1"/>
          </a:solidFill>
          <a:latin typeface="+mn-lt"/>
          <a:ea typeface="+mn-ea"/>
          <a:cs typeface="+mn-cs"/>
        </a:defRPr>
      </a:lvl2pPr>
      <a:lvl3pPr marL="1008085" indent="-201618" algn="l" defTabSz="403236" rtl="0" eaLnBrk="1" latinLnBrk="0" hangingPunct="1">
        <a:spcBef>
          <a:spcPct val="20000"/>
        </a:spcBef>
        <a:buFont typeface="Arial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3pPr>
      <a:lvl4pPr marL="1411320" indent="-201618" algn="l" defTabSz="403236" rtl="0" eaLnBrk="1" latinLnBrk="0" hangingPunct="1">
        <a:spcBef>
          <a:spcPct val="20000"/>
        </a:spcBef>
        <a:buFont typeface="Arial"/>
        <a:buChar char="–"/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14557" indent="-201618" algn="l" defTabSz="403236" rtl="0" eaLnBrk="1" latinLnBrk="0" hangingPunct="1">
        <a:spcBef>
          <a:spcPct val="20000"/>
        </a:spcBef>
        <a:buFont typeface="Arial"/>
        <a:buChar char="»"/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17792" indent="-201618" algn="l" defTabSz="403236" rtl="0" eaLnBrk="1" latinLnBrk="0" hangingPunct="1">
        <a:spcBef>
          <a:spcPct val="20000"/>
        </a:spcBef>
        <a:buFont typeface="Arial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21026" indent="-201618" algn="l" defTabSz="403236" rtl="0" eaLnBrk="1" latinLnBrk="0" hangingPunct="1">
        <a:spcBef>
          <a:spcPct val="20000"/>
        </a:spcBef>
        <a:buFont typeface="Arial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024261" indent="-201618" algn="l" defTabSz="403236" rtl="0" eaLnBrk="1" latinLnBrk="0" hangingPunct="1">
        <a:spcBef>
          <a:spcPct val="20000"/>
        </a:spcBef>
        <a:buFont typeface="Arial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427495" indent="-201618" algn="l" defTabSz="403236" rtl="0" eaLnBrk="1" latinLnBrk="0" hangingPunct="1">
        <a:spcBef>
          <a:spcPct val="20000"/>
        </a:spcBef>
        <a:buFont typeface="Arial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236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236" algn="l" defTabSz="403236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471" algn="l" defTabSz="403236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09705" algn="l" defTabSz="403236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2938" algn="l" defTabSz="403236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6173" algn="l" defTabSz="403236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19409" algn="l" defTabSz="403236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2643" algn="l" defTabSz="403236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5879" algn="l" defTabSz="403236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5" tIns="45698" rIns="91395" bIns="4569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95" tIns="45698" rIns="91395" bIns="456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493" y="6334951"/>
            <a:ext cx="2586744" cy="41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013 Michigan Logo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843" y="6268336"/>
            <a:ext cx="517115" cy="56847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54503" y="6205352"/>
            <a:ext cx="87721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7406967" y="6334951"/>
            <a:ext cx="1687910" cy="455205"/>
            <a:chOff x="7406967" y="6334951"/>
            <a:chExt cx="1687910" cy="455205"/>
          </a:xfrm>
        </p:grpSpPr>
        <p:sp>
          <p:nvSpPr>
            <p:cNvPr id="12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76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Center </a:t>
            </a:r>
            <a:r>
              <a:rPr lang="en-US" sz="1600" b="1" dirty="0">
                <a:solidFill>
                  <a:srgbClr val="1F497D"/>
                </a:solidFill>
                <a:latin typeface="Times New Roman"/>
                <a:cs typeface="Times New Roman"/>
              </a:rPr>
              <a:t>for </a:t>
            </a: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 </a:t>
            </a:r>
            <a:r>
              <a:rPr lang="en-US" sz="1600" b="1" dirty="0" err="1" smtClean="0">
                <a:solidFill>
                  <a:srgbClr val="1F497D"/>
                </a:solidFill>
                <a:latin typeface="Times New Roman"/>
                <a:cs typeface="Times New Roman"/>
              </a:rPr>
              <a:t>PRedictive</a:t>
            </a: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 Integrated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40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  <p:sldLayoutId id="2147484987" r:id="rId2"/>
    <p:sldLayoutId id="2147484988" r:id="rId3"/>
    <p:sldLayoutId id="2147484989" r:id="rId4"/>
    <p:sldLayoutId id="2147484990" r:id="rId5"/>
    <p:sldLayoutId id="2147484991" r:id="rId6"/>
    <p:sldLayoutId id="2147484992" r:id="rId7"/>
    <p:sldLayoutId id="2147484993" r:id="rId8"/>
    <p:sldLayoutId id="2147484994" r:id="rId9"/>
    <p:sldLayoutId id="2147484995" r:id="rId10"/>
    <p:sldLayoutId id="2147484996" r:id="rId11"/>
    <p:sldLayoutId id="2147484997" r:id="rId12"/>
  </p:sldLayoutIdLst>
  <p:txStyles>
    <p:titleStyle>
      <a:lvl1pPr algn="ctr" defTabSz="4569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1" indent="-342731" algn="l" defTabSz="45697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3" indent="-285609" algn="l" defTabSz="45697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5" indent="-228488" algn="l" defTabSz="45697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11" indent="-228488" algn="l" defTabSz="45697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8" indent="-228488" algn="l" defTabSz="45697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64" indent="-228488" algn="l" defTabSz="4569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38" indent="-228488" algn="l" defTabSz="4569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13" indent="-228488" algn="l" defTabSz="4569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87" indent="-228488" algn="l" defTabSz="4569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6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2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6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9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4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51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25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01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5" tIns="45698" rIns="91395" bIns="4569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95" tIns="45698" rIns="91395" bIns="456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9" descr="horizontal-logo-green-text.jp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493" y="6334951"/>
            <a:ext cx="2586744" cy="41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013 Michigan Logo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843" y="6268336"/>
            <a:ext cx="517115" cy="56847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54503" y="6205352"/>
            <a:ext cx="87721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7406967" y="6334951"/>
            <a:ext cx="1687910" cy="455205"/>
            <a:chOff x="7406967" y="6334951"/>
            <a:chExt cx="1687910" cy="455205"/>
          </a:xfrm>
        </p:grpSpPr>
        <p:sp>
          <p:nvSpPr>
            <p:cNvPr id="12" name="矩形 5"/>
            <p:cNvSpPr/>
            <p:nvPr/>
          </p:nvSpPr>
          <p:spPr>
            <a:xfrm>
              <a:off x="7406967" y="6334951"/>
              <a:ext cx="1687910" cy="455205"/>
            </a:xfrm>
            <a:prstGeom prst="rect">
              <a:avLst/>
            </a:prstGeom>
            <a:solidFill>
              <a:srgbClr val="21486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76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3" name="图片 6" descr="prisms-logo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667" y="6470055"/>
              <a:ext cx="1368778" cy="290578"/>
            </a:xfrm>
            <a:prstGeom prst="rect">
              <a:avLst/>
            </a:prstGeom>
          </p:spPr>
        </p:pic>
      </p:grp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391781" y="6236114"/>
            <a:ext cx="4419600" cy="58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Center </a:t>
            </a:r>
            <a:r>
              <a:rPr lang="en-US" sz="1600" b="1" dirty="0">
                <a:solidFill>
                  <a:srgbClr val="1F497D"/>
                </a:solidFill>
                <a:latin typeface="Times New Roman"/>
                <a:cs typeface="Times New Roman"/>
              </a:rPr>
              <a:t>for </a:t>
            </a: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 </a:t>
            </a:r>
            <a:r>
              <a:rPr lang="en-US" sz="1600" b="1" dirty="0" err="1" smtClean="0">
                <a:solidFill>
                  <a:srgbClr val="1F497D"/>
                </a:solidFill>
                <a:latin typeface="Times New Roman"/>
                <a:cs typeface="Times New Roman"/>
              </a:rPr>
              <a:t>PRedictive</a:t>
            </a: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 Integrated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1F497D"/>
                </a:solidFill>
                <a:latin typeface="Times New Roman"/>
                <a:cs typeface="Times New Roman"/>
              </a:rPr>
              <a:t>Structural Materials Science</a:t>
            </a:r>
            <a:endParaRPr lang="en-US" sz="1600" b="1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709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9" r:id="rId1"/>
    <p:sldLayoutId id="2147485000" r:id="rId2"/>
    <p:sldLayoutId id="2147485001" r:id="rId3"/>
    <p:sldLayoutId id="2147485002" r:id="rId4"/>
    <p:sldLayoutId id="2147485003" r:id="rId5"/>
    <p:sldLayoutId id="2147485004" r:id="rId6"/>
    <p:sldLayoutId id="2147485005" r:id="rId7"/>
    <p:sldLayoutId id="2147485006" r:id="rId8"/>
    <p:sldLayoutId id="2147485007" r:id="rId9"/>
    <p:sldLayoutId id="2147485008" r:id="rId10"/>
    <p:sldLayoutId id="2147485009" r:id="rId11"/>
    <p:sldLayoutId id="2147485010" r:id="rId12"/>
  </p:sldLayoutIdLst>
  <p:txStyles>
    <p:titleStyle>
      <a:lvl1pPr algn="ctr" defTabSz="4569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1" indent="-342731" algn="l" defTabSz="45697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3" indent="-285609" algn="l" defTabSz="45697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5" indent="-228488" algn="l" defTabSz="45697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11" indent="-228488" algn="l" defTabSz="45697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8" indent="-228488" algn="l" defTabSz="45697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64" indent="-228488" algn="l" defTabSz="4569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38" indent="-228488" algn="l" defTabSz="4569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13" indent="-228488" algn="l" defTabSz="4569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87" indent="-228488" algn="l" defTabSz="45697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6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2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6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9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4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51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25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01" algn="l" defTabSz="4569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 descr="Blue tissue paper"/>
          <p:cNvSpPr>
            <a:spLocks noChangeArrowheads="1"/>
          </p:cNvSpPr>
          <p:nvPr/>
        </p:nvSpPr>
        <p:spPr bwMode="auto">
          <a:xfrm>
            <a:off x="152400" y="152400"/>
            <a:ext cx="8839200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68" tIns="45228" rIns="90468" bIns="45228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928" y="1606550"/>
            <a:ext cx="8399463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68" tIns="45228" rIns="90468" bIns="452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979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2154" y="6224588"/>
            <a:ext cx="595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68" tIns="45228" rIns="90468" bIns="4522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Verdan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603A006-453C-3746-B95E-792D8A257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9797" name="Rectangle 5"/>
          <p:cNvSpPr>
            <a:spLocks noChangeArrowheads="1"/>
          </p:cNvSpPr>
          <p:nvPr/>
        </p:nvSpPr>
        <p:spPr bwMode="auto">
          <a:xfrm>
            <a:off x="2986088" y="3138559"/>
            <a:ext cx="9144000" cy="36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74" tIns="45232" rIns="90474" bIns="45232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74758" name="Picture 6" descr="NA master sm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6242053"/>
            <a:ext cx="27432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4759" name="Group 7"/>
          <p:cNvGrpSpPr>
            <a:grpSpLocks/>
          </p:cNvGrpSpPr>
          <p:nvPr userDrawn="1"/>
        </p:nvGrpSpPr>
        <p:grpSpPr bwMode="auto">
          <a:xfrm>
            <a:off x="233363" y="207963"/>
            <a:ext cx="1731962" cy="431800"/>
            <a:chOff x="170" y="132"/>
            <a:chExt cx="1200" cy="290"/>
          </a:xfrm>
        </p:grpSpPr>
        <p:sp>
          <p:nvSpPr>
            <p:cNvPr id="929800" name="Rectangle 8"/>
            <p:cNvSpPr>
              <a:spLocks noChangeArrowheads="1"/>
            </p:cNvSpPr>
            <p:nvPr userDrawn="1"/>
          </p:nvSpPr>
          <p:spPr bwMode="auto">
            <a:xfrm>
              <a:off x="206" y="155"/>
              <a:ext cx="1151" cy="26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117013" tIns="58507" rIns="117013" bIns="58507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200" b="1">
                <a:solidFill>
                  <a:srgbClr val="CC0000"/>
                </a:solidFill>
                <a:latin typeface="News Gothic MT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29801" name="Rectangle 9"/>
            <p:cNvSpPr>
              <a:spLocks noChangeArrowheads="1"/>
            </p:cNvSpPr>
            <p:nvPr userDrawn="1"/>
          </p:nvSpPr>
          <p:spPr bwMode="auto">
            <a:xfrm>
              <a:off x="182" y="132"/>
              <a:ext cx="1151" cy="26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117013" tIns="58507" rIns="117013" bIns="58507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200" b="1">
                <a:solidFill>
                  <a:srgbClr val="CC0000"/>
                </a:solidFill>
                <a:latin typeface="News Gothic MT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29802" name="Rectangle 10"/>
            <p:cNvSpPr>
              <a:spLocks noChangeArrowheads="1"/>
            </p:cNvSpPr>
            <p:nvPr userDrawn="1"/>
          </p:nvSpPr>
          <p:spPr bwMode="auto">
            <a:xfrm>
              <a:off x="170" y="173"/>
              <a:ext cx="1200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17013" tIns="58507" rIns="117013" bIns="58507" anchor="ctr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sz="900" b="1">
                  <a:solidFill>
                    <a:schemeClr val="folHlink"/>
                  </a:solidFill>
                  <a:latin typeface="Arial" charset="0"/>
                </a:rPr>
                <a:t>Integrated Computational </a:t>
              </a:r>
              <a:br>
                <a:rPr lang="en-US" sz="900" b="1">
                  <a:solidFill>
                    <a:schemeClr val="folHlink"/>
                  </a:solidFill>
                  <a:latin typeface="Arial" charset="0"/>
                </a:rPr>
              </a:br>
              <a:r>
                <a:rPr lang="en-US" sz="900" b="1">
                  <a:solidFill>
                    <a:schemeClr val="folHlink"/>
                  </a:solidFill>
                  <a:latin typeface="Arial" charset="0"/>
                </a:rPr>
                <a:t>Materials Engineering</a:t>
              </a:r>
            </a:p>
          </p:txBody>
        </p:sp>
        <p:sp>
          <p:nvSpPr>
            <p:cNvPr id="929803" name="Text Box 11"/>
            <p:cNvSpPr txBox="1">
              <a:spLocks noChangeArrowheads="1"/>
            </p:cNvSpPr>
            <p:nvPr userDrawn="1"/>
          </p:nvSpPr>
          <p:spPr bwMode="auto">
            <a:xfrm>
              <a:off x="315" y="298"/>
              <a:ext cx="872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17013" tIns="58507" rIns="117013" bIns="58507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600" b="1">
                <a:solidFill>
                  <a:schemeClr val="folHlin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74760" name="Picture 12" descr="nmab_title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925" y="207963"/>
            <a:ext cx="2503488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92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</p:sldLayoutIdLst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5pPr>
      <a:lvl6pPr marL="452306" algn="ctr" rtl="0" fontAlgn="base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</a:defRPr>
      </a:lvl6pPr>
      <a:lvl7pPr marL="904613" algn="ctr" rtl="0" fontAlgn="base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</a:defRPr>
      </a:lvl7pPr>
      <a:lvl8pPr marL="1356931" algn="ctr" rtl="0" fontAlgn="base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</a:defRPr>
      </a:lvl8pPr>
      <a:lvl9pPr marL="1809218" algn="ctr" rtl="0" fontAlgn="base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</a:defRPr>
      </a:lvl9pPr>
    </p:titleStyle>
    <p:bodyStyle>
      <a:lvl1pPr marL="339249" indent="-33924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34983" indent="-28269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30764" indent="-226155" algn="l" rtl="0" eaLnBrk="0" fontAlgn="base" hangingPunct="0">
        <a:spcBef>
          <a:spcPct val="20000"/>
        </a:spcBef>
        <a:spcAft>
          <a:spcPct val="0"/>
        </a:spcAft>
        <a:buChar char="—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83082" indent="-226155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35391" indent="-22615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487733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40000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392312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44621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306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613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931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218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542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385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169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8454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928" y="1606550"/>
            <a:ext cx="8399463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26" tIns="45206" rIns="90426" bIns="452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2154" y="6224588"/>
            <a:ext cx="595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26" tIns="45206" rIns="90426" bIns="4520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Verdana" charset="0"/>
              </a:defRPr>
            </a:lvl1pPr>
          </a:lstStyle>
          <a:p>
            <a:pPr>
              <a:defRPr/>
            </a:pPr>
            <a:fld id="{15A2866B-8F8A-1442-99C2-81A0DEF94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2986088" y="3138488"/>
            <a:ext cx="9144000" cy="53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281" tIns="41634" rIns="83281" bIns="41634">
            <a:prstTxWarp prst="textNoShape">
              <a:avLst/>
            </a:prstTxWarp>
            <a:spAutoFit/>
          </a:bodyPr>
          <a:lstStyle/>
          <a:p>
            <a:pPr algn="l" defTabSz="832415">
              <a:defRPr/>
            </a:pPr>
            <a:endParaRPr lang="en-US" sz="2900" b="1">
              <a:solidFill>
                <a:schemeClr val="tx2"/>
              </a:solidFill>
              <a:latin typeface="News Gothic MT" charset="0"/>
            </a:endParaRPr>
          </a:p>
        </p:txBody>
      </p:sp>
      <p:pic>
        <p:nvPicPr>
          <p:cNvPr id="87045" name="Picture 19" descr="NA master sm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6242053"/>
            <a:ext cx="27432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7046" name="Group 31"/>
          <p:cNvGrpSpPr>
            <a:grpSpLocks/>
          </p:cNvGrpSpPr>
          <p:nvPr userDrawn="1"/>
        </p:nvGrpSpPr>
        <p:grpSpPr bwMode="auto">
          <a:xfrm>
            <a:off x="233363" y="207963"/>
            <a:ext cx="1731962" cy="431800"/>
            <a:chOff x="170" y="132"/>
            <a:chExt cx="1200" cy="290"/>
          </a:xfrm>
        </p:grpSpPr>
        <p:sp>
          <p:nvSpPr>
            <p:cNvPr id="5144" name="Rectangle 24"/>
            <p:cNvSpPr>
              <a:spLocks noChangeArrowheads="1"/>
            </p:cNvSpPr>
            <p:nvPr userDrawn="1"/>
          </p:nvSpPr>
          <p:spPr bwMode="auto">
            <a:xfrm>
              <a:off x="206" y="155"/>
              <a:ext cx="1151" cy="26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116956" tIns="58479" rIns="116956" bIns="58479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200" b="1">
                <a:solidFill>
                  <a:srgbClr val="CC0000"/>
                </a:solidFill>
                <a:latin typeface="News Gothic MT" charset="0"/>
              </a:endParaRPr>
            </a:p>
          </p:txBody>
        </p:sp>
        <p:sp>
          <p:nvSpPr>
            <p:cNvPr id="5143" name="Rectangle 23"/>
            <p:cNvSpPr>
              <a:spLocks noChangeArrowheads="1"/>
            </p:cNvSpPr>
            <p:nvPr userDrawn="1"/>
          </p:nvSpPr>
          <p:spPr bwMode="auto">
            <a:xfrm>
              <a:off x="182" y="132"/>
              <a:ext cx="1151" cy="26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116956" tIns="58479" rIns="116956" bIns="58479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200" b="1">
                <a:solidFill>
                  <a:srgbClr val="CC0000"/>
                </a:solidFill>
                <a:latin typeface="News Gothic MT" charset="0"/>
              </a:endParaRPr>
            </a:p>
          </p:txBody>
        </p:sp>
        <p:sp>
          <p:nvSpPr>
            <p:cNvPr id="5142" name="Rectangle 22"/>
            <p:cNvSpPr>
              <a:spLocks noChangeArrowheads="1"/>
            </p:cNvSpPr>
            <p:nvPr userDrawn="1"/>
          </p:nvSpPr>
          <p:spPr bwMode="auto">
            <a:xfrm>
              <a:off x="170" y="173"/>
              <a:ext cx="1200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6956" tIns="58479" rIns="116956" bIns="58479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  <a:defRPr/>
              </a:pPr>
              <a:r>
                <a:rPr lang="en-US" sz="900" b="1">
                  <a:solidFill>
                    <a:schemeClr val="folHlink"/>
                  </a:solidFill>
                  <a:latin typeface="Arial" charset="0"/>
                </a:rPr>
                <a:t>Integrated Computational </a:t>
              </a:r>
              <a:br>
                <a:rPr lang="en-US" sz="900" b="1">
                  <a:solidFill>
                    <a:schemeClr val="folHlink"/>
                  </a:solidFill>
                  <a:latin typeface="Arial" charset="0"/>
                </a:rPr>
              </a:br>
              <a:r>
                <a:rPr lang="en-US" sz="900" b="1">
                  <a:solidFill>
                    <a:schemeClr val="folHlink"/>
                  </a:solidFill>
                  <a:latin typeface="Arial" charset="0"/>
                </a:rPr>
                <a:t>Materials Engineering</a:t>
              </a:r>
            </a:p>
          </p:txBody>
        </p:sp>
        <p:sp>
          <p:nvSpPr>
            <p:cNvPr id="5148" name="Text Box 28"/>
            <p:cNvSpPr txBox="1">
              <a:spLocks noChangeArrowheads="1"/>
            </p:cNvSpPr>
            <p:nvPr userDrawn="1"/>
          </p:nvSpPr>
          <p:spPr bwMode="auto">
            <a:xfrm>
              <a:off x="315" y="298"/>
              <a:ext cx="872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6956" tIns="58479" rIns="116956" bIns="58479" anchor="ctr"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600" b="1">
                <a:solidFill>
                  <a:schemeClr val="folHlink"/>
                </a:solidFill>
                <a:latin typeface="Arial" charset="0"/>
              </a:endParaRPr>
            </a:p>
          </p:txBody>
        </p:sp>
      </p:grpSp>
      <p:pic>
        <p:nvPicPr>
          <p:cNvPr id="87047" name="Picture 30" descr="nmab_title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925" y="207963"/>
            <a:ext cx="2503488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</p:sldLayoutIdLst>
  <p:hf hdr="0" ft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5pPr>
      <a:lvl6pPr marL="452306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6pPr>
      <a:lvl7pPr marL="904613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7pPr>
      <a:lvl8pPr marL="1356931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8pPr>
      <a:lvl9pPr marL="1809218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900" b="1">
          <a:solidFill>
            <a:schemeClr val="folHlink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39249" indent="-33924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983" indent="-28269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30764" indent="-226155" algn="l" rtl="0" eaLnBrk="0" fontAlgn="base" hangingPunct="0">
        <a:spcBef>
          <a:spcPct val="20000"/>
        </a:spcBef>
        <a:spcAft>
          <a:spcPct val="0"/>
        </a:spcAft>
        <a:buChar char="—"/>
        <a:defRPr sz="2400">
          <a:solidFill>
            <a:schemeClr val="tx1"/>
          </a:solidFill>
          <a:latin typeface="+mn-lt"/>
          <a:ea typeface="+mn-ea"/>
        </a:defRPr>
      </a:lvl3pPr>
      <a:lvl4pPr marL="1583082" indent="-226155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35391" indent="-22615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7733" indent="-22615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40000" indent="-22615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92312" indent="-22615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4621" indent="-22615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306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613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931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218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542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385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169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8454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4" tIns="45232" rIns="90474" bIns="452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74" tIns="45232" rIns="90474" bIns="452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3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74" tIns="45232" rIns="90474" bIns="45232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John Allison - Ford</a:t>
            </a:r>
          </a:p>
        </p:txBody>
      </p:sp>
      <p:sp>
        <p:nvSpPr>
          <p:cNvPr id="93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74" tIns="45232" rIns="90474" bIns="4523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74" tIns="45232" rIns="90474" bIns="4523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6A6AF5C-60BC-9645-BB48-193CB39E3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76" r:id="rId2"/>
    <p:sldLayoutId id="2147484577" r:id="rId3"/>
    <p:sldLayoutId id="2147484578" r:id="rId4"/>
    <p:sldLayoutId id="2147484579" r:id="rId5"/>
    <p:sldLayoutId id="2147484580" r:id="rId6"/>
    <p:sldLayoutId id="2147484581" r:id="rId7"/>
    <p:sldLayoutId id="2147484582" r:id="rId8"/>
    <p:sldLayoutId id="2147484583" r:id="rId9"/>
    <p:sldLayoutId id="2147484584" r:id="rId10"/>
    <p:sldLayoutId id="21474845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23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46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69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92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249" indent="-33924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34983" indent="-282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30764" indent="-22615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83082" indent="-22615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35391" indent="-22615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487733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40000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392312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44621" indent="-22615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306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613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931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218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542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3850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169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8454" algn="l" defTabSz="452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2486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87" tIns="45543" rIns="91087" bIns="455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6300" y="1295400"/>
            <a:ext cx="71437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87" tIns="45543" rIns="91087" bIns="455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</p:sldLayoutIdLst>
  <p:txStyles>
    <p:titleStyle>
      <a:lvl1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2243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6pPr>
      <a:lvl7pPr marL="904486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7pPr>
      <a:lvl8pPr marL="1356741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8pPr>
      <a:lvl9pPr marL="1808964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9pPr>
    </p:titleStyle>
    <p:bodyStyle>
      <a:lvl1pPr marL="281120" indent="-281120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0357" indent="-224584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Font typeface="Symbol" charset="2"/>
        <a:buChar char="-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59583" indent="-224584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3pPr>
      <a:lvl4pPr marL="1242290" indent="-168071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4pPr>
      <a:lvl5pPr marL="1524976" indent="-168071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5pPr>
      <a:lvl6pPr marL="1978547" indent="-169598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6pPr>
      <a:lvl7pPr marL="2430816" indent="-169598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7pPr>
      <a:lvl8pPr marL="2883063" indent="-169598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8pPr>
      <a:lvl9pPr marL="3335313" indent="-169598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2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243" algn="l" defTabSz="452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486" algn="l" defTabSz="452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741" algn="l" defTabSz="452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964" algn="l" defTabSz="452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224" algn="l" defTabSz="452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3469" algn="l" defTabSz="452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5725" algn="l" defTabSz="452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7946" algn="l" defTabSz="452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2486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4" tIns="45477" rIns="90954" bIns="454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6300" y="1295400"/>
            <a:ext cx="71437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54" tIns="45477" rIns="90954" bIns="454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1925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6pPr>
      <a:lvl7pPr marL="903849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7pPr>
      <a:lvl8pPr marL="1355788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8pPr>
      <a:lvl9pPr marL="1807692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9pPr>
    </p:titleStyle>
    <p:bodyStyle>
      <a:lvl1pPr marL="281120" indent="-281120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0357" indent="-224584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Font typeface="Symbol" charset="2"/>
        <a:buChar char="-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59583" indent="-224584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3pPr>
      <a:lvl4pPr marL="1242290" indent="-168071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4pPr>
      <a:lvl5pPr marL="1524976" indent="-168071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5pPr>
      <a:lvl6pPr marL="1977153" indent="-16948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6pPr>
      <a:lvl7pPr marL="2429106" indent="-16948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7pPr>
      <a:lvl8pPr marL="2881037" indent="-16948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8pPr>
      <a:lvl9pPr marL="3332971" indent="-169481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19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925" algn="l" defTabSz="4519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49" algn="l" defTabSz="4519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88" algn="l" defTabSz="4519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2" algn="l" defTabSz="4519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35" algn="l" defTabSz="4519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62" algn="l" defTabSz="4519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501" algn="l" defTabSz="4519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1" algn="l" defTabSz="4519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2486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93" tIns="45547" rIns="91093" bIns="455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6300" y="1295400"/>
            <a:ext cx="71437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93" tIns="45547" rIns="91093" bIns="455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2275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6pPr>
      <a:lvl7pPr marL="904549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7pPr>
      <a:lvl8pPr marL="1356836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8pPr>
      <a:lvl9pPr marL="1809091" algn="ctr" rtl="0" fontAlgn="base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charset="0"/>
        </a:defRPr>
      </a:lvl9pPr>
    </p:titleStyle>
    <p:bodyStyle>
      <a:lvl1pPr marL="281120" indent="-281120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0357" indent="-224584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Font typeface="Symbol" charset="2"/>
        <a:buChar char="-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59583" indent="-224584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3pPr>
      <a:lvl4pPr marL="1242290" indent="-168071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4pPr>
      <a:lvl5pPr marL="1524976" indent="-168071" algn="l" rtl="0" eaLnBrk="0" fontAlgn="base" hangingPunct="0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5pPr>
      <a:lvl6pPr marL="1978687" indent="-169610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6pPr>
      <a:lvl7pPr marL="2430987" indent="-169610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7pPr>
      <a:lvl8pPr marL="2883266" indent="-169610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8pPr>
      <a:lvl9pPr marL="3335548" indent="-169610" algn="l" rtl="0" fontAlgn="base">
        <a:lnSpc>
          <a:spcPct val="88000"/>
        </a:lnSpc>
        <a:spcBef>
          <a:spcPct val="50000"/>
        </a:spcBef>
        <a:spcAft>
          <a:spcPct val="0"/>
        </a:spcAft>
        <a:buChar char="o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2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275" algn="l" defTabSz="452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549" algn="l" defTabSz="452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836" algn="l" defTabSz="452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091" algn="l" defTabSz="452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383" algn="l" defTabSz="452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3659" algn="l" defTabSz="452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5947" algn="l" defTabSz="452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8200" algn="l" defTabSz="4522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8.wmf"/><Relationship Id="rId3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6.xml"/><Relationship Id="rId3" Type="http://schemas.openxmlformats.org/officeDocument/2006/relationships/image" Target="../media/image32.png"/><Relationship Id="rId4" Type="http://schemas.openxmlformats.org/officeDocument/2006/relationships/image" Target="../media/image33.w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30.wmf"/><Relationship Id="rId7" Type="http://schemas.openxmlformats.org/officeDocument/2006/relationships/image" Target="../media/image34.emf"/><Relationship Id="rId8" Type="http://schemas.openxmlformats.org/officeDocument/2006/relationships/image" Target="../media/image35.e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31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41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58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59.w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60.wmf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6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63.wmf"/><Relationship Id="rId6" Type="http://schemas.openxmlformats.org/officeDocument/2006/relationships/oleObject" Target="../embeddings/Microsoft_Excel_97_-_2004_Worksheet2.xls"/><Relationship Id="rId7" Type="http://schemas.openxmlformats.org/officeDocument/2006/relationships/image" Target="../media/image64.wmf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67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5" Type="http://schemas.openxmlformats.org/officeDocument/2006/relationships/image" Target="../media/image77.png"/><Relationship Id="rId6" Type="http://schemas.openxmlformats.org/officeDocument/2006/relationships/image" Target="../media/image25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78.png"/><Relationship Id="rId6" Type="http://schemas.openxmlformats.org/officeDocument/2006/relationships/oleObject" Target="../embeddings/oleObject9.bin"/><Relationship Id="rId7" Type="http://schemas.openxmlformats.org/officeDocument/2006/relationships/oleObject" Target="../embeddings/oleObject10.bin"/><Relationship Id="rId8" Type="http://schemas.openxmlformats.org/officeDocument/2006/relationships/image" Target="../media/image79.png"/><Relationship Id="rId9" Type="http://schemas.openxmlformats.org/officeDocument/2006/relationships/oleObject" Target="../embeddings/oleObject11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84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83.png"/><Relationship Id="rId7" Type="http://schemas.openxmlformats.org/officeDocument/2006/relationships/image" Target="../media/image85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Relationship Id="rId2" Type="http://schemas.openxmlformats.org/officeDocument/2006/relationships/image" Target="../media/image98.png"/><Relationship Id="rId3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jpeg"/><Relationship Id="rId5" Type="http://schemas.openxmlformats.org/officeDocument/2006/relationships/image" Target="../media/image102.wmf"/><Relationship Id="rId1" Type="http://schemas.openxmlformats.org/officeDocument/2006/relationships/slideLayout" Target="../slideLayouts/slideLayout172.xml"/><Relationship Id="rId2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6" Type="http://schemas.openxmlformats.org/officeDocument/2006/relationships/image" Target="../media/image107.jpeg"/><Relationship Id="rId7" Type="http://schemas.openxmlformats.org/officeDocument/2006/relationships/image" Target="../media/image108.jpeg"/><Relationship Id="rId8" Type="http://schemas.openxmlformats.org/officeDocument/2006/relationships/image" Target="../media/image109.jpeg"/><Relationship Id="rId9" Type="http://schemas.openxmlformats.org/officeDocument/2006/relationships/image" Target="../media/image110.jpeg"/><Relationship Id="rId1" Type="http://schemas.openxmlformats.org/officeDocument/2006/relationships/slideLayout" Target="../slideLayouts/slideLayout175.xml"/><Relationship Id="rId2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11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Relationship Id="rId2" Type="http://schemas.openxmlformats.org/officeDocument/2006/relationships/image" Target="../media/image11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5.png"/><Relationship Id="rId5" Type="http://schemas.openxmlformats.org/officeDocument/2006/relationships/image" Target="../media/image116.tiff"/><Relationship Id="rId1" Type="http://schemas.openxmlformats.org/officeDocument/2006/relationships/slideLayout" Target="../slideLayouts/slideLayout237.xml"/><Relationship Id="rId2" Type="http://schemas.openxmlformats.org/officeDocument/2006/relationships/notesSlide" Target="../notesSlides/notesSlide3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tiff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232.xml"/><Relationship Id="rId2" Type="http://schemas.openxmlformats.org/officeDocument/2006/relationships/image" Target="../media/image117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image" Target="../media/image121.png"/><Relationship Id="rId3" Type="http://schemas.openxmlformats.org/officeDocument/2006/relationships/image" Target="../media/image116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1.png"/><Relationship Id="rId12" Type="http://schemas.openxmlformats.org/officeDocument/2006/relationships/image" Target="../media/image132.png"/><Relationship Id="rId13" Type="http://schemas.openxmlformats.org/officeDocument/2006/relationships/image" Target="../media/image133.jpg"/><Relationship Id="rId1" Type="http://schemas.openxmlformats.org/officeDocument/2006/relationships/slideLayout" Target="../slideLayouts/slideLayout244.xml"/><Relationship Id="rId2" Type="http://schemas.openxmlformats.org/officeDocument/2006/relationships/image" Target="../media/image122.png"/><Relationship Id="rId3" Type="http://schemas.openxmlformats.org/officeDocument/2006/relationships/image" Target="../media/image123.jpe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Relationship Id="rId8" Type="http://schemas.openxmlformats.org/officeDocument/2006/relationships/image" Target="../media/image128.png"/><Relationship Id="rId9" Type="http://schemas.openxmlformats.org/officeDocument/2006/relationships/image" Target="../media/image129.png"/><Relationship Id="rId10" Type="http://schemas.openxmlformats.org/officeDocument/2006/relationships/image" Target="../media/image13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Relationship Id="rId2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jpeg"/><Relationship Id="rId1" Type="http://schemas.openxmlformats.org/officeDocument/2006/relationships/slideLayout" Target="../slideLayouts/slideLayout13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Relationship Id="rId2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hyperlink" Target="http://www.tms.org/icmestudy/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3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752600"/>
            <a:ext cx="8534400" cy="609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Integrated Computational Materials Engineering (ICME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2971233" y="2819443"/>
            <a:ext cx="3225505" cy="1999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345" tIns="45165" rIns="90345" bIns="45165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Trebuchet MS" charset="0"/>
              </a:rPr>
              <a:t>John Allison</a:t>
            </a:r>
          </a:p>
          <a:p>
            <a:r>
              <a:rPr lang="en-US" sz="2400" dirty="0">
                <a:latin typeface="Trebuchet MS" charset="0"/>
              </a:rPr>
              <a:t>University of Michigan</a:t>
            </a:r>
          </a:p>
          <a:p>
            <a:endParaRPr lang="en-US" sz="2400" dirty="0">
              <a:latin typeface="Trebuchet MS" charset="0"/>
            </a:endParaRPr>
          </a:p>
          <a:p>
            <a:r>
              <a:rPr lang="en-US" sz="2400" dirty="0">
                <a:latin typeface="Trebuchet MS" charset="0"/>
              </a:rPr>
              <a:t>ICME Short Course</a:t>
            </a:r>
          </a:p>
          <a:p>
            <a:r>
              <a:rPr lang="en-US" sz="2400" dirty="0">
                <a:latin typeface="Trebuchet MS" charset="0"/>
              </a:rPr>
              <a:t>June </a:t>
            </a:r>
            <a:r>
              <a:rPr lang="en-US" sz="2400" dirty="0" smtClean="0">
                <a:latin typeface="Trebuchet MS" charset="0"/>
              </a:rPr>
              <a:t>8, 2017</a:t>
            </a:r>
            <a:endParaRPr lang="en-US" sz="2400" dirty="0">
              <a:latin typeface="Trebuchet MS" charset="0"/>
            </a:endParaRPr>
          </a:p>
        </p:txBody>
      </p:sp>
      <p:pic>
        <p:nvPicPr>
          <p:cNvPr id="13619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138" y="5746750"/>
            <a:ext cx="320516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6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533400" y="1676553"/>
            <a:ext cx="2590800" cy="54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33" tIns="45158" rIns="90333" bIns="45158" anchor="ctr"/>
          <a:lstStyle/>
          <a:p>
            <a:pPr algn="l" eaLnBrk="1" hangingPunct="1"/>
            <a:r>
              <a:rPr lang="en-US" sz="2300" dirty="0">
                <a:solidFill>
                  <a:srgbClr val="22228B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US National Materials Advisory Board - Committee on Integrated Computational Materials Engineering (ICME)</a:t>
            </a:r>
            <a:br>
              <a:rPr lang="en-US" sz="2300" dirty="0">
                <a:solidFill>
                  <a:srgbClr val="22228B"/>
                </a:solidFill>
                <a:latin typeface="Trebuchet MS" charset="0"/>
                <a:ea typeface="ＭＳ Ｐゴシック" charset="0"/>
                <a:cs typeface="ＭＳ Ｐゴシック" charset="0"/>
              </a:rPr>
            </a:br>
            <a:r>
              <a:rPr lang="en-US" sz="2300" dirty="0">
                <a:solidFill>
                  <a:srgbClr val="22228B"/>
                </a:solidFill>
                <a:latin typeface="Trebuchet MS" charset="0"/>
                <a:ea typeface="ＭＳ Ｐゴシック" charset="0"/>
                <a:cs typeface="ＭＳ Ｐゴシック" charset="0"/>
              </a:rPr>
              <a:t/>
            </a:r>
            <a:br>
              <a:rPr lang="en-US" sz="2300" dirty="0">
                <a:solidFill>
                  <a:srgbClr val="22228B"/>
                </a:solidFill>
                <a:latin typeface="Trebuchet MS" charset="0"/>
                <a:ea typeface="ＭＳ Ｐゴシック" charset="0"/>
                <a:cs typeface="ＭＳ Ｐゴシック" charset="0"/>
              </a:rPr>
            </a:br>
            <a:r>
              <a:rPr lang="en-US" sz="1800" dirty="0" err="1">
                <a:solidFill>
                  <a:srgbClr val="22228B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Tresa</a:t>
            </a:r>
            <a:r>
              <a:rPr lang="en-US" sz="1800" dirty="0">
                <a:solidFill>
                  <a:srgbClr val="22228B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 Pollock, Chair</a:t>
            </a:r>
            <a:br>
              <a:rPr lang="en-US" sz="1800" dirty="0">
                <a:solidFill>
                  <a:srgbClr val="22228B"/>
                </a:solidFill>
                <a:latin typeface="Trebuchet MS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rgbClr val="22228B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John Allison,</a:t>
            </a:r>
            <a:br>
              <a:rPr lang="en-US" sz="1800" dirty="0">
                <a:solidFill>
                  <a:srgbClr val="22228B"/>
                </a:solidFill>
                <a:latin typeface="Trebuchet MS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rgbClr val="22228B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Vice Chair</a:t>
            </a:r>
            <a:r>
              <a:rPr lang="en-US" sz="1800" dirty="0">
                <a:solidFill>
                  <a:srgbClr val="22228B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dirty="0">
                <a:solidFill>
                  <a:srgbClr val="22228B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rgbClr val="22228B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dirty="0">
                <a:solidFill>
                  <a:srgbClr val="22228B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rgbClr val="22228B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dirty="0">
                <a:solidFill>
                  <a:srgbClr val="22228B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rgbClr val="22228B"/>
                </a:solidFill>
                <a:latin typeface="Verdana" charset="0"/>
                <a:ea typeface="ＭＳ Ｐゴシック" charset="0"/>
                <a:cs typeface="ＭＳ Ｐゴシック" charset="0"/>
              </a:rPr>
              <a:t>2008</a:t>
            </a:r>
            <a:br>
              <a:rPr lang="en-US" sz="1800" dirty="0">
                <a:solidFill>
                  <a:srgbClr val="22228B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rgbClr val="22228B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300" i="1" u="sng" dirty="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2300" i="1" u="sng" dirty="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400" i="1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Free Download:</a:t>
            </a:r>
            <a: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sz="1400" i="1" dirty="0" err="1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books.nap.edu</a:t>
            </a:r>
            <a:r>
              <a:rPr lang="en-US" sz="1400" i="1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/catalog/12199/</a:t>
            </a:r>
            <a: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14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2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12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2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1200" i="1" dirty="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endParaRPr lang="en-US" sz="1200" i="1" dirty="0">
              <a:solidFill>
                <a:schemeClr val="tx1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830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66130">
            <a:off x="3807568" y="832254"/>
            <a:ext cx="3933825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74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Number Placeholder 3"/>
          <p:cNvSpPr txBox="1">
            <a:spLocks noGrp="1"/>
          </p:cNvSpPr>
          <p:nvPr/>
        </p:nvSpPr>
        <p:spPr bwMode="auto">
          <a:xfrm>
            <a:off x="8312154" y="6224588"/>
            <a:ext cx="595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07" tIns="45197" rIns="90407" bIns="45197">
            <a:prstTxWarp prst="textNoShape">
              <a:avLst/>
            </a:prstTxWarp>
          </a:bodyPr>
          <a:lstStyle/>
          <a:p>
            <a:pPr defTabSz="832415" eaLnBrk="0" hangingPunct="0"/>
            <a:fld id="{9648A08B-6466-484F-8034-A63C1ECB9896}" type="slidenum">
              <a:rPr lang="en-US" sz="1200">
                <a:latin typeface="Verdana" charset="0"/>
              </a:rPr>
              <a:pPr defTabSz="832415" eaLnBrk="0" hangingPunct="0"/>
              <a:t>11</a:t>
            </a:fld>
            <a:endParaRPr lang="en-US" sz="1200">
              <a:latin typeface="Verdana" charset="0"/>
            </a:endParaRPr>
          </a:p>
        </p:txBody>
      </p:sp>
      <p:sp>
        <p:nvSpPr>
          <p:cNvPr id="14233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85813" y="727075"/>
            <a:ext cx="7543800" cy="373063"/>
          </a:xfrm>
        </p:spPr>
        <p:txBody>
          <a:bodyPr lIns="90407" tIns="45197" rIns="90407" bIns="45197"/>
          <a:lstStyle/>
          <a:p>
            <a:pPr marL="0" indent="0" algn="ctr" defTabSz="981509" eaLnBrk="1" hangingPunct="1">
              <a:spcBef>
                <a:spcPct val="0"/>
              </a:spcBef>
              <a:buNone/>
            </a:pPr>
            <a:r>
              <a:rPr lang="en-US" sz="4400" b="1">
                <a:latin typeface="Verdana" charset="0"/>
              </a:rPr>
              <a:t>The Vision</a:t>
            </a:r>
            <a:endParaRPr lang="en-US" sz="4900">
              <a:latin typeface="Verdana" charset="0"/>
            </a:endParaRPr>
          </a:p>
        </p:txBody>
      </p:sp>
      <p:sp>
        <p:nvSpPr>
          <p:cNvPr id="142340" name="Rectangle 3"/>
          <p:cNvSpPr>
            <a:spLocks noChangeArrowheads="1"/>
          </p:cNvSpPr>
          <p:nvPr/>
        </p:nvSpPr>
        <p:spPr bwMode="auto">
          <a:xfrm>
            <a:off x="0" y="4414843"/>
            <a:ext cx="9144000" cy="61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07" tIns="45197" rIns="90407" bIns="45197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/>
              <a:t/>
            </a:r>
            <a:br>
              <a:rPr lang="en-US" sz="900"/>
            </a:br>
            <a:endParaRPr lang="en-US" sz="2400"/>
          </a:p>
        </p:txBody>
      </p:sp>
      <p:sp>
        <p:nvSpPr>
          <p:cNvPr id="142341" name="Rectangle 4"/>
          <p:cNvSpPr>
            <a:spLocks noChangeArrowheads="1"/>
          </p:cNvSpPr>
          <p:nvPr/>
        </p:nvSpPr>
        <p:spPr bwMode="auto">
          <a:xfrm>
            <a:off x="463550" y="1604963"/>
            <a:ext cx="8216900" cy="46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263" tIns="41626" rIns="83263" bIns="41626">
            <a:prstTxWarp prst="textNoShape">
              <a:avLst/>
            </a:prstTxWarp>
            <a:spAutoFit/>
          </a:bodyPr>
          <a:lstStyle/>
          <a:p>
            <a:pPr marL="208877" indent="-208877" algn="l" defTabSz="832415" eaLnBrk="0" hangingPunct="0"/>
            <a:endParaRPr lang="en-US" altLang="ko-KR" sz="1300" b="1" i="1" u="sng">
              <a:latin typeface="Verdana" charset="0"/>
              <a:ea typeface="굴림" charset="-127"/>
              <a:cs typeface="굴림" charset="-127"/>
            </a:endParaRPr>
          </a:p>
          <a:p>
            <a:pPr marL="208877" indent="-208877" algn="l" defTabSz="832415" eaLnBrk="0" hangingPunct="0"/>
            <a:endParaRPr lang="en-US" altLang="ko-KR" sz="1100">
              <a:latin typeface="Verdana" charset="0"/>
              <a:ea typeface="굴림" charset="-127"/>
              <a:cs typeface="굴림" charset="-127"/>
            </a:endParaRPr>
          </a:p>
        </p:txBody>
      </p:sp>
      <p:sp>
        <p:nvSpPr>
          <p:cNvPr id="142342" name="Rectangle 5"/>
          <p:cNvSpPr>
            <a:spLocks noChangeArrowheads="1"/>
          </p:cNvSpPr>
          <p:nvPr/>
        </p:nvSpPr>
        <p:spPr bwMode="auto">
          <a:xfrm>
            <a:off x="377825" y="1885950"/>
            <a:ext cx="8205788" cy="3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263" tIns="41626" rIns="83263" bIns="41626">
            <a:prstTxWarp prst="textNoShape">
              <a:avLst/>
            </a:prstTxWarp>
            <a:spAutoFit/>
          </a:bodyPr>
          <a:lstStyle/>
          <a:p>
            <a:pPr defTabSz="832415"/>
            <a:r>
              <a:rPr lang="en-US" sz="2600">
                <a:solidFill>
                  <a:srgbClr val="000000"/>
                </a:solidFill>
                <a:latin typeface="Verdana" charset="0"/>
              </a:rPr>
              <a:t>Computationally-driven materials development is a core activity of materials professionals in the upcoming decades, uniting materials science with materials engineering and integrating materials more holistically and computationally with product development.</a:t>
            </a:r>
          </a:p>
          <a:p>
            <a:pPr algn="l" defTabSz="832415"/>
            <a:endParaRPr lang="en-US" sz="1300">
              <a:solidFill>
                <a:srgbClr val="000000"/>
              </a:solidFill>
              <a:latin typeface="Verdana" charset="0"/>
            </a:endParaRPr>
          </a:p>
          <a:p>
            <a:pPr algn="l" defTabSz="832415"/>
            <a:endParaRPr lang="en-US" sz="1300">
              <a:solidFill>
                <a:srgbClr val="000000"/>
              </a:solidFill>
              <a:latin typeface="Verdana" charset="0"/>
            </a:endParaRPr>
          </a:p>
          <a:p>
            <a:pPr algn="l" defTabSz="832415"/>
            <a:endParaRPr lang="en-US" sz="800" b="1">
              <a:solidFill>
                <a:schemeClr val="tx2"/>
              </a:solidFill>
              <a:latin typeface="News Gothic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000"/>
              <a:t/>
            </a:r>
            <a:br>
              <a:rPr lang="en-US" sz="2000"/>
            </a:br>
            <a:r>
              <a:rPr lang="en-US" sz="2800" u="sng">
                <a:solidFill>
                  <a:srgbClr val="FF0000"/>
                </a:solidFill>
              </a:rPr>
              <a:t>Integrated</a:t>
            </a:r>
            <a:r>
              <a:rPr lang="en-US" sz="2800"/>
              <a:t> Computational Materials </a:t>
            </a:r>
            <a:r>
              <a:rPr lang="en-US" sz="2800" u="sng">
                <a:solidFill>
                  <a:srgbClr val="FF0000"/>
                </a:solidFill>
              </a:rPr>
              <a:t>Engineering</a:t>
            </a:r>
            <a:r>
              <a:rPr lang="en-US" sz="2800"/>
              <a:t> (ICME) is the integration of materials information, captured in computational tools, with engineering product performance analysis and manufacturing-process simulation.*</a:t>
            </a:r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8925" y="6488118"/>
            <a:ext cx="2249488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197" tIns="45088" rIns="90197" bIns="4508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* NAE ICME Report, 2008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2851898" y="195350"/>
            <a:ext cx="2999033" cy="64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97" tIns="45088" rIns="90197" bIns="45088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Trebuchet MS" charset="0"/>
              </a:rPr>
              <a:t>What is ICME?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524000" y="3657600"/>
            <a:ext cx="2438400" cy="1752600"/>
            <a:chOff x="1524000" y="3657600"/>
            <a:chExt cx="2438400" cy="1752600"/>
          </a:xfrm>
        </p:grpSpPr>
        <p:grpSp>
          <p:nvGrpSpPr>
            <p:cNvPr id="144407" name="Group 33"/>
            <p:cNvGrpSpPr>
              <a:grpSpLocks/>
            </p:cNvGrpSpPr>
            <p:nvPr/>
          </p:nvGrpSpPr>
          <p:grpSpPr bwMode="auto">
            <a:xfrm>
              <a:off x="2590800" y="4495800"/>
              <a:ext cx="1371600" cy="914400"/>
              <a:chOff x="1632" y="2832"/>
              <a:chExt cx="864" cy="576"/>
            </a:xfrm>
          </p:grpSpPr>
          <p:sp>
            <p:nvSpPr>
              <p:cNvPr id="144417" name="Rectangle 7"/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576" cy="57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418" name="Text Box 12"/>
              <p:cNvSpPr txBox="1">
                <a:spLocks noChangeArrowheads="1"/>
              </p:cNvSpPr>
              <p:nvPr/>
            </p:nvSpPr>
            <p:spPr bwMode="auto">
              <a:xfrm>
                <a:off x="1872" y="2880"/>
                <a:ext cx="624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345" tIns="45671" rIns="91345" bIns="4567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u="sng">
                    <a:solidFill>
                      <a:srgbClr val="000000"/>
                    </a:solidFill>
                    <a:latin typeface="Arial" charset="0"/>
                  </a:rPr>
                  <a:t>Quantitative</a:t>
                </a:r>
              </a:p>
              <a:p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Structure-Property Relations</a:t>
                </a:r>
              </a:p>
            </p:txBody>
          </p:sp>
          <p:sp>
            <p:nvSpPr>
              <p:cNvPr id="144419" name="Line 13"/>
              <p:cNvSpPr>
                <a:spLocks noChangeShapeType="1"/>
              </p:cNvSpPr>
              <p:nvPr/>
            </p:nvSpPr>
            <p:spPr bwMode="auto">
              <a:xfrm>
                <a:off x="1632" y="3120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4408" name="Group 36"/>
            <p:cNvGrpSpPr>
              <a:grpSpLocks/>
            </p:cNvGrpSpPr>
            <p:nvPr/>
          </p:nvGrpSpPr>
          <p:grpSpPr bwMode="auto">
            <a:xfrm>
              <a:off x="1524000" y="3657600"/>
              <a:ext cx="1295400" cy="1752600"/>
              <a:chOff x="960" y="2304"/>
              <a:chExt cx="816" cy="1104"/>
            </a:xfrm>
          </p:grpSpPr>
          <p:sp>
            <p:nvSpPr>
              <p:cNvPr id="144409" name="Rectangle 10"/>
              <p:cNvSpPr>
                <a:spLocks noChangeArrowheads="1"/>
              </p:cNvSpPr>
              <p:nvPr/>
            </p:nvSpPr>
            <p:spPr bwMode="auto">
              <a:xfrm>
                <a:off x="1056" y="2832"/>
                <a:ext cx="576" cy="57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44410" name="Group 35"/>
              <p:cNvGrpSpPr>
                <a:grpSpLocks/>
              </p:cNvGrpSpPr>
              <p:nvPr/>
            </p:nvGrpSpPr>
            <p:grpSpPr bwMode="auto">
              <a:xfrm>
                <a:off x="960" y="2304"/>
                <a:ext cx="816" cy="1104"/>
                <a:chOff x="960" y="2304"/>
                <a:chExt cx="816" cy="1104"/>
              </a:xfrm>
            </p:grpSpPr>
            <p:sp>
              <p:nvSpPr>
                <p:cNvPr id="144411" name="Rectangle 6"/>
                <p:cNvSpPr>
                  <a:spLocks noChangeArrowheads="1"/>
                </p:cNvSpPr>
                <p:nvPr/>
              </p:nvSpPr>
              <p:spPr bwMode="auto">
                <a:xfrm>
                  <a:off x="960" y="2304"/>
                  <a:ext cx="816" cy="3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44412" name="Group 34"/>
                <p:cNvGrpSpPr>
                  <a:grpSpLocks/>
                </p:cNvGrpSpPr>
                <p:nvPr/>
              </p:nvGrpSpPr>
              <p:grpSpPr bwMode="auto">
                <a:xfrm>
                  <a:off x="1028" y="2304"/>
                  <a:ext cx="736" cy="1104"/>
                  <a:chOff x="1028" y="2304"/>
                  <a:chExt cx="736" cy="1104"/>
                </a:xfrm>
              </p:grpSpPr>
              <p:sp>
                <p:nvSpPr>
                  <p:cNvPr id="144413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56" y="2880"/>
                    <a:ext cx="624" cy="4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91345" tIns="45671" rIns="91345" bIns="45671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000" u="sng">
                        <a:solidFill>
                          <a:srgbClr val="000000"/>
                        </a:solidFill>
                        <a:latin typeface="Arial" charset="0"/>
                      </a:rPr>
                      <a:t>Quantitative</a:t>
                    </a:r>
                  </a:p>
                  <a:p>
                    <a:r>
                      <a:rPr lang="en-US" sz="1000">
                        <a:solidFill>
                          <a:srgbClr val="000000"/>
                        </a:solidFill>
                        <a:latin typeface="Arial" charset="0"/>
                      </a:rPr>
                      <a:t>Processing-Structure Relations</a:t>
                    </a:r>
                  </a:p>
                </p:txBody>
              </p:sp>
              <p:sp>
                <p:nvSpPr>
                  <p:cNvPr id="144414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28" y="2304"/>
                    <a:ext cx="736" cy="35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1345" tIns="45671" rIns="91345" bIns="45671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000">
                        <a:solidFill>
                          <a:srgbClr val="000000"/>
                        </a:solidFill>
                        <a:latin typeface="Arial" charset="0"/>
                      </a:rPr>
                      <a:t>Chemistry</a:t>
                    </a:r>
                  </a:p>
                  <a:p>
                    <a:r>
                      <a:rPr lang="en-US" sz="1000">
                        <a:solidFill>
                          <a:srgbClr val="000000"/>
                        </a:solidFill>
                        <a:latin typeface="Arial" charset="0"/>
                      </a:rPr>
                      <a:t>Thermodynamics</a:t>
                    </a:r>
                  </a:p>
                  <a:p>
                    <a:r>
                      <a:rPr lang="en-US" sz="1000">
                        <a:solidFill>
                          <a:srgbClr val="000000"/>
                        </a:solidFill>
                        <a:latin typeface="Arial" charset="0"/>
                      </a:rPr>
                      <a:t>Diffusion</a:t>
                    </a:r>
                  </a:p>
                </p:txBody>
              </p:sp>
              <p:sp>
                <p:nvSpPr>
                  <p:cNvPr id="144415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34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4416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1344" y="2688"/>
                    <a:ext cx="0" cy="144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144390" name="Group 16"/>
          <p:cNvGrpSpPr>
            <a:grpSpLocks/>
          </p:cNvGrpSpPr>
          <p:nvPr/>
        </p:nvGrpSpPr>
        <p:grpSpPr bwMode="auto">
          <a:xfrm>
            <a:off x="304800" y="4495800"/>
            <a:ext cx="1371600" cy="914400"/>
            <a:chOff x="192" y="2832"/>
            <a:chExt cx="864" cy="576"/>
          </a:xfrm>
        </p:grpSpPr>
        <p:sp>
          <p:nvSpPr>
            <p:cNvPr id="144403" name="Rectangle 17"/>
            <p:cNvSpPr>
              <a:spLocks noChangeArrowheads="1"/>
            </p:cNvSpPr>
            <p:nvPr/>
          </p:nvSpPr>
          <p:spPr bwMode="auto">
            <a:xfrm>
              <a:off x="192" y="2832"/>
              <a:ext cx="648" cy="57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44404" name="Group 18"/>
            <p:cNvGrpSpPr>
              <a:grpSpLocks/>
            </p:cNvGrpSpPr>
            <p:nvPr/>
          </p:nvGrpSpPr>
          <p:grpSpPr bwMode="auto">
            <a:xfrm>
              <a:off x="209" y="2928"/>
              <a:ext cx="847" cy="349"/>
              <a:chOff x="209" y="2928"/>
              <a:chExt cx="847" cy="349"/>
            </a:xfrm>
          </p:grpSpPr>
          <p:sp>
            <p:nvSpPr>
              <p:cNvPr id="144405" name="Line 19"/>
              <p:cNvSpPr>
                <a:spLocks noChangeShapeType="1"/>
              </p:cNvSpPr>
              <p:nvPr/>
            </p:nvSpPr>
            <p:spPr bwMode="auto">
              <a:xfrm>
                <a:off x="840" y="3120"/>
                <a:ext cx="21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406" name="Text Box 20"/>
              <p:cNvSpPr txBox="1">
                <a:spLocks noChangeArrowheads="1"/>
              </p:cNvSpPr>
              <p:nvPr/>
            </p:nvSpPr>
            <p:spPr bwMode="auto">
              <a:xfrm>
                <a:off x="209" y="2928"/>
                <a:ext cx="628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345" tIns="45671" rIns="91345" bIns="4567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Manufacturing</a:t>
                </a:r>
              </a:p>
              <a:p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Process</a:t>
                </a:r>
              </a:p>
              <a:p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Simulation</a:t>
                </a:r>
              </a:p>
            </p:txBody>
          </p:sp>
        </p:grpSp>
      </p:grpSp>
      <p:grpSp>
        <p:nvGrpSpPr>
          <p:cNvPr id="144391" name="Group 36"/>
          <p:cNvGrpSpPr>
            <a:grpSpLocks/>
          </p:cNvGrpSpPr>
          <p:nvPr/>
        </p:nvGrpSpPr>
        <p:grpSpPr bwMode="auto">
          <a:xfrm>
            <a:off x="3886353" y="4495800"/>
            <a:ext cx="2862263" cy="914400"/>
            <a:chOff x="3886200" y="4495800"/>
            <a:chExt cx="2862263" cy="914400"/>
          </a:xfrm>
        </p:grpSpPr>
        <p:sp>
          <p:nvSpPr>
            <p:cNvPr id="144395" name="Text Box 22"/>
            <p:cNvSpPr txBox="1">
              <a:spLocks noChangeArrowheads="1"/>
            </p:cNvSpPr>
            <p:nvPr/>
          </p:nvSpPr>
          <p:spPr bwMode="auto">
            <a:xfrm>
              <a:off x="5453063" y="4572000"/>
              <a:ext cx="1295400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45" tIns="45671" rIns="91345" bIns="45671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Engineering Product Performance Analysis</a:t>
              </a:r>
            </a:p>
          </p:txBody>
        </p:sp>
        <p:grpSp>
          <p:nvGrpSpPr>
            <p:cNvPr id="144396" name="Group 24"/>
            <p:cNvGrpSpPr>
              <a:grpSpLocks/>
            </p:cNvGrpSpPr>
            <p:nvPr/>
          </p:nvGrpSpPr>
          <p:grpSpPr bwMode="auto">
            <a:xfrm>
              <a:off x="3886200" y="4495800"/>
              <a:ext cx="2743200" cy="914400"/>
              <a:chOff x="2448" y="2832"/>
              <a:chExt cx="1728" cy="576"/>
            </a:xfrm>
          </p:grpSpPr>
          <p:sp>
            <p:nvSpPr>
              <p:cNvPr id="144397" name="Line 25"/>
              <p:cNvSpPr>
                <a:spLocks noChangeShapeType="1"/>
              </p:cNvSpPr>
              <p:nvPr/>
            </p:nvSpPr>
            <p:spPr bwMode="auto">
              <a:xfrm>
                <a:off x="2448" y="3120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44398" name="Group 26"/>
              <p:cNvGrpSpPr>
                <a:grpSpLocks/>
              </p:cNvGrpSpPr>
              <p:nvPr/>
            </p:nvGrpSpPr>
            <p:grpSpPr bwMode="auto">
              <a:xfrm>
                <a:off x="2656" y="2832"/>
                <a:ext cx="1520" cy="576"/>
                <a:chOff x="2656" y="2832"/>
                <a:chExt cx="1520" cy="576"/>
              </a:xfrm>
            </p:grpSpPr>
            <p:sp>
              <p:nvSpPr>
                <p:cNvPr id="144399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656" y="2976"/>
                  <a:ext cx="624" cy="2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345" tIns="45671" rIns="91345" bIns="4567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000">
                      <a:solidFill>
                        <a:srgbClr val="000000"/>
                      </a:solidFill>
                      <a:latin typeface="Arial" charset="0"/>
                    </a:rPr>
                    <a:t>Constitutive Models</a:t>
                  </a:r>
                </a:p>
              </p:txBody>
            </p:sp>
            <p:sp>
              <p:nvSpPr>
                <p:cNvPr id="144400" name="Rectangle 28"/>
                <p:cNvSpPr>
                  <a:spLocks noChangeArrowheads="1"/>
                </p:cNvSpPr>
                <p:nvPr/>
              </p:nvSpPr>
              <p:spPr bwMode="auto">
                <a:xfrm>
                  <a:off x="3504" y="2832"/>
                  <a:ext cx="672" cy="576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401" name="Rectangle 29"/>
                <p:cNvSpPr>
                  <a:spLocks noChangeArrowheads="1"/>
                </p:cNvSpPr>
                <p:nvPr/>
              </p:nvSpPr>
              <p:spPr bwMode="auto">
                <a:xfrm>
                  <a:off x="2688" y="2832"/>
                  <a:ext cx="576" cy="576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402" name="Line 30"/>
                <p:cNvSpPr>
                  <a:spLocks noChangeShapeType="1"/>
                </p:cNvSpPr>
                <p:nvPr/>
              </p:nvSpPr>
              <p:spPr bwMode="auto">
                <a:xfrm>
                  <a:off x="3264" y="3120"/>
                  <a:ext cx="24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6738938" y="4462626"/>
            <a:ext cx="2286000" cy="1477229"/>
            <a:chOff x="6705600" y="4495800"/>
            <a:chExt cx="2286000" cy="1477230"/>
          </a:xfrm>
        </p:grpSpPr>
        <p:sp>
          <p:nvSpPr>
            <p:cNvPr id="144393" name="AutoShape 31"/>
            <p:cNvSpPr>
              <a:spLocks noChangeArrowheads="1"/>
            </p:cNvSpPr>
            <p:nvPr/>
          </p:nvSpPr>
          <p:spPr bwMode="auto">
            <a:xfrm>
              <a:off x="6705600" y="4572000"/>
              <a:ext cx="685800" cy="762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394" name="Text Box 32"/>
            <p:cNvSpPr txBox="1">
              <a:spLocks noChangeArrowheads="1"/>
            </p:cNvSpPr>
            <p:nvPr/>
          </p:nvSpPr>
          <p:spPr bwMode="auto">
            <a:xfrm>
              <a:off x="7397750" y="4495800"/>
              <a:ext cx="1593850" cy="1477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45" tIns="45671" rIns="91345" bIns="45671">
              <a:prstTxWarp prst="textNoShape">
                <a:avLst/>
              </a:prstTxWarp>
              <a:spAutoFit/>
            </a:bodyPr>
            <a:lstStyle/>
            <a:p>
              <a:pPr>
                <a:buFontTx/>
                <a:buChar char="•"/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 Process &amp;   product optimization  </a:t>
              </a:r>
            </a:p>
            <a:p>
              <a:pPr>
                <a:buFontTx/>
                <a:buChar char="•"/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 Innovation</a:t>
              </a:r>
            </a:p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000" dirty="0"/>
              <a:t/>
            </a:r>
            <a:br>
              <a:rPr lang="en-US" sz="2000" dirty="0"/>
            </a:br>
            <a:r>
              <a:rPr lang="en-US" sz="2800" u="sng" dirty="0">
                <a:solidFill>
                  <a:srgbClr val="FF0000"/>
                </a:solidFill>
              </a:rPr>
              <a:t>Integrated</a:t>
            </a:r>
            <a:r>
              <a:rPr lang="en-US" sz="2800" dirty="0"/>
              <a:t> Computational Materials </a:t>
            </a:r>
            <a:r>
              <a:rPr lang="en-US" sz="2800" u="sng" dirty="0">
                <a:solidFill>
                  <a:srgbClr val="FF0000"/>
                </a:solidFill>
              </a:rPr>
              <a:t>Engineering</a:t>
            </a:r>
            <a:r>
              <a:rPr lang="en-US" sz="2800" dirty="0"/>
              <a:t> (ICME) is the integration of materials information, captured in computational tools, with engineering product performance analysis and manufacturing-process simulation.*</a:t>
            </a:r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8925" y="6488118"/>
            <a:ext cx="2249488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147" tIns="45063" rIns="90147" bIns="45063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* NAE ICME Report, 2008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2851952" y="195349"/>
            <a:ext cx="2998932" cy="64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47" tIns="45063" rIns="90147" bIns="45063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What is ICME?</a:t>
            </a: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1375" y="4091437"/>
            <a:ext cx="152400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194116"/>
            <a:ext cx="152400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712630" y="3352814"/>
            <a:ext cx="1676400" cy="7386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0401" tIns="45193" rIns="90401" bIns="45193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rebuchet MS"/>
                <a:ea typeface="ＭＳ Ｐゴシック" charset="0"/>
                <a:cs typeface="ＭＳ Ｐゴシック" charset="0"/>
              </a:rPr>
              <a:t>Manufacturing</a:t>
            </a:r>
          </a:p>
          <a:p>
            <a:r>
              <a:rPr lang="en-US" sz="1400" dirty="0">
                <a:solidFill>
                  <a:srgbClr val="000000"/>
                </a:solidFill>
                <a:latin typeface="Trebuchet MS"/>
                <a:ea typeface="ＭＳ Ｐゴシック" charset="0"/>
                <a:cs typeface="ＭＳ Ｐゴシック" charset="0"/>
              </a:rPr>
              <a:t>Process</a:t>
            </a:r>
          </a:p>
          <a:p>
            <a:r>
              <a:rPr lang="en-US" sz="1400" dirty="0">
                <a:solidFill>
                  <a:srgbClr val="000000"/>
                </a:solidFill>
                <a:latin typeface="Trebuchet MS"/>
                <a:ea typeface="ＭＳ Ｐゴシック" charset="0"/>
                <a:cs typeface="ＭＳ Ｐゴシック" charset="0"/>
              </a:rPr>
              <a:t> Simulation</a:t>
            </a:r>
          </a:p>
        </p:txBody>
      </p: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5791201" y="5381091"/>
            <a:ext cx="2286000" cy="1477229"/>
            <a:chOff x="6705600" y="4495800"/>
            <a:chExt cx="2286000" cy="1557532"/>
          </a:xfrm>
        </p:grpSpPr>
        <p:sp>
          <p:nvSpPr>
            <p:cNvPr id="144393" name="AutoShape 31"/>
            <p:cNvSpPr>
              <a:spLocks noChangeArrowheads="1"/>
            </p:cNvSpPr>
            <p:nvPr/>
          </p:nvSpPr>
          <p:spPr bwMode="auto">
            <a:xfrm>
              <a:off x="6705600" y="4572000"/>
              <a:ext cx="685800" cy="7620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4394" name="Text Box 32"/>
            <p:cNvSpPr txBox="1">
              <a:spLocks noChangeArrowheads="1"/>
            </p:cNvSpPr>
            <p:nvPr/>
          </p:nvSpPr>
          <p:spPr bwMode="auto">
            <a:xfrm>
              <a:off x="7397750" y="4495800"/>
              <a:ext cx="1593850" cy="1557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45" tIns="45671" rIns="91345" bIns="45671">
              <a:prstTxWarp prst="textNoShape">
                <a:avLst/>
              </a:prstTxWarp>
              <a:spAutoFit/>
            </a:bodyPr>
            <a:lstStyle/>
            <a:p>
              <a:pPr>
                <a:buFontTx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Process &amp;   product optimization  </a:t>
              </a:r>
            </a:p>
            <a:p>
              <a:pPr>
                <a:buFontTx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Innovation</a:t>
              </a:r>
            </a:p>
            <a:p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389497" y="3568246"/>
            <a:ext cx="4404767" cy="1767794"/>
            <a:chOff x="2389495" y="3568243"/>
            <a:chExt cx="4404767" cy="1767794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262" y="4091437"/>
              <a:ext cx="1524000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6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270" y="4091437"/>
              <a:ext cx="1462088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" name="AutoShape 8"/>
            <p:cNvSpPr>
              <a:spLocks noChangeArrowheads="1"/>
            </p:cNvSpPr>
            <p:nvPr/>
          </p:nvSpPr>
          <p:spPr bwMode="auto">
            <a:xfrm>
              <a:off x="2389495" y="4548637"/>
              <a:ext cx="254000" cy="241300"/>
            </a:xfrm>
            <a:prstGeom prst="rightArrow">
              <a:avLst>
                <a:gd name="adj1" fmla="val 50000"/>
                <a:gd name="adj2" fmla="val 26316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" name="AutoShape 9"/>
            <p:cNvSpPr>
              <a:spLocks noChangeArrowheads="1"/>
            </p:cNvSpPr>
            <p:nvPr/>
          </p:nvSpPr>
          <p:spPr bwMode="auto">
            <a:xfrm>
              <a:off x="4523095" y="4548637"/>
              <a:ext cx="254000" cy="241300"/>
            </a:xfrm>
            <a:prstGeom prst="rightArrow">
              <a:avLst>
                <a:gd name="adj1" fmla="val 50000"/>
                <a:gd name="adj2" fmla="val 26316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" name="AutoShape 10"/>
            <p:cNvSpPr>
              <a:spLocks noChangeArrowheads="1"/>
            </p:cNvSpPr>
            <p:nvPr/>
          </p:nvSpPr>
          <p:spPr bwMode="auto">
            <a:xfrm>
              <a:off x="6540262" y="4548637"/>
              <a:ext cx="254000" cy="241300"/>
            </a:xfrm>
            <a:prstGeom prst="rightArrow">
              <a:avLst>
                <a:gd name="adj1" fmla="val 50000"/>
                <a:gd name="adj2" fmla="val 26316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" name="Text Box 13"/>
            <p:cNvSpPr txBox="1">
              <a:spLocks noChangeArrowheads="1"/>
            </p:cNvSpPr>
            <p:nvPr/>
          </p:nvSpPr>
          <p:spPr bwMode="auto">
            <a:xfrm>
              <a:off x="2770495" y="3568243"/>
              <a:ext cx="1752600" cy="53858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1414" tIns="45707" rIns="91414" bIns="45707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rebuchet MS"/>
                  <a:ea typeface="ＭＳ Ｐゴシック" charset="0"/>
                  <a:cs typeface="ＭＳ Ｐゴシック" charset="0"/>
                </a:rPr>
                <a:t>Microstructure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Trebuchet MS"/>
                  <a:ea typeface="ＭＳ Ｐゴシック" charset="0"/>
                  <a:cs typeface="ＭＳ Ｐゴシック" charset="0"/>
                </a:rPr>
                <a:t>Distribution</a:t>
              </a:r>
            </a:p>
          </p:txBody>
        </p: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787662" y="3568243"/>
              <a:ext cx="1752600" cy="5231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1414" tIns="45707" rIns="91414" bIns="45707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rebuchet MS"/>
                  <a:ea typeface="ＭＳ Ｐゴシック" charset="0"/>
                  <a:cs typeface="ＭＳ Ｐゴシック" charset="0"/>
                </a:rPr>
                <a:t>Property Distribution</a:t>
              </a:r>
            </a:p>
          </p:txBody>
        </p:sp>
      </p:grp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6751523" y="3352811"/>
            <a:ext cx="1600200" cy="738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0401" tIns="45193" rIns="90401" bIns="45193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rebuchet MS"/>
                <a:ea typeface="ＭＳ Ｐゴシック" charset="0"/>
                <a:cs typeface="ＭＳ Ｐゴシック" charset="0"/>
              </a:rPr>
              <a:t>Product Performance Analysis</a:t>
            </a:r>
          </a:p>
        </p:txBody>
      </p:sp>
    </p:spTree>
    <p:extLst>
      <p:ext uri="{BB962C8B-B14F-4D97-AF65-F5344CB8AC3E}">
        <p14:creationId xmlns:p14="http://schemas.microsoft.com/office/powerpoint/2010/main" val="206456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838353" y="685881"/>
            <a:ext cx="7102475" cy="92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56" tIns="45222" rIns="90456" bIns="45222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Using advanced computational techniques, designs can be studied and optimized in matters of hours or days.  Optimization of new materials must be done experimentally and can take 10-20 years.  </a:t>
            </a:r>
          </a:p>
        </p:txBody>
      </p:sp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003" y="2298700"/>
            <a:ext cx="3878263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6303" y="2306791"/>
            <a:ext cx="3533775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412750" y="5534178"/>
            <a:ext cx="4103484" cy="54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316" tIns="41652" rIns="83316" bIns="41652">
            <a:prstTxWarp prst="textNoShape">
              <a:avLst/>
            </a:prstTxWarp>
            <a:spAutoFit/>
          </a:bodyPr>
          <a:lstStyle/>
          <a:p>
            <a:pPr algn="l" defTabSz="832415"/>
            <a:r>
              <a:rPr lang="en-US" sz="1500" b="1">
                <a:solidFill>
                  <a:schemeClr val="tx2"/>
                </a:solidFill>
                <a:latin typeface="News Gothic MT" charset="0"/>
                <a:ea typeface="ＭＳ Ｐゴシック" charset="-128"/>
                <a:cs typeface="ＭＳ Ｐゴシック" charset="-128"/>
              </a:rPr>
              <a:t>Shape optimization of hypersonic vehicles</a:t>
            </a:r>
          </a:p>
          <a:p>
            <a:pPr algn="l" defTabSz="832415"/>
            <a:r>
              <a:rPr lang="en-US" sz="1500" b="1">
                <a:solidFill>
                  <a:schemeClr val="tx2"/>
                </a:solidFill>
                <a:latin typeface="News Gothic MT" charset="0"/>
                <a:ea typeface="ＭＳ Ｐゴシック" charset="-128"/>
                <a:cs typeface="ＭＳ Ｐゴシック" charset="-128"/>
              </a:rPr>
              <a:t>Source: K. Bowcutt, Boeing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 lIns="90246" tIns="45114" rIns="90246" bIns="45114" anchor="t"/>
          <a:lstStyle/>
          <a:p>
            <a:pPr eaLnBrk="1" hangingPunct="1"/>
            <a:r>
              <a:rPr lang="en-US" sz="3200"/>
              <a:t>Why this is important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838" y="1355725"/>
            <a:ext cx="8399462" cy="44910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Innovations in materials and tight coupling of component design, materials and manufacturing have been key sources of industrial competitiveness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These innovations and tight coupling are threatened by advances in computational capability in design and manufacturing that have “left materials field in the dust”.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global economy requires</a:t>
            </a:r>
            <a:r>
              <a:rPr lang="en-US" dirty="0" smtClean="0"/>
              <a:t> efficient engineering, manufacturing and R</a:t>
            </a:r>
            <a:r>
              <a:rPr lang="en-US" dirty="0">
                <a:latin typeface="Arial" charset="0"/>
              </a:rPr>
              <a:t>&amp;</a:t>
            </a:r>
            <a:r>
              <a:rPr lang="en-US" dirty="0"/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3368" y="0"/>
            <a:ext cx="8772525" cy="1143000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 wrap="square" lIns="83275" tIns="41631" rIns="83275" bIns="41631" numCol="1" anchor="t" anchorCtr="0" compatLnSpc="1">
            <a:prstTxWarp prst="textNoShape">
              <a:avLst/>
            </a:prstTxWarp>
          </a:bodyPr>
          <a:lstStyle/>
          <a:p>
            <a:r>
              <a:rPr lang="en-US" sz="2400"/>
              <a:t>The Divide Separating </a:t>
            </a:r>
            <a:br>
              <a:rPr lang="en-US" sz="2400"/>
            </a:br>
            <a:r>
              <a:rPr lang="en-US" sz="2400"/>
              <a:t>Materials Science and Materials Engineering</a:t>
            </a:r>
          </a:p>
        </p:txBody>
      </p:sp>
      <p:pic>
        <p:nvPicPr>
          <p:cNvPr id="15258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516711" y="1622425"/>
            <a:ext cx="3627437" cy="3938588"/>
          </a:xfrm>
        </p:spPr>
      </p:pic>
      <p:grpSp>
        <p:nvGrpSpPr>
          <p:cNvPr id="152582" name="Group 4"/>
          <p:cNvGrpSpPr>
            <a:grpSpLocks/>
          </p:cNvGrpSpPr>
          <p:nvPr/>
        </p:nvGrpSpPr>
        <p:grpSpPr bwMode="auto">
          <a:xfrm>
            <a:off x="581030" y="1241425"/>
            <a:ext cx="4540250" cy="4953000"/>
            <a:chOff x="195" y="722"/>
            <a:chExt cx="3146" cy="3328"/>
          </a:xfrm>
        </p:grpSpPr>
        <p:grpSp>
          <p:nvGrpSpPr>
            <p:cNvPr id="152584" name="Group 7"/>
            <p:cNvGrpSpPr>
              <a:grpSpLocks/>
            </p:cNvGrpSpPr>
            <p:nvPr/>
          </p:nvGrpSpPr>
          <p:grpSpPr bwMode="auto">
            <a:xfrm>
              <a:off x="195" y="1600"/>
              <a:ext cx="1071" cy="404"/>
              <a:chOff x="2400" y="1248"/>
              <a:chExt cx="1104" cy="378"/>
            </a:xfrm>
          </p:grpSpPr>
          <p:sp>
            <p:nvSpPr>
              <p:cNvPr id="152643" name="Rectangle 8"/>
              <p:cNvSpPr>
                <a:spLocks noChangeArrowheads="1"/>
              </p:cNvSpPr>
              <p:nvPr/>
            </p:nvSpPr>
            <p:spPr bwMode="auto">
              <a:xfrm>
                <a:off x="2400" y="1248"/>
                <a:ext cx="1104" cy="378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1383" tIns="45691" rIns="91383" bIns="45691">
                <a:prstTxWarp prst="textNoShape">
                  <a:avLst/>
                </a:prstTxWarp>
              </a:bodyPr>
              <a:lstStyle/>
              <a:p>
                <a:pPr algn="l"/>
                <a:endParaRPr lang="zh-CN" altLang="en-US"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152644" name="Rectangle 9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1026" cy="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zh-CN" sz="1100" b="1">
                    <a:ea typeface="宋体" charset="-122"/>
                    <a:cs typeface="宋体" charset="-122"/>
                  </a:rPr>
                  <a:t>Quantum Mechanics </a:t>
                </a:r>
              </a:p>
              <a:p>
                <a:r>
                  <a:rPr lang="en-US" altLang="zh-CN" sz="1100" b="1">
                    <a:ea typeface="宋体" charset="-122"/>
                    <a:cs typeface="宋体" charset="-122"/>
                  </a:rPr>
                  <a:t>Theory</a:t>
                </a:r>
              </a:p>
            </p:txBody>
          </p:sp>
        </p:grpSp>
        <p:grpSp>
          <p:nvGrpSpPr>
            <p:cNvPr id="152585" name="Group 65"/>
            <p:cNvGrpSpPr>
              <a:grpSpLocks/>
            </p:cNvGrpSpPr>
            <p:nvPr/>
          </p:nvGrpSpPr>
          <p:grpSpPr bwMode="auto">
            <a:xfrm>
              <a:off x="204" y="2500"/>
              <a:ext cx="1297" cy="1191"/>
              <a:chOff x="3696" y="1632"/>
              <a:chExt cx="1972" cy="1440"/>
            </a:xfrm>
          </p:grpSpPr>
          <p:pic>
            <p:nvPicPr>
              <p:cNvPr id="152640" name="Picture 66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696" y="1680"/>
                <a:ext cx="1972" cy="1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2641" name="Rectangle 67"/>
              <p:cNvSpPr>
                <a:spLocks noChangeArrowheads="1"/>
              </p:cNvSpPr>
              <p:nvPr/>
            </p:nvSpPr>
            <p:spPr bwMode="auto">
              <a:xfrm>
                <a:off x="3696" y="1632"/>
                <a:ext cx="1968" cy="144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lIns="91383" tIns="45691" rIns="91383" bIns="45691" anchor="ctr">
                <a:prstTxWarp prst="textNoShape">
                  <a:avLst/>
                </a:prstTxWarp>
              </a:bodyPr>
              <a:lstStyle/>
              <a:p>
                <a:pPr algn="l"/>
                <a:endParaRPr lang="zh-CN" altLang="en-US"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152642" name="Text Box 68"/>
              <p:cNvSpPr txBox="1">
                <a:spLocks noChangeArrowheads="1"/>
              </p:cNvSpPr>
              <p:nvPr/>
            </p:nvSpPr>
            <p:spPr bwMode="auto">
              <a:xfrm>
                <a:off x="3840" y="2833"/>
                <a:ext cx="1681" cy="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383" tIns="45691" rIns="91383" bIns="4569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zh-CN" sz="900" b="1">
                    <a:latin typeface="Arial" charset="0"/>
                    <a:ea typeface="宋体" charset="-122"/>
                    <a:cs typeface="宋体" charset="-122"/>
                  </a:rPr>
                  <a:t>Kinetics Experiment</a:t>
                </a:r>
              </a:p>
            </p:txBody>
          </p:sp>
        </p:grpSp>
        <p:grpSp>
          <p:nvGrpSpPr>
            <p:cNvPr id="152586" name="Group 10"/>
            <p:cNvGrpSpPr>
              <a:grpSpLocks/>
            </p:cNvGrpSpPr>
            <p:nvPr/>
          </p:nvGrpSpPr>
          <p:grpSpPr bwMode="auto">
            <a:xfrm>
              <a:off x="1611" y="3616"/>
              <a:ext cx="1730" cy="434"/>
              <a:chOff x="2400" y="3072"/>
              <a:chExt cx="2736" cy="432"/>
            </a:xfrm>
          </p:grpSpPr>
          <p:sp>
            <p:nvSpPr>
              <p:cNvPr id="152637" name="Rectangle 11"/>
              <p:cNvSpPr>
                <a:spLocks noChangeArrowheads="1"/>
              </p:cNvSpPr>
              <p:nvPr/>
            </p:nvSpPr>
            <p:spPr bwMode="auto">
              <a:xfrm>
                <a:off x="2400" y="3072"/>
                <a:ext cx="2736" cy="432"/>
              </a:xfrm>
              <a:prstGeom prst="rect">
                <a:avLst/>
              </a:prstGeom>
              <a:solidFill>
                <a:srgbClr val="00CCFF"/>
              </a:solidFill>
              <a:ln w="444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lIns="91383" tIns="45691" rIns="91383" bIns="45691">
                <a:prstTxWarp prst="textNoShape">
                  <a:avLst/>
                </a:prstTxWarp>
              </a:bodyPr>
              <a:lstStyle/>
              <a:p>
                <a:pPr algn="l"/>
                <a:endParaRPr lang="zh-CN" altLang="en-US">
                  <a:ea typeface="宋体" charset="-122"/>
                  <a:cs typeface="宋体" charset="-122"/>
                </a:endParaRPr>
              </a:p>
            </p:txBody>
          </p:sp>
          <p:grpSp>
            <p:nvGrpSpPr>
              <p:cNvPr id="152638" name="Group 12"/>
              <p:cNvGrpSpPr>
                <a:grpSpLocks/>
              </p:cNvGrpSpPr>
              <p:nvPr/>
            </p:nvGrpSpPr>
            <p:grpSpPr bwMode="auto">
              <a:xfrm>
                <a:off x="2496" y="3120"/>
                <a:ext cx="2563" cy="352"/>
                <a:chOff x="2496" y="3120"/>
                <a:chExt cx="2563" cy="352"/>
              </a:xfrm>
            </p:grpSpPr>
            <p:sp>
              <p:nvSpPr>
                <p:cNvPr id="152639" name="Rectangle 13"/>
                <p:cNvSpPr>
                  <a:spLocks noChangeArrowheads="1"/>
                </p:cNvSpPr>
                <p:nvPr/>
              </p:nvSpPr>
              <p:spPr bwMode="auto">
                <a:xfrm>
                  <a:off x="2496" y="3216"/>
                  <a:ext cx="2563" cy="1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altLang="zh-CN" sz="9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宋体" charset="-122"/>
                    </a:rPr>
                    <a:t>Thermal Growth</a:t>
                  </a:r>
                  <a:r>
                    <a:rPr lang="en-US" altLang="zh-CN" sz="900" b="1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宋体" charset="-122"/>
                    </a:rPr>
                    <a:t> </a:t>
                  </a:r>
                </a:p>
                <a:p>
                  <a:pPr algn="l"/>
                  <a:endParaRPr lang="en-US" altLang="zh-CN" sz="900">
                    <a:latin typeface="Arial" charset="0"/>
                    <a:ea typeface="宋体" charset="-122"/>
                    <a:cs typeface="宋体" charset="-122"/>
                  </a:endParaRPr>
                </a:p>
              </p:txBody>
            </p:sp>
            <p:graphicFrame>
              <p:nvGraphicFramePr>
                <p:cNvPr id="152579" name="Object 14"/>
                <p:cNvGraphicFramePr>
                  <a:graphicFrameLocks noChangeAspect="1"/>
                </p:cNvGraphicFramePr>
                <p:nvPr/>
              </p:nvGraphicFramePr>
              <p:xfrm>
                <a:off x="3552" y="3120"/>
                <a:ext cx="1485" cy="35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2811" name="Equation" r:id="rId5" imgW="1663560" imgH="393480" progId="Equation.3">
                        <p:embed/>
                      </p:oleObj>
                    </mc:Choice>
                    <mc:Fallback>
                      <p:oleObj name="Equation" r:id="rId5" imgW="1663560" imgH="393480" progId="Equation.3">
                        <p:embed/>
                        <p:pic>
                          <p:nvPicPr>
                            <p:cNvPr id="0" name="Object 1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52" y="3120"/>
                              <a:ext cx="1485" cy="35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152587" name="Line 15"/>
            <p:cNvSpPr>
              <a:spLocks noChangeShapeType="1"/>
            </p:cNvSpPr>
            <p:nvPr/>
          </p:nvSpPr>
          <p:spPr bwMode="auto">
            <a:xfrm>
              <a:off x="2047" y="2699"/>
              <a:ext cx="293" cy="8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588" name="Line 16"/>
            <p:cNvSpPr>
              <a:spLocks noChangeShapeType="1"/>
            </p:cNvSpPr>
            <p:nvPr/>
          </p:nvSpPr>
          <p:spPr bwMode="auto">
            <a:xfrm>
              <a:off x="1498" y="3139"/>
              <a:ext cx="630" cy="4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589" name="Line 17"/>
            <p:cNvSpPr>
              <a:spLocks noChangeShapeType="1"/>
            </p:cNvSpPr>
            <p:nvPr/>
          </p:nvSpPr>
          <p:spPr bwMode="auto">
            <a:xfrm flipV="1">
              <a:off x="1261" y="1554"/>
              <a:ext cx="181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590" name="Line 18"/>
            <p:cNvSpPr>
              <a:spLocks noChangeShapeType="1"/>
            </p:cNvSpPr>
            <p:nvPr/>
          </p:nvSpPr>
          <p:spPr bwMode="auto">
            <a:xfrm>
              <a:off x="2472" y="1570"/>
              <a:ext cx="280" cy="203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591" name="Text Box 20"/>
            <p:cNvSpPr txBox="1">
              <a:spLocks noChangeArrowheads="1"/>
            </p:cNvSpPr>
            <p:nvPr/>
          </p:nvSpPr>
          <p:spPr bwMode="auto">
            <a:xfrm>
              <a:off x="1383" y="1415"/>
              <a:ext cx="128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83" tIns="45691" rIns="91383" bIns="45691">
              <a:prstTxWarp prst="textNoShape">
                <a:avLst/>
              </a:prstTxWarp>
              <a:spAutoFit/>
            </a:bodyPr>
            <a:lstStyle/>
            <a:p>
              <a:pPr algn="l"/>
              <a:endParaRPr lang="zh-CN" altLang="en-US" sz="2400">
                <a:ea typeface="宋体" charset="-122"/>
                <a:cs typeface="宋体" charset="-122"/>
              </a:endParaRPr>
            </a:p>
          </p:txBody>
        </p:sp>
        <p:grpSp>
          <p:nvGrpSpPr>
            <p:cNvPr id="152592" name="Group 21"/>
            <p:cNvGrpSpPr>
              <a:grpSpLocks/>
            </p:cNvGrpSpPr>
            <p:nvPr/>
          </p:nvGrpSpPr>
          <p:grpSpPr bwMode="auto">
            <a:xfrm>
              <a:off x="1536" y="1648"/>
              <a:ext cx="901" cy="1035"/>
              <a:chOff x="2496" y="1824"/>
              <a:chExt cx="1008" cy="1248"/>
            </a:xfrm>
          </p:grpSpPr>
          <p:grpSp>
            <p:nvGrpSpPr>
              <p:cNvPr id="152599" name="Group 22"/>
              <p:cNvGrpSpPr>
                <a:grpSpLocks/>
              </p:cNvGrpSpPr>
              <p:nvPr/>
            </p:nvGrpSpPr>
            <p:grpSpPr bwMode="auto">
              <a:xfrm>
                <a:off x="2592" y="1872"/>
                <a:ext cx="816" cy="859"/>
                <a:chOff x="1446" y="1969"/>
                <a:chExt cx="887" cy="863"/>
              </a:xfrm>
            </p:grpSpPr>
            <p:sp>
              <p:nvSpPr>
                <p:cNvPr id="152602" name="Freeform 23"/>
                <p:cNvSpPr>
                  <a:spLocks/>
                </p:cNvSpPr>
                <p:nvPr/>
              </p:nvSpPr>
              <p:spPr bwMode="auto">
                <a:xfrm>
                  <a:off x="1446" y="2087"/>
                  <a:ext cx="288" cy="689"/>
                </a:xfrm>
                <a:custGeom>
                  <a:avLst/>
                  <a:gdLst>
                    <a:gd name="T0" fmla="*/ 0 w 1629"/>
                    <a:gd name="T1" fmla="*/ 0 h 3889"/>
                    <a:gd name="T2" fmla="*/ 0 w 1629"/>
                    <a:gd name="T3" fmla="*/ 0 h 3889"/>
                    <a:gd name="T4" fmla="*/ 0 w 1629"/>
                    <a:gd name="T5" fmla="*/ 0 h 3889"/>
                    <a:gd name="T6" fmla="*/ 0 w 1629"/>
                    <a:gd name="T7" fmla="*/ 0 h 3889"/>
                    <a:gd name="T8" fmla="*/ 0 w 1629"/>
                    <a:gd name="T9" fmla="*/ 0 h 38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29"/>
                    <a:gd name="T16" fmla="*/ 0 h 3889"/>
                    <a:gd name="T17" fmla="*/ 1629 w 1629"/>
                    <a:gd name="T18" fmla="*/ 3889 h 38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29" h="3889">
                      <a:moveTo>
                        <a:pt x="0" y="3889"/>
                      </a:moveTo>
                      <a:lnTo>
                        <a:pt x="301" y="3889"/>
                      </a:lnTo>
                      <a:lnTo>
                        <a:pt x="1629" y="1240"/>
                      </a:lnTo>
                      <a:lnTo>
                        <a:pt x="16" y="0"/>
                      </a:lnTo>
                      <a:lnTo>
                        <a:pt x="0" y="3889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11113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03" name="Freeform 24"/>
                <p:cNvSpPr>
                  <a:spLocks/>
                </p:cNvSpPr>
                <p:nvPr/>
              </p:nvSpPr>
              <p:spPr bwMode="auto">
                <a:xfrm>
                  <a:off x="1506" y="2408"/>
                  <a:ext cx="170" cy="364"/>
                </a:xfrm>
                <a:custGeom>
                  <a:avLst/>
                  <a:gdLst>
                    <a:gd name="T0" fmla="*/ 0 w 960"/>
                    <a:gd name="T1" fmla="*/ 0 h 2053"/>
                    <a:gd name="T2" fmla="*/ 0 w 960"/>
                    <a:gd name="T3" fmla="*/ 0 h 2053"/>
                    <a:gd name="T4" fmla="*/ 0 w 960"/>
                    <a:gd name="T5" fmla="*/ 0 h 2053"/>
                    <a:gd name="T6" fmla="*/ 0 w 960"/>
                    <a:gd name="T7" fmla="*/ 0 h 2053"/>
                    <a:gd name="T8" fmla="*/ 0 w 960"/>
                    <a:gd name="T9" fmla="*/ 0 h 20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0"/>
                    <a:gd name="T16" fmla="*/ 0 h 2053"/>
                    <a:gd name="T17" fmla="*/ 960 w 960"/>
                    <a:gd name="T18" fmla="*/ 2053 h 20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0" h="2053">
                      <a:moveTo>
                        <a:pt x="0" y="2053"/>
                      </a:moveTo>
                      <a:lnTo>
                        <a:pt x="14" y="1914"/>
                      </a:lnTo>
                      <a:lnTo>
                        <a:pt x="943" y="0"/>
                      </a:lnTo>
                      <a:lnTo>
                        <a:pt x="960" y="267"/>
                      </a:lnTo>
                      <a:lnTo>
                        <a:pt x="0" y="205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1113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04" name="Freeform 25"/>
                <p:cNvSpPr>
                  <a:spLocks/>
                </p:cNvSpPr>
                <p:nvPr/>
              </p:nvSpPr>
              <p:spPr bwMode="auto">
                <a:xfrm>
                  <a:off x="1506" y="2408"/>
                  <a:ext cx="170" cy="364"/>
                </a:xfrm>
                <a:custGeom>
                  <a:avLst/>
                  <a:gdLst>
                    <a:gd name="T0" fmla="*/ 0 w 960"/>
                    <a:gd name="T1" fmla="*/ 0 h 2053"/>
                    <a:gd name="T2" fmla="*/ 0 w 960"/>
                    <a:gd name="T3" fmla="*/ 0 h 2053"/>
                    <a:gd name="T4" fmla="*/ 0 w 960"/>
                    <a:gd name="T5" fmla="*/ 0 h 2053"/>
                    <a:gd name="T6" fmla="*/ 0 w 960"/>
                    <a:gd name="T7" fmla="*/ 0 h 2053"/>
                    <a:gd name="T8" fmla="*/ 0 w 960"/>
                    <a:gd name="T9" fmla="*/ 0 h 20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0"/>
                    <a:gd name="T16" fmla="*/ 0 h 2053"/>
                    <a:gd name="T17" fmla="*/ 960 w 960"/>
                    <a:gd name="T18" fmla="*/ 2053 h 20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0" h="2053">
                      <a:moveTo>
                        <a:pt x="0" y="2053"/>
                      </a:moveTo>
                      <a:lnTo>
                        <a:pt x="14" y="1914"/>
                      </a:lnTo>
                      <a:lnTo>
                        <a:pt x="943" y="0"/>
                      </a:lnTo>
                      <a:lnTo>
                        <a:pt x="960" y="267"/>
                      </a:lnTo>
                      <a:lnTo>
                        <a:pt x="0" y="2053"/>
                      </a:lnTo>
                      <a:close/>
                    </a:path>
                  </a:pathLst>
                </a:custGeom>
                <a:noFill/>
                <a:ln w="1111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05" name="Freeform 26"/>
                <p:cNvSpPr>
                  <a:spLocks/>
                </p:cNvSpPr>
                <p:nvPr/>
              </p:nvSpPr>
              <p:spPr bwMode="auto">
                <a:xfrm>
                  <a:off x="2204" y="2053"/>
                  <a:ext cx="111" cy="225"/>
                </a:xfrm>
                <a:custGeom>
                  <a:avLst/>
                  <a:gdLst>
                    <a:gd name="T0" fmla="*/ 0 w 621"/>
                    <a:gd name="T1" fmla="*/ 0 h 1271"/>
                    <a:gd name="T2" fmla="*/ 0 w 621"/>
                    <a:gd name="T3" fmla="*/ 0 h 1271"/>
                    <a:gd name="T4" fmla="*/ 0 w 621"/>
                    <a:gd name="T5" fmla="*/ 0 h 1271"/>
                    <a:gd name="T6" fmla="*/ 0 w 621"/>
                    <a:gd name="T7" fmla="*/ 0 h 1271"/>
                    <a:gd name="T8" fmla="*/ 0 w 621"/>
                    <a:gd name="T9" fmla="*/ 0 h 12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1"/>
                    <a:gd name="T16" fmla="*/ 0 h 1271"/>
                    <a:gd name="T17" fmla="*/ 621 w 621"/>
                    <a:gd name="T18" fmla="*/ 1271 h 12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1" h="1271">
                      <a:moveTo>
                        <a:pt x="0" y="1271"/>
                      </a:moveTo>
                      <a:lnTo>
                        <a:pt x="0" y="1182"/>
                      </a:lnTo>
                      <a:lnTo>
                        <a:pt x="614" y="0"/>
                      </a:lnTo>
                      <a:lnTo>
                        <a:pt x="621" y="80"/>
                      </a:lnTo>
                      <a:lnTo>
                        <a:pt x="0" y="1271"/>
                      </a:lnTo>
                      <a:close/>
                    </a:path>
                  </a:pathLst>
                </a:custGeom>
                <a:solidFill>
                  <a:srgbClr val="0000ED"/>
                </a:solidFill>
                <a:ln w="11113">
                  <a:solidFill>
                    <a:srgbClr val="0000ED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06" name="Freeform 27"/>
                <p:cNvSpPr>
                  <a:spLocks/>
                </p:cNvSpPr>
                <p:nvPr/>
              </p:nvSpPr>
              <p:spPr bwMode="auto">
                <a:xfrm>
                  <a:off x="2191" y="2022"/>
                  <a:ext cx="142" cy="755"/>
                </a:xfrm>
                <a:custGeom>
                  <a:avLst/>
                  <a:gdLst>
                    <a:gd name="T0" fmla="*/ 0 w 803"/>
                    <a:gd name="T1" fmla="*/ 0 h 4265"/>
                    <a:gd name="T2" fmla="*/ 0 w 803"/>
                    <a:gd name="T3" fmla="*/ 0 h 4265"/>
                    <a:gd name="T4" fmla="*/ 0 w 803"/>
                    <a:gd name="T5" fmla="*/ 0 h 4265"/>
                    <a:gd name="T6" fmla="*/ 0 w 803"/>
                    <a:gd name="T7" fmla="*/ 0 h 4265"/>
                    <a:gd name="T8" fmla="*/ 0 w 803"/>
                    <a:gd name="T9" fmla="*/ 0 h 42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3"/>
                    <a:gd name="T16" fmla="*/ 0 h 4265"/>
                    <a:gd name="T17" fmla="*/ 803 w 803"/>
                    <a:gd name="T18" fmla="*/ 4265 h 42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3" h="4265">
                      <a:moveTo>
                        <a:pt x="803" y="0"/>
                      </a:moveTo>
                      <a:lnTo>
                        <a:pt x="0" y="1603"/>
                      </a:lnTo>
                      <a:lnTo>
                        <a:pt x="704" y="4265"/>
                      </a:lnTo>
                      <a:lnTo>
                        <a:pt x="775" y="4265"/>
                      </a:lnTo>
                      <a:lnTo>
                        <a:pt x="803" y="0"/>
                      </a:lnTo>
                      <a:close/>
                    </a:path>
                  </a:pathLst>
                </a:custGeom>
                <a:solidFill>
                  <a:srgbClr val="0000ED"/>
                </a:solidFill>
                <a:ln w="11113">
                  <a:solidFill>
                    <a:srgbClr val="0000ED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07" name="Freeform 28"/>
                <p:cNvSpPr>
                  <a:spLocks/>
                </p:cNvSpPr>
                <p:nvPr/>
              </p:nvSpPr>
              <p:spPr bwMode="auto">
                <a:xfrm>
                  <a:off x="2191" y="2022"/>
                  <a:ext cx="142" cy="755"/>
                </a:xfrm>
                <a:custGeom>
                  <a:avLst/>
                  <a:gdLst>
                    <a:gd name="T0" fmla="*/ 0 w 803"/>
                    <a:gd name="T1" fmla="*/ 0 h 4265"/>
                    <a:gd name="T2" fmla="*/ 0 w 803"/>
                    <a:gd name="T3" fmla="*/ 0 h 4265"/>
                    <a:gd name="T4" fmla="*/ 0 w 803"/>
                    <a:gd name="T5" fmla="*/ 0 h 4265"/>
                    <a:gd name="T6" fmla="*/ 0 w 803"/>
                    <a:gd name="T7" fmla="*/ 0 h 4265"/>
                    <a:gd name="T8" fmla="*/ 0 w 803"/>
                    <a:gd name="T9" fmla="*/ 0 h 42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3"/>
                    <a:gd name="T16" fmla="*/ 0 h 4265"/>
                    <a:gd name="T17" fmla="*/ 803 w 803"/>
                    <a:gd name="T18" fmla="*/ 4265 h 42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3" h="4265">
                      <a:moveTo>
                        <a:pt x="803" y="0"/>
                      </a:moveTo>
                      <a:lnTo>
                        <a:pt x="0" y="1603"/>
                      </a:lnTo>
                      <a:lnTo>
                        <a:pt x="704" y="4265"/>
                      </a:lnTo>
                      <a:lnTo>
                        <a:pt x="775" y="4265"/>
                      </a:lnTo>
                      <a:lnTo>
                        <a:pt x="803" y="0"/>
                      </a:lnTo>
                      <a:close/>
                    </a:path>
                  </a:pathLst>
                </a:custGeom>
                <a:noFill/>
                <a:ln w="11113">
                  <a:solidFill>
                    <a:srgbClr val="0000ED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08" name="Rectangle 29"/>
                <p:cNvSpPr>
                  <a:spLocks noChangeArrowheads="1"/>
                </p:cNvSpPr>
                <p:nvPr/>
              </p:nvSpPr>
              <p:spPr bwMode="auto">
                <a:xfrm>
                  <a:off x="1448" y="1969"/>
                  <a:ext cx="884" cy="809"/>
                </a:xfrm>
                <a:prstGeom prst="rect">
                  <a:avLst/>
                </a:prstGeom>
                <a:noFill/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09" name="Freeform 30"/>
                <p:cNvSpPr>
                  <a:spLocks/>
                </p:cNvSpPr>
                <p:nvPr/>
              </p:nvSpPr>
              <p:spPr bwMode="auto">
                <a:xfrm>
                  <a:off x="1501" y="2307"/>
                  <a:ext cx="239" cy="471"/>
                </a:xfrm>
                <a:custGeom>
                  <a:avLst/>
                  <a:gdLst>
                    <a:gd name="T0" fmla="*/ 0 w 1351"/>
                    <a:gd name="T1" fmla="*/ 0 h 2661"/>
                    <a:gd name="T2" fmla="*/ 0 w 1351"/>
                    <a:gd name="T3" fmla="*/ 0 h 2661"/>
                    <a:gd name="T4" fmla="*/ 0 w 1351"/>
                    <a:gd name="T5" fmla="*/ 0 h 2661"/>
                    <a:gd name="T6" fmla="*/ 0 w 1351"/>
                    <a:gd name="T7" fmla="*/ 0 h 2661"/>
                    <a:gd name="T8" fmla="*/ 0 w 1351"/>
                    <a:gd name="T9" fmla="*/ 0 h 2661"/>
                    <a:gd name="T10" fmla="*/ 0 w 1351"/>
                    <a:gd name="T11" fmla="*/ 0 h 2661"/>
                    <a:gd name="T12" fmla="*/ 0 w 1351"/>
                    <a:gd name="T13" fmla="*/ 0 h 2661"/>
                    <a:gd name="T14" fmla="*/ 0 w 1351"/>
                    <a:gd name="T15" fmla="*/ 0 h 2661"/>
                    <a:gd name="T16" fmla="*/ 0 w 1351"/>
                    <a:gd name="T17" fmla="*/ 0 h 2661"/>
                    <a:gd name="T18" fmla="*/ 0 w 1351"/>
                    <a:gd name="T19" fmla="*/ 0 h 2661"/>
                    <a:gd name="T20" fmla="*/ 0 w 1351"/>
                    <a:gd name="T21" fmla="*/ 0 h 2661"/>
                    <a:gd name="T22" fmla="*/ 0 w 1351"/>
                    <a:gd name="T23" fmla="*/ 0 h 2661"/>
                    <a:gd name="T24" fmla="*/ 0 w 1351"/>
                    <a:gd name="T25" fmla="*/ 0 h 2661"/>
                    <a:gd name="T26" fmla="*/ 0 w 1351"/>
                    <a:gd name="T27" fmla="*/ 0 h 2661"/>
                    <a:gd name="T28" fmla="*/ 0 w 1351"/>
                    <a:gd name="T29" fmla="*/ 0 h 2661"/>
                    <a:gd name="T30" fmla="*/ 0 w 1351"/>
                    <a:gd name="T31" fmla="*/ 0 h 2661"/>
                    <a:gd name="T32" fmla="*/ 0 w 1351"/>
                    <a:gd name="T33" fmla="*/ 0 h 2661"/>
                    <a:gd name="T34" fmla="*/ 0 w 1351"/>
                    <a:gd name="T35" fmla="*/ 0 h 2661"/>
                    <a:gd name="T36" fmla="*/ 0 w 1351"/>
                    <a:gd name="T37" fmla="*/ 0 h 2661"/>
                    <a:gd name="T38" fmla="*/ 0 w 1351"/>
                    <a:gd name="T39" fmla="*/ 0 h 2661"/>
                    <a:gd name="T40" fmla="*/ 0 w 1351"/>
                    <a:gd name="T41" fmla="*/ 0 h 2661"/>
                    <a:gd name="T42" fmla="*/ 0 w 1351"/>
                    <a:gd name="T43" fmla="*/ 0 h 2661"/>
                    <a:gd name="T44" fmla="*/ 0 w 1351"/>
                    <a:gd name="T45" fmla="*/ 0 h 2661"/>
                    <a:gd name="T46" fmla="*/ 0 w 1351"/>
                    <a:gd name="T47" fmla="*/ 0 h 2661"/>
                    <a:gd name="T48" fmla="*/ 0 w 1351"/>
                    <a:gd name="T49" fmla="*/ 0 h 2661"/>
                    <a:gd name="T50" fmla="*/ 0 w 1351"/>
                    <a:gd name="T51" fmla="*/ 0 h 2661"/>
                    <a:gd name="T52" fmla="*/ 0 w 1351"/>
                    <a:gd name="T53" fmla="*/ 0 h 2661"/>
                    <a:gd name="T54" fmla="*/ 0 w 1351"/>
                    <a:gd name="T55" fmla="*/ 0 h 2661"/>
                    <a:gd name="T56" fmla="*/ 0 w 1351"/>
                    <a:gd name="T57" fmla="*/ 0 h 2661"/>
                    <a:gd name="T58" fmla="*/ 0 w 1351"/>
                    <a:gd name="T59" fmla="*/ 0 h 2661"/>
                    <a:gd name="T60" fmla="*/ 0 w 1351"/>
                    <a:gd name="T61" fmla="*/ 0 h 2661"/>
                    <a:gd name="T62" fmla="*/ 0 w 1351"/>
                    <a:gd name="T63" fmla="*/ 0 h 2661"/>
                    <a:gd name="T64" fmla="*/ 0 w 1351"/>
                    <a:gd name="T65" fmla="*/ 0 h 266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351"/>
                    <a:gd name="T100" fmla="*/ 0 h 2661"/>
                    <a:gd name="T101" fmla="*/ 1351 w 1351"/>
                    <a:gd name="T102" fmla="*/ 2661 h 266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351" h="2661">
                      <a:moveTo>
                        <a:pt x="0" y="2661"/>
                      </a:moveTo>
                      <a:lnTo>
                        <a:pt x="17" y="2596"/>
                      </a:lnTo>
                      <a:lnTo>
                        <a:pt x="34" y="2532"/>
                      </a:lnTo>
                      <a:lnTo>
                        <a:pt x="51" y="2468"/>
                      </a:lnTo>
                      <a:lnTo>
                        <a:pt x="67" y="2406"/>
                      </a:lnTo>
                      <a:lnTo>
                        <a:pt x="84" y="2344"/>
                      </a:lnTo>
                      <a:lnTo>
                        <a:pt x="100" y="2285"/>
                      </a:lnTo>
                      <a:lnTo>
                        <a:pt x="116" y="2226"/>
                      </a:lnTo>
                      <a:lnTo>
                        <a:pt x="132" y="2168"/>
                      </a:lnTo>
                      <a:lnTo>
                        <a:pt x="148" y="2112"/>
                      </a:lnTo>
                      <a:lnTo>
                        <a:pt x="164" y="2056"/>
                      </a:lnTo>
                      <a:lnTo>
                        <a:pt x="180" y="2002"/>
                      </a:lnTo>
                      <a:lnTo>
                        <a:pt x="195" y="1950"/>
                      </a:lnTo>
                      <a:lnTo>
                        <a:pt x="211" y="1897"/>
                      </a:lnTo>
                      <a:lnTo>
                        <a:pt x="226" y="1846"/>
                      </a:lnTo>
                      <a:lnTo>
                        <a:pt x="241" y="1797"/>
                      </a:lnTo>
                      <a:lnTo>
                        <a:pt x="257" y="1748"/>
                      </a:lnTo>
                      <a:lnTo>
                        <a:pt x="271" y="1701"/>
                      </a:lnTo>
                      <a:lnTo>
                        <a:pt x="286" y="1654"/>
                      </a:lnTo>
                      <a:lnTo>
                        <a:pt x="301" y="1609"/>
                      </a:lnTo>
                      <a:lnTo>
                        <a:pt x="316" y="1564"/>
                      </a:lnTo>
                      <a:lnTo>
                        <a:pt x="330" y="1521"/>
                      </a:lnTo>
                      <a:lnTo>
                        <a:pt x="345" y="1480"/>
                      </a:lnTo>
                      <a:lnTo>
                        <a:pt x="359" y="1438"/>
                      </a:lnTo>
                      <a:lnTo>
                        <a:pt x="373" y="1398"/>
                      </a:lnTo>
                      <a:lnTo>
                        <a:pt x="387" y="1360"/>
                      </a:lnTo>
                      <a:lnTo>
                        <a:pt x="401" y="1322"/>
                      </a:lnTo>
                      <a:lnTo>
                        <a:pt x="416" y="1285"/>
                      </a:lnTo>
                      <a:lnTo>
                        <a:pt x="430" y="1250"/>
                      </a:lnTo>
                      <a:lnTo>
                        <a:pt x="443" y="1215"/>
                      </a:lnTo>
                      <a:lnTo>
                        <a:pt x="457" y="1181"/>
                      </a:lnTo>
                      <a:lnTo>
                        <a:pt x="470" y="1149"/>
                      </a:lnTo>
                      <a:lnTo>
                        <a:pt x="483" y="1117"/>
                      </a:lnTo>
                      <a:lnTo>
                        <a:pt x="497" y="1086"/>
                      </a:lnTo>
                      <a:lnTo>
                        <a:pt x="513" y="1055"/>
                      </a:lnTo>
                      <a:lnTo>
                        <a:pt x="528" y="1023"/>
                      </a:lnTo>
                      <a:lnTo>
                        <a:pt x="544" y="993"/>
                      </a:lnTo>
                      <a:lnTo>
                        <a:pt x="562" y="961"/>
                      </a:lnTo>
                      <a:lnTo>
                        <a:pt x="579" y="928"/>
                      </a:lnTo>
                      <a:lnTo>
                        <a:pt x="598" y="895"/>
                      </a:lnTo>
                      <a:lnTo>
                        <a:pt x="618" y="863"/>
                      </a:lnTo>
                      <a:lnTo>
                        <a:pt x="639" y="830"/>
                      </a:lnTo>
                      <a:lnTo>
                        <a:pt x="660" y="797"/>
                      </a:lnTo>
                      <a:lnTo>
                        <a:pt x="682" y="764"/>
                      </a:lnTo>
                      <a:lnTo>
                        <a:pt x="705" y="730"/>
                      </a:lnTo>
                      <a:lnTo>
                        <a:pt x="730" y="696"/>
                      </a:lnTo>
                      <a:lnTo>
                        <a:pt x="755" y="662"/>
                      </a:lnTo>
                      <a:lnTo>
                        <a:pt x="780" y="627"/>
                      </a:lnTo>
                      <a:lnTo>
                        <a:pt x="807" y="593"/>
                      </a:lnTo>
                      <a:lnTo>
                        <a:pt x="834" y="559"/>
                      </a:lnTo>
                      <a:lnTo>
                        <a:pt x="863" y="523"/>
                      </a:lnTo>
                      <a:lnTo>
                        <a:pt x="891" y="487"/>
                      </a:lnTo>
                      <a:lnTo>
                        <a:pt x="922" y="452"/>
                      </a:lnTo>
                      <a:lnTo>
                        <a:pt x="953" y="416"/>
                      </a:lnTo>
                      <a:lnTo>
                        <a:pt x="985" y="379"/>
                      </a:lnTo>
                      <a:lnTo>
                        <a:pt x="1017" y="343"/>
                      </a:lnTo>
                      <a:lnTo>
                        <a:pt x="1051" y="306"/>
                      </a:lnTo>
                      <a:lnTo>
                        <a:pt x="1086" y="269"/>
                      </a:lnTo>
                      <a:lnTo>
                        <a:pt x="1121" y="231"/>
                      </a:lnTo>
                      <a:lnTo>
                        <a:pt x="1157" y="193"/>
                      </a:lnTo>
                      <a:lnTo>
                        <a:pt x="1195" y="155"/>
                      </a:lnTo>
                      <a:lnTo>
                        <a:pt x="1233" y="117"/>
                      </a:lnTo>
                      <a:lnTo>
                        <a:pt x="1270" y="78"/>
                      </a:lnTo>
                      <a:lnTo>
                        <a:pt x="1311" y="40"/>
                      </a:lnTo>
                      <a:lnTo>
                        <a:pt x="1351" y="0"/>
                      </a:lnTo>
                      <a:lnTo>
                        <a:pt x="0" y="26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10" name="Freeform 31"/>
                <p:cNvSpPr>
                  <a:spLocks/>
                </p:cNvSpPr>
                <p:nvPr/>
              </p:nvSpPr>
              <p:spPr bwMode="auto">
                <a:xfrm>
                  <a:off x="1501" y="2307"/>
                  <a:ext cx="239" cy="471"/>
                </a:xfrm>
                <a:custGeom>
                  <a:avLst/>
                  <a:gdLst>
                    <a:gd name="T0" fmla="*/ 0 w 1351"/>
                    <a:gd name="T1" fmla="*/ 0 h 2661"/>
                    <a:gd name="T2" fmla="*/ 0 w 1351"/>
                    <a:gd name="T3" fmla="*/ 0 h 2661"/>
                    <a:gd name="T4" fmla="*/ 0 w 1351"/>
                    <a:gd name="T5" fmla="*/ 0 h 2661"/>
                    <a:gd name="T6" fmla="*/ 0 w 1351"/>
                    <a:gd name="T7" fmla="*/ 0 h 2661"/>
                    <a:gd name="T8" fmla="*/ 0 w 1351"/>
                    <a:gd name="T9" fmla="*/ 0 h 2661"/>
                    <a:gd name="T10" fmla="*/ 0 w 1351"/>
                    <a:gd name="T11" fmla="*/ 0 h 2661"/>
                    <a:gd name="T12" fmla="*/ 0 w 1351"/>
                    <a:gd name="T13" fmla="*/ 0 h 2661"/>
                    <a:gd name="T14" fmla="*/ 0 w 1351"/>
                    <a:gd name="T15" fmla="*/ 0 h 2661"/>
                    <a:gd name="T16" fmla="*/ 0 w 1351"/>
                    <a:gd name="T17" fmla="*/ 0 h 2661"/>
                    <a:gd name="T18" fmla="*/ 0 w 1351"/>
                    <a:gd name="T19" fmla="*/ 0 h 2661"/>
                    <a:gd name="T20" fmla="*/ 0 w 1351"/>
                    <a:gd name="T21" fmla="*/ 0 h 2661"/>
                    <a:gd name="T22" fmla="*/ 0 w 1351"/>
                    <a:gd name="T23" fmla="*/ 0 h 2661"/>
                    <a:gd name="T24" fmla="*/ 0 w 1351"/>
                    <a:gd name="T25" fmla="*/ 0 h 2661"/>
                    <a:gd name="T26" fmla="*/ 0 w 1351"/>
                    <a:gd name="T27" fmla="*/ 0 h 2661"/>
                    <a:gd name="T28" fmla="*/ 0 w 1351"/>
                    <a:gd name="T29" fmla="*/ 0 h 2661"/>
                    <a:gd name="T30" fmla="*/ 0 w 1351"/>
                    <a:gd name="T31" fmla="*/ 0 h 2661"/>
                    <a:gd name="T32" fmla="*/ 0 w 1351"/>
                    <a:gd name="T33" fmla="*/ 0 h 2661"/>
                    <a:gd name="T34" fmla="*/ 0 w 1351"/>
                    <a:gd name="T35" fmla="*/ 0 h 2661"/>
                    <a:gd name="T36" fmla="*/ 0 w 1351"/>
                    <a:gd name="T37" fmla="*/ 0 h 2661"/>
                    <a:gd name="T38" fmla="*/ 0 w 1351"/>
                    <a:gd name="T39" fmla="*/ 0 h 2661"/>
                    <a:gd name="T40" fmla="*/ 0 w 1351"/>
                    <a:gd name="T41" fmla="*/ 0 h 2661"/>
                    <a:gd name="T42" fmla="*/ 0 w 1351"/>
                    <a:gd name="T43" fmla="*/ 0 h 2661"/>
                    <a:gd name="T44" fmla="*/ 0 w 1351"/>
                    <a:gd name="T45" fmla="*/ 0 h 2661"/>
                    <a:gd name="T46" fmla="*/ 0 w 1351"/>
                    <a:gd name="T47" fmla="*/ 0 h 2661"/>
                    <a:gd name="T48" fmla="*/ 0 w 1351"/>
                    <a:gd name="T49" fmla="*/ 0 h 2661"/>
                    <a:gd name="T50" fmla="*/ 0 w 1351"/>
                    <a:gd name="T51" fmla="*/ 0 h 2661"/>
                    <a:gd name="T52" fmla="*/ 0 w 1351"/>
                    <a:gd name="T53" fmla="*/ 0 h 2661"/>
                    <a:gd name="T54" fmla="*/ 0 w 1351"/>
                    <a:gd name="T55" fmla="*/ 0 h 2661"/>
                    <a:gd name="T56" fmla="*/ 0 w 1351"/>
                    <a:gd name="T57" fmla="*/ 0 h 2661"/>
                    <a:gd name="T58" fmla="*/ 0 w 1351"/>
                    <a:gd name="T59" fmla="*/ 0 h 2661"/>
                    <a:gd name="T60" fmla="*/ 0 w 1351"/>
                    <a:gd name="T61" fmla="*/ 0 h 2661"/>
                    <a:gd name="T62" fmla="*/ 0 w 1351"/>
                    <a:gd name="T63" fmla="*/ 0 h 2661"/>
                    <a:gd name="T64" fmla="*/ 0 w 1351"/>
                    <a:gd name="T65" fmla="*/ 0 h 266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351"/>
                    <a:gd name="T100" fmla="*/ 0 h 2661"/>
                    <a:gd name="T101" fmla="*/ 1351 w 1351"/>
                    <a:gd name="T102" fmla="*/ 2661 h 266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351" h="2661">
                      <a:moveTo>
                        <a:pt x="0" y="2661"/>
                      </a:moveTo>
                      <a:lnTo>
                        <a:pt x="17" y="2596"/>
                      </a:lnTo>
                      <a:lnTo>
                        <a:pt x="34" y="2532"/>
                      </a:lnTo>
                      <a:lnTo>
                        <a:pt x="51" y="2468"/>
                      </a:lnTo>
                      <a:lnTo>
                        <a:pt x="67" y="2406"/>
                      </a:lnTo>
                      <a:lnTo>
                        <a:pt x="84" y="2344"/>
                      </a:lnTo>
                      <a:lnTo>
                        <a:pt x="100" y="2285"/>
                      </a:lnTo>
                      <a:lnTo>
                        <a:pt x="116" y="2226"/>
                      </a:lnTo>
                      <a:lnTo>
                        <a:pt x="132" y="2168"/>
                      </a:lnTo>
                      <a:lnTo>
                        <a:pt x="148" y="2112"/>
                      </a:lnTo>
                      <a:lnTo>
                        <a:pt x="164" y="2056"/>
                      </a:lnTo>
                      <a:lnTo>
                        <a:pt x="180" y="2002"/>
                      </a:lnTo>
                      <a:lnTo>
                        <a:pt x="195" y="1950"/>
                      </a:lnTo>
                      <a:lnTo>
                        <a:pt x="211" y="1897"/>
                      </a:lnTo>
                      <a:lnTo>
                        <a:pt x="226" y="1846"/>
                      </a:lnTo>
                      <a:lnTo>
                        <a:pt x="241" y="1797"/>
                      </a:lnTo>
                      <a:lnTo>
                        <a:pt x="257" y="1748"/>
                      </a:lnTo>
                      <a:lnTo>
                        <a:pt x="271" y="1701"/>
                      </a:lnTo>
                      <a:lnTo>
                        <a:pt x="286" y="1654"/>
                      </a:lnTo>
                      <a:lnTo>
                        <a:pt x="301" y="1609"/>
                      </a:lnTo>
                      <a:lnTo>
                        <a:pt x="316" y="1564"/>
                      </a:lnTo>
                      <a:lnTo>
                        <a:pt x="330" y="1521"/>
                      </a:lnTo>
                      <a:lnTo>
                        <a:pt x="345" y="1480"/>
                      </a:lnTo>
                      <a:lnTo>
                        <a:pt x="359" y="1438"/>
                      </a:lnTo>
                      <a:lnTo>
                        <a:pt x="373" y="1398"/>
                      </a:lnTo>
                      <a:lnTo>
                        <a:pt x="387" y="1360"/>
                      </a:lnTo>
                      <a:lnTo>
                        <a:pt x="401" y="1322"/>
                      </a:lnTo>
                      <a:lnTo>
                        <a:pt x="416" y="1285"/>
                      </a:lnTo>
                      <a:lnTo>
                        <a:pt x="430" y="1250"/>
                      </a:lnTo>
                      <a:lnTo>
                        <a:pt x="443" y="1215"/>
                      </a:lnTo>
                      <a:lnTo>
                        <a:pt x="457" y="1181"/>
                      </a:lnTo>
                      <a:lnTo>
                        <a:pt x="470" y="1149"/>
                      </a:lnTo>
                      <a:lnTo>
                        <a:pt x="483" y="1117"/>
                      </a:lnTo>
                      <a:lnTo>
                        <a:pt x="497" y="1086"/>
                      </a:lnTo>
                      <a:lnTo>
                        <a:pt x="513" y="1055"/>
                      </a:lnTo>
                      <a:lnTo>
                        <a:pt x="528" y="1023"/>
                      </a:lnTo>
                      <a:lnTo>
                        <a:pt x="544" y="993"/>
                      </a:lnTo>
                      <a:lnTo>
                        <a:pt x="562" y="961"/>
                      </a:lnTo>
                      <a:lnTo>
                        <a:pt x="579" y="928"/>
                      </a:lnTo>
                      <a:lnTo>
                        <a:pt x="598" y="895"/>
                      </a:lnTo>
                      <a:lnTo>
                        <a:pt x="618" y="863"/>
                      </a:lnTo>
                      <a:lnTo>
                        <a:pt x="639" y="830"/>
                      </a:lnTo>
                      <a:lnTo>
                        <a:pt x="660" y="797"/>
                      </a:lnTo>
                      <a:lnTo>
                        <a:pt x="682" y="764"/>
                      </a:lnTo>
                      <a:lnTo>
                        <a:pt x="705" y="730"/>
                      </a:lnTo>
                      <a:lnTo>
                        <a:pt x="730" y="696"/>
                      </a:lnTo>
                      <a:lnTo>
                        <a:pt x="755" y="662"/>
                      </a:lnTo>
                      <a:lnTo>
                        <a:pt x="780" y="627"/>
                      </a:lnTo>
                      <a:lnTo>
                        <a:pt x="807" y="593"/>
                      </a:lnTo>
                      <a:lnTo>
                        <a:pt x="834" y="559"/>
                      </a:lnTo>
                      <a:lnTo>
                        <a:pt x="863" y="523"/>
                      </a:lnTo>
                      <a:lnTo>
                        <a:pt x="891" y="487"/>
                      </a:lnTo>
                      <a:lnTo>
                        <a:pt x="922" y="452"/>
                      </a:lnTo>
                      <a:lnTo>
                        <a:pt x="953" y="416"/>
                      </a:lnTo>
                      <a:lnTo>
                        <a:pt x="985" y="379"/>
                      </a:lnTo>
                      <a:lnTo>
                        <a:pt x="1017" y="343"/>
                      </a:lnTo>
                      <a:lnTo>
                        <a:pt x="1051" y="306"/>
                      </a:lnTo>
                      <a:lnTo>
                        <a:pt x="1086" y="269"/>
                      </a:lnTo>
                      <a:lnTo>
                        <a:pt x="1121" y="231"/>
                      </a:lnTo>
                      <a:lnTo>
                        <a:pt x="1157" y="193"/>
                      </a:lnTo>
                      <a:lnTo>
                        <a:pt x="1195" y="155"/>
                      </a:lnTo>
                      <a:lnTo>
                        <a:pt x="1233" y="117"/>
                      </a:lnTo>
                      <a:lnTo>
                        <a:pt x="1270" y="78"/>
                      </a:lnTo>
                      <a:lnTo>
                        <a:pt x="1311" y="40"/>
                      </a:lnTo>
                      <a:lnTo>
                        <a:pt x="1351" y="0"/>
                      </a:lnTo>
                    </a:path>
                  </a:pathLst>
                </a:cu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11" name="Line 32"/>
                <p:cNvSpPr>
                  <a:spLocks noChangeShapeType="1"/>
                </p:cNvSpPr>
                <p:nvPr/>
              </p:nvSpPr>
              <p:spPr bwMode="auto">
                <a:xfrm>
                  <a:off x="1742" y="2307"/>
                  <a:ext cx="449" cy="0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612" name="Freeform 33"/>
                <p:cNvSpPr>
                  <a:spLocks/>
                </p:cNvSpPr>
                <p:nvPr/>
              </p:nvSpPr>
              <p:spPr bwMode="auto">
                <a:xfrm>
                  <a:off x="2188" y="2307"/>
                  <a:ext cx="126" cy="471"/>
                </a:xfrm>
                <a:custGeom>
                  <a:avLst/>
                  <a:gdLst>
                    <a:gd name="T0" fmla="*/ 0 w 712"/>
                    <a:gd name="T1" fmla="*/ 0 h 2661"/>
                    <a:gd name="T2" fmla="*/ 0 w 712"/>
                    <a:gd name="T3" fmla="*/ 0 h 2661"/>
                    <a:gd name="T4" fmla="*/ 0 w 712"/>
                    <a:gd name="T5" fmla="*/ 0 h 2661"/>
                    <a:gd name="T6" fmla="*/ 0 w 712"/>
                    <a:gd name="T7" fmla="*/ 0 h 2661"/>
                    <a:gd name="T8" fmla="*/ 0 w 712"/>
                    <a:gd name="T9" fmla="*/ 0 h 2661"/>
                    <a:gd name="T10" fmla="*/ 0 w 712"/>
                    <a:gd name="T11" fmla="*/ 0 h 2661"/>
                    <a:gd name="T12" fmla="*/ 0 w 712"/>
                    <a:gd name="T13" fmla="*/ 0 h 2661"/>
                    <a:gd name="T14" fmla="*/ 0 w 712"/>
                    <a:gd name="T15" fmla="*/ 0 h 2661"/>
                    <a:gd name="T16" fmla="*/ 0 w 712"/>
                    <a:gd name="T17" fmla="*/ 0 h 2661"/>
                    <a:gd name="T18" fmla="*/ 0 w 712"/>
                    <a:gd name="T19" fmla="*/ 0 h 2661"/>
                    <a:gd name="T20" fmla="*/ 0 w 712"/>
                    <a:gd name="T21" fmla="*/ 0 h 2661"/>
                    <a:gd name="T22" fmla="*/ 0 w 712"/>
                    <a:gd name="T23" fmla="*/ 0 h 2661"/>
                    <a:gd name="T24" fmla="*/ 0 w 712"/>
                    <a:gd name="T25" fmla="*/ 0 h 2661"/>
                    <a:gd name="T26" fmla="*/ 0 w 712"/>
                    <a:gd name="T27" fmla="*/ 0 h 2661"/>
                    <a:gd name="T28" fmla="*/ 0 w 712"/>
                    <a:gd name="T29" fmla="*/ 0 h 2661"/>
                    <a:gd name="T30" fmla="*/ 0 w 712"/>
                    <a:gd name="T31" fmla="*/ 0 h 2661"/>
                    <a:gd name="T32" fmla="*/ 0 w 712"/>
                    <a:gd name="T33" fmla="*/ 0 h 2661"/>
                    <a:gd name="T34" fmla="*/ 0 w 712"/>
                    <a:gd name="T35" fmla="*/ 0 h 2661"/>
                    <a:gd name="T36" fmla="*/ 0 w 712"/>
                    <a:gd name="T37" fmla="*/ 0 h 2661"/>
                    <a:gd name="T38" fmla="*/ 0 w 712"/>
                    <a:gd name="T39" fmla="*/ 0 h 2661"/>
                    <a:gd name="T40" fmla="*/ 0 w 712"/>
                    <a:gd name="T41" fmla="*/ 0 h 2661"/>
                    <a:gd name="T42" fmla="*/ 0 w 712"/>
                    <a:gd name="T43" fmla="*/ 0 h 2661"/>
                    <a:gd name="T44" fmla="*/ 0 w 712"/>
                    <a:gd name="T45" fmla="*/ 0 h 2661"/>
                    <a:gd name="T46" fmla="*/ 0 w 712"/>
                    <a:gd name="T47" fmla="*/ 0 h 2661"/>
                    <a:gd name="T48" fmla="*/ 0 w 712"/>
                    <a:gd name="T49" fmla="*/ 0 h 2661"/>
                    <a:gd name="T50" fmla="*/ 0 w 712"/>
                    <a:gd name="T51" fmla="*/ 0 h 2661"/>
                    <a:gd name="T52" fmla="*/ 0 w 712"/>
                    <a:gd name="T53" fmla="*/ 0 h 2661"/>
                    <a:gd name="T54" fmla="*/ 0 w 712"/>
                    <a:gd name="T55" fmla="*/ 0 h 2661"/>
                    <a:gd name="T56" fmla="*/ 0 w 712"/>
                    <a:gd name="T57" fmla="*/ 0 h 2661"/>
                    <a:gd name="T58" fmla="*/ 0 w 712"/>
                    <a:gd name="T59" fmla="*/ 0 h 2661"/>
                    <a:gd name="T60" fmla="*/ 0 w 712"/>
                    <a:gd name="T61" fmla="*/ 0 h 2661"/>
                    <a:gd name="T62" fmla="*/ 0 w 712"/>
                    <a:gd name="T63" fmla="*/ 0 h 2661"/>
                    <a:gd name="T64" fmla="*/ 0 w 712"/>
                    <a:gd name="T65" fmla="*/ 0 h 266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12"/>
                    <a:gd name="T100" fmla="*/ 0 h 2661"/>
                    <a:gd name="T101" fmla="*/ 712 w 712"/>
                    <a:gd name="T102" fmla="*/ 2661 h 266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12" h="2661">
                      <a:moveTo>
                        <a:pt x="0" y="0"/>
                      </a:moveTo>
                      <a:lnTo>
                        <a:pt x="23" y="47"/>
                      </a:lnTo>
                      <a:lnTo>
                        <a:pt x="45" y="95"/>
                      </a:lnTo>
                      <a:lnTo>
                        <a:pt x="67" y="141"/>
                      </a:lnTo>
                      <a:lnTo>
                        <a:pt x="87" y="189"/>
                      </a:lnTo>
                      <a:lnTo>
                        <a:pt x="108" y="235"/>
                      </a:lnTo>
                      <a:lnTo>
                        <a:pt x="128" y="280"/>
                      </a:lnTo>
                      <a:lnTo>
                        <a:pt x="147" y="326"/>
                      </a:lnTo>
                      <a:lnTo>
                        <a:pt x="168" y="371"/>
                      </a:lnTo>
                      <a:lnTo>
                        <a:pt x="186" y="416"/>
                      </a:lnTo>
                      <a:lnTo>
                        <a:pt x="204" y="460"/>
                      </a:lnTo>
                      <a:lnTo>
                        <a:pt x="222" y="505"/>
                      </a:lnTo>
                      <a:lnTo>
                        <a:pt x="240" y="549"/>
                      </a:lnTo>
                      <a:lnTo>
                        <a:pt x="258" y="593"/>
                      </a:lnTo>
                      <a:lnTo>
                        <a:pt x="274" y="637"/>
                      </a:lnTo>
                      <a:lnTo>
                        <a:pt x="291" y="679"/>
                      </a:lnTo>
                      <a:lnTo>
                        <a:pt x="307" y="723"/>
                      </a:lnTo>
                      <a:lnTo>
                        <a:pt x="323" y="766"/>
                      </a:lnTo>
                      <a:lnTo>
                        <a:pt x="338" y="809"/>
                      </a:lnTo>
                      <a:lnTo>
                        <a:pt x="354" y="850"/>
                      </a:lnTo>
                      <a:lnTo>
                        <a:pt x="368" y="893"/>
                      </a:lnTo>
                      <a:lnTo>
                        <a:pt x="382" y="934"/>
                      </a:lnTo>
                      <a:lnTo>
                        <a:pt x="396" y="976"/>
                      </a:lnTo>
                      <a:lnTo>
                        <a:pt x="409" y="1017"/>
                      </a:lnTo>
                      <a:lnTo>
                        <a:pt x="422" y="1059"/>
                      </a:lnTo>
                      <a:lnTo>
                        <a:pt x="435" y="1100"/>
                      </a:lnTo>
                      <a:lnTo>
                        <a:pt x="447" y="1141"/>
                      </a:lnTo>
                      <a:lnTo>
                        <a:pt x="459" y="1181"/>
                      </a:lnTo>
                      <a:lnTo>
                        <a:pt x="471" y="1221"/>
                      </a:lnTo>
                      <a:lnTo>
                        <a:pt x="482" y="1262"/>
                      </a:lnTo>
                      <a:lnTo>
                        <a:pt x="492" y="1302"/>
                      </a:lnTo>
                      <a:lnTo>
                        <a:pt x="503" y="1341"/>
                      </a:lnTo>
                      <a:lnTo>
                        <a:pt x="513" y="1380"/>
                      </a:lnTo>
                      <a:lnTo>
                        <a:pt x="523" y="1421"/>
                      </a:lnTo>
                      <a:lnTo>
                        <a:pt x="533" y="1460"/>
                      </a:lnTo>
                      <a:lnTo>
                        <a:pt x="542" y="1499"/>
                      </a:lnTo>
                      <a:lnTo>
                        <a:pt x="550" y="1539"/>
                      </a:lnTo>
                      <a:lnTo>
                        <a:pt x="560" y="1578"/>
                      </a:lnTo>
                      <a:lnTo>
                        <a:pt x="568" y="1618"/>
                      </a:lnTo>
                      <a:lnTo>
                        <a:pt x="577" y="1657"/>
                      </a:lnTo>
                      <a:lnTo>
                        <a:pt x="585" y="1697"/>
                      </a:lnTo>
                      <a:lnTo>
                        <a:pt x="592" y="1736"/>
                      </a:lnTo>
                      <a:lnTo>
                        <a:pt x="600" y="1775"/>
                      </a:lnTo>
                      <a:lnTo>
                        <a:pt x="607" y="1816"/>
                      </a:lnTo>
                      <a:lnTo>
                        <a:pt x="614" y="1855"/>
                      </a:lnTo>
                      <a:lnTo>
                        <a:pt x="622" y="1895"/>
                      </a:lnTo>
                      <a:lnTo>
                        <a:pt x="629" y="1934"/>
                      </a:lnTo>
                      <a:lnTo>
                        <a:pt x="635" y="1974"/>
                      </a:lnTo>
                      <a:lnTo>
                        <a:pt x="642" y="2014"/>
                      </a:lnTo>
                      <a:lnTo>
                        <a:pt x="648" y="2054"/>
                      </a:lnTo>
                      <a:lnTo>
                        <a:pt x="654" y="2094"/>
                      </a:lnTo>
                      <a:lnTo>
                        <a:pt x="660" y="2135"/>
                      </a:lnTo>
                      <a:lnTo>
                        <a:pt x="664" y="2174"/>
                      </a:lnTo>
                      <a:lnTo>
                        <a:pt x="669" y="2214"/>
                      </a:lnTo>
                      <a:lnTo>
                        <a:pt x="675" y="2254"/>
                      </a:lnTo>
                      <a:lnTo>
                        <a:pt x="680" y="2295"/>
                      </a:lnTo>
                      <a:lnTo>
                        <a:pt x="684" y="2335"/>
                      </a:lnTo>
                      <a:lnTo>
                        <a:pt x="688" y="2375"/>
                      </a:lnTo>
                      <a:lnTo>
                        <a:pt x="693" y="2417"/>
                      </a:lnTo>
                      <a:lnTo>
                        <a:pt x="696" y="2457"/>
                      </a:lnTo>
                      <a:lnTo>
                        <a:pt x="700" y="2497"/>
                      </a:lnTo>
                      <a:lnTo>
                        <a:pt x="703" y="2539"/>
                      </a:lnTo>
                      <a:lnTo>
                        <a:pt x="707" y="2579"/>
                      </a:lnTo>
                      <a:lnTo>
                        <a:pt x="709" y="2621"/>
                      </a:lnTo>
                      <a:lnTo>
                        <a:pt x="712" y="266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13" name="Freeform 34"/>
                <p:cNvSpPr>
                  <a:spLocks/>
                </p:cNvSpPr>
                <p:nvPr/>
              </p:nvSpPr>
              <p:spPr bwMode="auto">
                <a:xfrm>
                  <a:off x="2188" y="2307"/>
                  <a:ext cx="126" cy="471"/>
                </a:xfrm>
                <a:custGeom>
                  <a:avLst/>
                  <a:gdLst>
                    <a:gd name="T0" fmla="*/ 0 w 712"/>
                    <a:gd name="T1" fmla="*/ 0 h 2661"/>
                    <a:gd name="T2" fmla="*/ 0 w 712"/>
                    <a:gd name="T3" fmla="*/ 0 h 2661"/>
                    <a:gd name="T4" fmla="*/ 0 w 712"/>
                    <a:gd name="T5" fmla="*/ 0 h 2661"/>
                    <a:gd name="T6" fmla="*/ 0 w 712"/>
                    <a:gd name="T7" fmla="*/ 0 h 2661"/>
                    <a:gd name="T8" fmla="*/ 0 w 712"/>
                    <a:gd name="T9" fmla="*/ 0 h 2661"/>
                    <a:gd name="T10" fmla="*/ 0 w 712"/>
                    <a:gd name="T11" fmla="*/ 0 h 2661"/>
                    <a:gd name="T12" fmla="*/ 0 w 712"/>
                    <a:gd name="T13" fmla="*/ 0 h 2661"/>
                    <a:gd name="T14" fmla="*/ 0 w 712"/>
                    <a:gd name="T15" fmla="*/ 0 h 2661"/>
                    <a:gd name="T16" fmla="*/ 0 w 712"/>
                    <a:gd name="T17" fmla="*/ 0 h 2661"/>
                    <a:gd name="T18" fmla="*/ 0 w 712"/>
                    <a:gd name="T19" fmla="*/ 0 h 2661"/>
                    <a:gd name="T20" fmla="*/ 0 w 712"/>
                    <a:gd name="T21" fmla="*/ 0 h 2661"/>
                    <a:gd name="T22" fmla="*/ 0 w 712"/>
                    <a:gd name="T23" fmla="*/ 0 h 2661"/>
                    <a:gd name="T24" fmla="*/ 0 w 712"/>
                    <a:gd name="T25" fmla="*/ 0 h 2661"/>
                    <a:gd name="T26" fmla="*/ 0 w 712"/>
                    <a:gd name="T27" fmla="*/ 0 h 2661"/>
                    <a:gd name="T28" fmla="*/ 0 w 712"/>
                    <a:gd name="T29" fmla="*/ 0 h 2661"/>
                    <a:gd name="T30" fmla="*/ 0 w 712"/>
                    <a:gd name="T31" fmla="*/ 0 h 2661"/>
                    <a:gd name="T32" fmla="*/ 0 w 712"/>
                    <a:gd name="T33" fmla="*/ 0 h 2661"/>
                    <a:gd name="T34" fmla="*/ 0 w 712"/>
                    <a:gd name="T35" fmla="*/ 0 h 2661"/>
                    <a:gd name="T36" fmla="*/ 0 w 712"/>
                    <a:gd name="T37" fmla="*/ 0 h 2661"/>
                    <a:gd name="T38" fmla="*/ 0 w 712"/>
                    <a:gd name="T39" fmla="*/ 0 h 2661"/>
                    <a:gd name="T40" fmla="*/ 0 w 712"/>
                    <a:gd name="T41" fmla="*/ 0 h 2661"/>
                    <a:gd name="T42" fmla="*/ 0 w 712"/>
                    <a:gd name="T43" fmla="*/ 0 h 2661"/>
                    <a:gd name="T44" fmla="*/ 0 w 712"/>
                    <a:gd name="T45" fmla="*/ 0 h 2661"/>
                    <a:gd name="T46" fmla="*/ 0 w 712"/>
                    <a:gd name="T47" fmla="*/ 0 h 2661"/>
                    <a:gd name="T48" fmla="*/ 0 w 712"/>
                    <a:gd name="T49" fmla="*/ 0 h 2661"/>
                    <a:gd name="T50" fmla="*/ 0 w 712"/>
                    <a:gd name="T51" fmla="*/ 0 h 2661"/>
                    <a:gd name="T52" fmla="*/ 0 w 712"/>
                    <a:gd name="T53" fmla="*/ 0 h 2661"/>
                    <a:gd name="T54" fmla="*/ 0 w 712"/>
                    <a:gd name="T55" fmla="*/ 0 h 2661"/>
                    <a:gd name="T56" fmla="*/ 0 w 712"/>
                    <a:gd name="T57" fmla="*/ 0 h 2661"/>
                    <a:gd name="T58" fmla="*/ 0 w 712"/>
                    <a:gd name="T59" fmla="*/ 0 h 2661"/>
                    <a:gd name="T60" fmla="*/ 0 w 712"/>
                    <a:gd name="T61" fmla="*/ 0 h 2661"/>
                    <a:gd name="T62" fmla="*/ 0 w 712"/>
                    <a:gd name="T63" fmla="*/ 0 h 2661"/>
                    <a:gd name="T64" fmla="*/ 0 w 712"/>
                    <a:gd name="T65" fmla="*/ 0 h 266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12"/>
                    <a:gd name="T100" fmla="*/ 0 h 2661"/>
                    <a:gd name="T101" fmla="*/ 712 w 712"/>
                    <a:gd name="T102" fmla="*/ 2661 h 266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12" h="2661">
                      <a:moveTo>
                        <a:pt x="0" y="0"/>
                      </a:moveTo>
                      <a:lnTo>
                        <a:pt x="23" y="47"/>
                      </a:lnTo>
                      <a:lnTo>
                        <a:pt x="45" y="95"/>
                      </a:lnTo>
                      <a:lnTo>
                        <a:pt x="67" y="141"/>
                      </a:lnTo>
                      <a:lnTo>
                        <a:pt x="87" y="189"/>
                      </a:lnTo>
                      <a:lnTo>
                        <a:pt x="108" y="235"/>
                      </a:lnTo>
                      <a:lnTo>
                        <a:pt x="128" y="280"/>
                      </a:lnTo>
                      <a:lnTo>
                        <a:pt x="147" y="326"/>
                      </a:lnTo>
                      <a:lnTo>
                        <a:pt x="168" y="371"/>
                      </a:lnTo>
                      <a:lnTo>
                        <a:pt x="186" y="416"/>
                      </a:lnTo>
                      <a:lnTo>
                        <a:pt x="204" y="460"/>
                      </a:lnTo>
                      <a:lnTo>
                        <a:pt x="222" y="505"/>
                      </a:lnTo>
                      <a:lnTo>
                        <a:pt x="240" y="549"/>
                      </a:lnTo>
                      <a:lnTo>
                        <a:pt x="258" y="593"/>
                      </a:lnTo>
                      <a:lnTo>
                        <a:pt x="274" y="637"/>
                      </a:lnTo>
                      <a:lnTo>
                        <a:pt x="291" y="679"/>
                      </a:lnTo>
                      <a:lnTo>
                        <a:pt x="307" y="723"/>
                      </a:lnTo>
                      <a:lnTo>
                        <a:pt x="323" y="766"/>
                      </a:lnTo>
                      <a:lnTo>
                        <a:pt x="338" y="809"/>
                      </a:lnTo>
                      <a:lnTo>
                        <a:pt x="354" y="850"/>
                      </a:lnTo>
                      <a:lnTo>
                        <a:pt x="368" y="893"/>
                      </a:lnTo>
                      <a:lnTo>
                        <a:pt x="382" y="934"/>
                      </a:lnTo>
                      <a:lnTo>
                        <a:pt x="396" y="976"/>
                      </a:lnTo>
                      <a:lnTo>
                        <a:pt x="409" y="1017"/>
                      </a:lnTo>
                      <a:lnTo>
                        <a:pt x="422" y="1059"/>
                      </a:lnTo>
                      <a:lnTo>
                        <a:pt x="435" y="1100"/>
                      </a:lnTo>
                      <a:lnTo>
                        <a:pt x="447" y="1141"/>
                      </a:lnTo>
                      <a:lnTo>
                        <a:pt x="459" y="1181"/>
                      </a:lnTo>
                      <a:lnTo>
                        <a:pt x="471" y="1221"/>
                      </a:lnTo>
                      <a:lnTo>
                        <a:pt x="482" y="1262"/>
                      </a:lnTo>
                      <a:lnTo>
                        <a:pt x="492" y="1302"/>
                      </a:lnTo>
                      <a:lnTo>
                        <a:pt x="503" y="1341"/>
                      </a:lnTo>
                      <a:lnTo>
                        <a:pt x="513" y="1380"/>
                      </a:lnTo>
                      <a:lnTo>
                        <a:pt x="523" y="1421"/>
                      </a:lnTo>
                      <a:lnTo>
                        <a:pt x="533" y="1460"/>
                      </a:lnTo>
                      <a:lnTo>
                        <a:pt x="542" y="1499"/>
                      </a:lnTo>
                      <a:lnTo>
                        <a:pt x="550" y="1539"/>
                      </a:lnTo>
                      <a:lnTo>
                        <a:pt x="560" y="1578"/>
                      </a:lnTo>
                      <a:lnTo>
                        <a:pt x="568" y="1618"/>
                      </a:lnTo>
                      <a:lnTo>
                        <a:pt x="577" y="1657"/>
                      </a:lnTo>
                      <a:lnTo>
                        <a:pt x="585" y="1697"/>
                      </a:lnTo>
                      <a:lnTo>
                        <a:pt x="592" y="1736"/>
                      </a:lnTo>
                      <a:lnTo>
                        <a:pt x="600" y="1775"/>
                      </a:lnTo>
                      <a:lnTo>
                        <a:pt x="607" y="1816"/>
                      </a:lnTo>
                      <a:lnTo>
                        <a:pt x="614" y="1855"/>
                      </a:lnTo>
                      <a:lnTo>
                        <a:pt x="622" y="1895"/>
                      </a:lnTo>
                      <a:lnTo>
                        <a:pt x="629" y="1934"/>
                      </a:lnTo>
                      <a:lnTo>
                        <a:pt x="635" y="1974"/>
                      </a:lnTo>
                      <a:lnTo>
                        <a:pt x="642" y="2014"/>
                      </a:lnTo>
                      <a:lnTo>
                        <a:pt x="648" y="2054"/>
                      </a:lnTo>
                      <a:lnTo>
                        <a:pt x="654" y="2094"/>
                      </a:lnTo>
                      <a:lnTo>
                        <a:pt x="660" y="2135"/>
                      </a:lnTo>
                      <a:lnTo>
                        <a:pt x="664" y="2174"/>
                      </a:lnTo>
                      <a:lnTo>
                        <a:pt x="669" y="2214"/>
                      </a:lnTo>
                      <a:lnTo>
                        <a:pt x="675" y="2254"/>
                      </a:lnTo>
                      <a:lnTo>
                        <a:pt x="680" y="2295"/>
                      </a:lnTo>
                      <a:lnTo>
                        <a:pt x="684" y="2335"/>
                      </a:lnTo>
                      <a:lnTo>
                        <a:pt x="688" y="2375"/>
                      </a:lnTo>
                      <a:lnTo>
                        <a:pt x="693" y="2417"/>
                      </a:lnTo>
                      <a:lnTo>
                        <a:pt x="696" y="2457"/>
                      </a:lnTo>
                      <a:lnTo>
                        <a:pt x="700" y="2497"/>
                      </a:lnTo>
                      <a:lnTo>
                        <a:pt x="703" y="2539"/>
                      </a:lnTo>
                      <a:lnTo>
                        <a:pt x="707" y="2579"/>
                      </a:lnTo>
                      <a:lnTo>
                        <a:pt x="709" y="2621"/>
                      </a:lnTo>
                      <a:lnTo>
                        <a:pt x="712" y="2661"/>
                      </a:lnTo>
                    </a:path>
                  </a:pathLst>
                </a:cu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14" name="Freeform 35"/>
                <p:cNvSpPr>
                  <a:spLocks/>
                </p:cNvSpPr>
                <p:nvPr/>
              </p:nvSpPr>
              <p:spPr bwMode="auto">
                <a:xfrm>
                  <a:off x="1448" y="2085"/>
                  <a:ext cx="292" cy="222"/>
                </a:xfrm>
                <a:custGeom>
                  <a:avLst/>
                  <a:gdLst>
                    <a:gd name="T0" fmla="*/ 0 w 1650"/>
                    <a:gd name="T1" fmla="*/ 0 h 1252"/>
                    <a:gd name="T2" fmla="*/ 0 w 1650"/>
                    <a:gd name="T3" fmla="*/ 0 h 1252"/>
                    <a:gd name="T4" fmla="*/ 0 w 1650"/>
                    <a:gd name="T5" fmla="*/ 0 h 1252"/>
                    <a:gd name="T6" fmla="*/ 0 w 1650"/>
                    <a:gd name="T7" fmla="*/ 0 h 1252"/>
                    <a:gd name="T8" fmla="*/ 0 w 1650"/>
                    <a:gd name="T9" fmla="*/ 0 h 1252"/>
                    <a:gd name="T10" fmla="*/ 0 w 1650"/>
                    <a:gd name="T11" fmla="*/ 0 h 1252"/>
                    <a:gd name="T12" fmla="*/ 0 w 1650"/>
                    <a:gd name="T13" fmla="*/ 0 h 1252"/>
                    <a:gd name="T14" fmla="*/ 0 w 1650"/>
                    <a:gd name="T15" fmla="*/ 0 h 1252"/>
                    <a:gd name="T16" fmla="*/ 0 w 1650"/>
                    <a:gd name="T17" fmla="*/ 0 h 1252"/>
                    <a:gd name="T18" fmla="*/ 0 w 1650"/>
                    <a:gd name="T19" fmla="*/ 0 h 1252"/>
                    <a:gd name="T20" fmla="*/ 0 w 1650"/>
                    <a:gd name="T21" fmla="*/ 0 h 1252"/>
                    <a:gd name="T22" fmla="*/ 0 w 1650"/>
                    <a:gd name="T23" fmla="*/ 0 h 1252"/>
                    <a:gd name="T24" fmla="*/ 0 w 1650"/>
                    <a:gd name="T25" fmla="*/ 0 h 1252"/>
                    <a:gd name="T26" fmla="*/ 0 w 1650"/>
                    <a:gd name="T27" fmla="*/ 0 h 1252"/>
                    <a:gd name="T28" fmla="*/ 0 w 1650"/>
                    <a:gd name="T29" fmla="*/ 0 h 1252"/>
                    <a:gd name="T30" fmla="*/ 0 w 1650"/>
                    <a:gd name="T31" fmla="*/ 0 h 1252"/>
                    <a:gd name="T32" fmla="*/ 0 w 1650"/>
                    <a:gd name="T33" fmla="*/ 0 h 1252"/>
                    <a:gd name="T34" fmla="*/ 0 w 1650"/>
                    <a:gd name="T35" fmla="*/ 0 h 1252"/>
                    <a:gd name="T36" fmla="*/ 0 w 1650"/>
                    <a:gd name="T37" fmla="*/ 0 h 1252"/>
                    <a:gd name="T38" fmla="*/ 0 w 1650"/>
                    <a:gd name="T39" fmla="*/ 0 h 1252"/>
                    <a:gd name="T40" fmla="*/ 0 w 1650"/>
                    <a:gd name="T41" fmla="*/ 0 h 1252"/>
                    <a:gd name="T42" fmla="*/ 0 w 1650"/>
                    <a:gd name="T43" fmla="*/ 0 h 1252"/>
                    <a:gd name="T44" fmla="*/ 0 w 1650"/>
                    <a:gd name="T45" fmla="*/ 0 h 1252"/>
                    <a:gd name="T46" fmla="*/ 0 w 1650"/>
                    <a:gd name="T47" fmla="*/ 0 h 1252"/>
                    <a:gd name="T48" fmla="*/ 0 w 1650"/>
                    <a:gd name="T49" fmla="*/ 0 h 1252"/>
                    <a:gd name="T50" fmla="*/ 0 w 1650"/>
                    <a:gd name="T51" fmla="*/ 0 h 1252"/>
                    <a:gd name="T52" fmla="*/ 0 w 1650"/>
                    <a:gd name="T53" fmla="*/ 0 h 1252"/>
                    <a:gd name="T54" fmla="*/ 0 w 1650"/>
                    <a:gd name="T55" fmla="*/ 0 h 1252"/>
                    <a:gd name="T56" fmla="*/ 0 w 1650"/>
                    <a:gd name="T57" fmla="*/ 0 h 1252"/>
                    <a:gd name="T58" fmla="*/ 0 w 1650"/>
                    <a:gd name="T59" fmla="*/ 0 h 1252"/>
                    <a:gd name="T60" fmla="*/ 0 w 1650"/>
                    <a:gd name="T61" fmla="*/ 0 h 1252"/>
                    <a:gd name="T62" fmla="*/ 0 w 1650"/>
                    <a:gd name="T63" fmla="*/ 0 h 1252"/>
                    <a:gd name="T64" fmla="*/ 0 w 1650"/>
                    <a:gd name="T65" fmla="*/ 0 h 1252"/>
                    <a:gd name="T66" fmla="*/ 0 w 1650"/>
                    <a:gd name="T67" fmla="*/ 0 h 125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650"/>
                    <a:gd name="T103" fmla="*/ 0 h 1252"/>
                    <a:gd name="T104" fmla="*/ 1650 w 1650"/>
                    <a:gd name="T105" fmla="*/ 1252 h 125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650" h="1252">
                      <a:moveTo>
                        <a:pt x="0" y="0"/>
                      </a:moveTo>
                      <a:lnTo>
                        <a:pt x="48" y="44"/>
                      </a:lnTo>
                      <a:lnTo>
                        <a:pt x="96" y="87"/>
                      </a:lnTo>
                      <a:lnTo>
                        <a:pt x="143" y="130"/>
                      </a:lnTo>
                      <a:lnTo>
                        <a:pt x="192" y="173"/>
                      </a:lnTo>
                      <a:lnTo>
                        <a:pt x="240" y="215"/>
                      </a:lnTo>
                      <a:lnTo>
                        <a:pt x="289" y="258"/>
                      </a:lnTo>
                      <a:lnTo>
                        <a:pt x="338" y="300"/>
                      </a:lnTo>
                      <a:lnTo>
                        <a:pt x="387" y="341"/>
                      </a:lnTo>
                      <a:lnTo>
                        <a:pt x="437" y="383"/>
                      </a:lnTo>
                      <a:lnTo>
                        <a:pt x="486" y="423"/>
                      </a:lnTo>
                      <a:lnTo>
                        <a:pt x="536" y="463"/>
                      </a:lnTo>
                      <a:lnTo>
                        <a:pt x="587" y="504"/>
                      </a:lnTo>
                      <a:lnTo>
                        <a:pt x="636" y="544"/>
                      </a:lnTo>
                      <a:lnTo>
                        <a:pt x="687" y="584"/>
                      </a:lnTo>
                      <a:lnTo>
                        <a:pt x="738" y="623"/>
                      </a:lnTo>
                      <a:lnTo>
                        <a:pt x="789" y="663"/>
                      </a:lnTo>
                      <a:lnTo>
                        <a:pt x="842" y="701"/>
                      </a:lnTo>
                      <a:lnTo>
                        <a:pt x="893" y="740"/>
                      </a:lnTo>
                      <a:lnTo>
                        <a:pt x="945" y="778"/>
                      </a:lnTo>
                      <a:lnTo>
                        <a:pt x="998" y="816"/>
                      </a:lnTo>
                      <a:lnTo>
                        <a:pt x="1050" y="853"/>
                      </a:lnTo>
                      <a:lnTo>
                        <a:pt x="1104" y="891"/>
                      </a:lnTo>
                      <a:lnTo>
                        <a:pt x="1157" y="928"/>
                      </a:lnTo>
                      <a:lnTo>
                        <a:pt x="1210" y="965"/>
                      </a:lnTo>
                      <a:lnTo>
                        <a:pt x="1264" y="1002"/>
                      </a:lnTo>
                      <a:lnTo>
                        <a:pt x="1318" y="1038"/>
                      </a:lnTo>
                      <a:lnTo>
                        <a:pt x="1373" y="1075"/>
                      </a:lnTo>
                      <a:lnTo>
                        <a:pt x="1427" y="1111"/>
                      </a:lnTo>
                      <a:lnTo>
                        <a:pt x="1483" y="1146"/>
                      </a:lnTo>
                      <a:lnTo>
                        <a:pt x="1539" y="1182"/>
                      </a:lnTo>
                      <a:lnTo>
                        <a:pt x="1594" y="1218"/>
                      </a:lnTo>
                      <a:lnTo>
                        <a:pt x="1650" y="12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15" name="Freeform 36"/>
                <p:cNvSpPr>
                  <a:spLocks/>
                </p:cNvSpPr>
                <p:nvPr/>
              </p:nvSpPr>
              <p:spPr bwMode="auto">
                <a:xfrm>
                  <a:off x="1448" y="2085"/>
                  <a:ext cx="292" cy="222"/>
                </a:xfrm>
                <a:custGeom>
                  <a:avLst/>
                  <a:gdLst>
                    <a:gd name="T0" fmla="*/ 0 w 1650"/>
                    <a:gd name="T1" fmla="*/ 0 h 1252"/>
                    <a:gd name="T2" fmla="*/ 0 w 1650"/>
                    <a:gd name="T3" fmla="*/ 0 h 1252"/>
                    <a:gd name="T4" fmla="*/ 0 w 1650"/>
                    <a:gd name="T5" fmla="*/ 0 h 1252"/>
                    <a:gd name="T6" fmla="*/ 0 w 1650"/>
                    <a:gd name="T7" fmla="*/ 0 h 1252"/>
                    <a:gd name="T8" fmla="*/ 0 w 1650"/>
                    <a:gd name="T9" fmla="*/ 0 h 1252"/>
                    <a:gd name="T10" fmla="*/ 0 w 1650"/>
                    <a:gd name="T11" fmla="*/ 0 h 1252"/>
                    <a:gd name="T12" fmla="*/ 0 w 1650"/>
                    <a:gd name="T13" fmla="*/ 0 h 1252"/>
                    <a:gd name="T14" fmla="*/ 0 w 1650"/>
                    <a:gd name="T15" fmla="*/ 0 h 1252"/>
                    <a:gd name="T16" fmla="*/ 0 w 1650"/>
                    <a:gd name="T17" fmla="*/ 0 h 1252"/>
                    <a:gd name="T18" fmla="*/ 0 w 1650"/>
                    <a:gd name="T19" fmla="*/ 0 h 1252"/>
                    <a:gd name="T20" fmla="*/ 0 w 1650"/>
                    <a:gd name="T21" fmla="*/ 0 h 1252"/>
                    <a:gd name="T22" fmla="*/ 0 w 1650"/>
                    <a:gd name="T23" fmla="*/ 0 h 1252"/>
                    <a:gd name="T24" fmla="*/ 0 w 1650"/>
                    <a:gd name="T25" fmla="*/ 0 h 1252"/>
                    <a:gd name="T26" fmla="*/ 0 w 1650"/>
                    <a:gd name="T27" fmla="*/ 0 h 1252"/>
                    <a:gd name="T28" fmla="*/ 0 w 1650"/>
                    <a:gd name="T29" fmla="*/ 0 h 1252"/>
                    <a:gd name="T30" fmla="*/ 0 w 1650"/>
                    <a:gd name="T31" fmla="*/ 0 h 1252"/>
                    <a:gd name="T32" fmla="*/ 0 w 1650"/>
                    <a:gd name="T33" fmla="*/ 0 h 1252"/>
                    <a:gd name="T34" fmla="*/ 0 w 1650"/>
                    <a:gd name="T35" fmla="*/ 0 h 1252"/>
                    <a:gd name="T36" fmla="*/ 0 w 1650"/>
                    <a:gd name="T37" fmla="*/ 0 h 1252"/>
                    <a:gd name="T38" fmla="*/ 0 w 1650"/>
                    <a:gd name="T39" fmla="*/ 0 h 1252"/>
                    <a:gd name="T40" fmla="*/ 0 w 1650"/>
                    <a:gd name="T41" fmla="*/ 0 h 1252"/>
                    <a:gd name="T42" fmla="*/ 0 w 1650"/>
                    <a:gd name="T43" fmla="*/ 0 h 1252"/>
                    <a:gd name="T44" fmla="*/ 0 w 1650"/>
                    <a:gd name="T45" fmla="*/ 0 h 1252"/>
                    <a:gd name="T46" fmla="*/ 0 w 1650"/>
                    <a:gd name="T47" fmla="*/ 0 h 1252"/>
                    <a:gd name="T48" fmla="*/ 0 w 1650"/>
                    <a:gd name="T49" fmla="*/ 0 h 1252"/>
                    <a:gd name="T50" fmla="*/ 0 w 1650"/>
                    <a:gd name="T51" fmla="*/ 0 h 1252"/>
                    <a:gd name="T52" fmla="*/ 0 w 1650"/>
                    <a:gd name="T53" fmla="*/ 0 h 1252"/>
                    <a:gd name="T54" fmla="*/ 0 w 1650"/>
                    <a:gd name="T55" fmla="*/ 0 h 1252"/>
                    <a:gd name="T56" fmla="*/ 0 w 1650"/>
                    <a:gd name="T57" fmla="*/ 0 h 1252"/>
                    <a:gd name="T58" fmla="*/ 0 w 1650"/>
                    <a:gd name="T59" fmla="*/ 0 h 1252"/>
                    <a:gd name="T60" fmla="*/ 0 w 1650"/>
                    <a:gd name="T61" fmla="*/ 0 h 1252"/>
                    <a:gd name="T62" fmla="*/ 0 w 1650"/>
                    <a:gd name="T63" fmla="*/ 0 h 1252"/>
                    <a:gd name="T64" fmla="*/ 0 w 1650"/>
                    <a:gd name="T65" fmla="*/ 0 h 12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650"/>
                    <a:gd name="T100" fmla="*/ 0 h 1252"/>
                    <a:gd name="T101" fmla="*/ 1650 w 1650"/>
                    <a:gd name="T102" fmla="*/ 1252 h 12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650" h="1252">
                      <a:moveTo>
                        <a:pt x="0" y="0"/>
                      </a:moveTo>
                      <a:lnTo>
                        <a:pt x="48" y="44"/>
                      </a:lnTo>
                      <a:lnTo>
                        <a:pt x="96" y="87"/>
                      </a:lnTo>
                      <a:lnTo>
                        <a:pt x="143" y="130"/>
                      </a:lnTo>
                      <a:lnTo>
                        <a:pt x="192" y="173"/>
                      </a:lnTo>
                      <a:lnTo>
                        <a:pt x="240" y="215"/>
                      </a:lnTo>
                      <a:lnTo>
                        <a:pt x="289" y="258"/>
                      </a:lnTo>
                      <a:lnTo>
                        <a:pt x="338" y="300"/>
                      </a:lnTo>
                      <a:lnTo>
                        <a:pt x="387" y="341"/>
                      </a:lnTo>
                      <a:lnTo>
                        <a:pt x="437" y="383"/>
                      </a:lnTo>
                      <a:lnTo>
                        <a:pt x="486" y="423"/>
                      </a:lnTo>
                      <a:lnTo>
                        <a:pt x="536" y="463"/>
                      </a:lnTo>
                      <a:lnTo>
                        <a:pt x="587" y="504"/>
                      </a:lnTo>
                      <a:lnTo>
                        <a:pt x="636" y="544"/>
                      </a:lnTo>
                      <a:lnTo>
                        <a:pt x="687" y="584"/>
                      </a:lnTo>
                      <a:lnTo>
                        <a:pt x="738" y="623"/>
                      </a:lnTo>
                      <a:lnTo>
                        <a:pt x="789" y="663"/>
                      </a:lnTo>
                      <a:lnTo>
                        <a:pt x="842" y="701"/>
                      </a:lnTo>
                      <a:lnTo>
                        <a:pt x="893" y="740"/>
                      </a:lnTo>
                      <a:lnTo>
                        <a:pt x="945" y="778"/>
                      </a:lnTo>
                      <a:lnTo>
                        <a:pt x="998" y="816"/>
                      </a:lnTo>
                      <a:lnTo>
                        <a:pt x="1050" y="853"/>
                      </a:lnTo>
                      <a:lnTo>
                        <a:pt x="1104" y="891"/>
                      </a:lnTo>
                      <a:lnTo>
                        <a:pt x="1157" y="928"/>
                      </a:lnTo>
                      <a:lnTo>
                        <a:pt x="1210" y="965"/>
                      </a:lnTo>
                      <a:lnTo>
                        <a:pt x="1264" y="1002"/>
                      </a:lnTo>
                      <a:lnTo>
                        <a:pt x="1318" y="1038"/>
                      </a:lnTo>
                      <a:lnTo>
                        <a:pt x="1373" y="1075"/>
                      </a:lnTo>
                      <a:lnTo>
                        <a:pt x="1427" y="1111"/>
                      </a:lnTo>
                      <a:lnTo>
                        <a:pt x="1483" y="1146"/>
                      </a:lnTo>
                      <a:lnTo>
                        <a:pt x="1539" y="1182"/>
                      </a:lnTo>
                      <a:lnTo>
                        <a:pt x="1594" y="1218"/>
                      </a:lnTo>
                      <a:lnTo>
                        <a:pt x="1650" y="1252"/>
                      </a:lnTo>
                    </a:path>
                  </a:pathLst>
                </a:cu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16" name="Freeform 37"/>
                <p:cNvSpPr>
                  <a:spLocks/>
                </p:cNvSpPr>
                <p:nvPr/>
              </p:nvSpPr>
              <p:spPr bwMode="auto">
                <a:xfrm>
                  <a:off x="1448" y="2085"/>
                  <a:ext cx="531" cy="222"/>
                </a:xfrm>
                <a:custGeom>
                  <a:avLst/>
                  <a:gdLst>
                    <a:gd name="T0" fmla="*/ 0 w 3002"/>
                    <a:gd name="T1" fmla="*/ 0 h 1252"/>
                    <a:gd name="T2" fmla="*/ 0 w 3002"/>
                    <a:gd name="T3" fmla="*/ 0 h 1252"/>
                    <a:gd name="T4" fmla="*/ 0 w 3002"/>
                    <a:gd name="T5" fmla="*/ 0 h 1252"/>
                    <a:gd name="T6" fmla="*/ 0 w 3002"/>
                    <a:gd name="T7" fmla="*/ 0 h 1252"/>
                    <a:gd name="T8" fmla="*/ 0 w 3002"/>
                    <a:gd name="T9" fmla="*/ 0 h 1252"/>
                    <a:gd name="T10" fmla="*/ 0 w 3002"/>
                    <a:gd name="T11" fmla="*/ 0 h 1252"/>
                    <a:gd name="T12" fmla="*/ 0 w 3002"/>
                    <a:gd name="T13" fmla="*/ 0 h 1252"/>
                    <a:gd name="T14" fmla="*/ 0 w 3002"/>
                    <a:gd name="T15" fmla="*/ 0 h 1252"/>
                    <a:gd name="T16" fmla="*/ 0 w 3002"/>
                    <a:gd name="T17" fmla="*/ 0 h 1252"/>
                    <a:gd name="T18" fmla="*/ 0 w 3002"/>
                    <a:gd name="T19" fmla="*/ 0 h 1252"/>
                    <a:gd name="T20" fmla="*/ 0 w 3002"/>
                    <a:gd name="T21" fmla="*/ 0 h 1252"/>
                    <a:gd name="T22" fmla="*/ 0 w 3002"/>
                    <a:gd name="T23" fmla="*/ 0 h 1252"/>
                    <a:gd name="T24" fmla="*/ 0 w 3002"/>
                    <a:gd name="T25" fmla="*/ 0 h 1252"/>
                    <a:gd name="T26" fmla="*/ 0 w 3002"/>
                    <a:gd name="T27" fmla="*/ 0 h 1252"/>
                    <a:gd name="T28" fmla="*/ 0 w 3002"/>
                    <a:gd name="T29" fmla="*/ 0 h 1252"/>
                    <a:gd name="T30" fmla="*/ 0 w 3002"/>
                    <a:gd name="T31" fmla="*/ 0 h 1252"/>
                    <a:gd name="T32" fmla="*/ 0 w 3002"/>
                    <a:gd name="T33" fmla="*/ 0 h 1252"/>
                    <a:gd name="T34" fmla="*/ 0 w 3002"/>
                    <a:gd name="T35" fmla="*/ 0 h 1252"/>
                    <a:gd name="T36" fmla="*/ 0 w 3002"/>
                    <a:gd name="T37" fmla="*/ 0 h 1252"/>
                    <a:gd name="T38" fmla="*/ 0 w 3002"/>
                    <a:gd name="T39" fmla="*/ 0 h 1252"/>
                    <a:gd name="T40" fmla="*/ 0 w 3002"/>
                    <a:gd name="T41" fmla="*/ 0 h 1252"/>
                    <a:gd name="T42" fmla="*/ 0 w 3002"/>
                    <a:gd name="T43" fmla="*/ 0 h 1252"/>
                    <a:gd name="T44" fmla="*/ 0 w 3002"/>
                    <a:gd name="T45" fmla="*/ 0 h 1252"/>
                    <a:gd name="T46" fmla="*/ 0 w 3002"/>
                    <a:gd name="T47" fmla="*/ 0 h 1252"/>
                    <a:gd name="T48" fmla="*/ 0 w 3002"/>
                    <a:gd name="T49" fmla="*/ 0 h 1252"/>
                    <a:gd name="T50" fmla="*/ 0 w 3002"/>
                    <a:gd name="T51" fmla="*/ 0 h 1252"/>
                    <a:gd name="T52" fmla="*/ 0 w 3002"/>
                    <a:gd name="T53" fmla="*/ 0 h 1252"/>
                    <a:gd name="T54" fmla="*/ 0 w 3002"/>
                    <a:gd name="T55" fmla="*/ 0 h 1252"/>
                    <a:gd name="T56" fmla="*/ 0 w 3002"/>
                    <a:gd name="T57" fmla="*/ 0 h 1252"/>
                    <a:gd name="T58" fmla="*/ 0 w 3002"/>
                    <a:gd name="T59" fmla="*/ 0 h 1252"/>
                    <a:gd name="T60" fmla="*/ 0 w 3002"/>
                    <a:gd name="T61" fmla="*/ 0 h 1252"/>
                    <a:gd name="T62" fmla="*/ 0 w 3002"/>
                    <a:gd name="T63" fmla="*/ 0 h 1252"/>
                    <a:gd name="T64" fmla="*/ 0 w 3002"/>
                    <a:gd name="T65" fmla="*/ 0 h 12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002"/>
                    <a:gd name="T100" fmla="*/ 0 h 1252"/>
                    <a:gd name="T101" fmla="*/ 3002 w 3002"/>
                    <a:gd name="T102" fmla="*/ 1252 h 12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002" h="1252">
                      <a:moveTo>
                        <a:pt x="0" y="0"/>
                      </a:moveTo>
                      <a:lnTo>
                        <a:pt x="85" y="20"/>
                      </a:lnTo>
                      <a:lnTo>
                        <a:pt x="169" y="40"/>
                      </a:lnTo>
                      <a:lnTo>
                        <a:pt x="251" y="59"/>
                      </a:lnTo>
                      <a:lnTo>
                        <a:pt x="332" y="78"/>
                      </a:lnTo>
                      <a:lnTo>
                        <a:pt x="411" y="98"/>
                      </a:lnTo>
                      <a:lnTo>
                        <a:pt x="488" y="117"/>
                      </a:lnTo>
                      <a:lnTo>
                        <a:pt x="564" y="136"/>
                      </a:lnTo>
                      <a:lnTo>
                        <a:pt x="638" y="155"/>
                      </a:lnTo>
                      <a:lnTo>
                        <a:pt x="710" y="174"/>
                      </a:lnTo>
                      <a:lnTo>
                        <a:pt x="781" y="192"/>
                      </a:lnTo>
                      <a:lnTo>
                        <a:pt x="851" y="211"/>
                      </a:lnTo>
                      <a:lnTo>
                        <a:pt x="919" y="230"/>
                      </a:lnTo>
                      <a:lnTo>
                        <a:pt x="985" y="247"/>
                      </a:lnTo>
                      <a:lnTo>
                        <a:pt x="1050" y="266"/>
                      </a:lnTo>
                      <a:lnTo>
                        <a:pt x="1114" y="284"/>
                      </a:lnTo>
                      <a:lnTo>
                        <a:pt x="1176" y="303"/>
                      </a:lnTo>
                      <a:lnTo>
                        <a:pt x="1236" y="321"/>
                      </a:lnTo>
                      <a:lnTo>
                        <a:pt x="1294" y="339"/>
                      </a:lnTo>
                      <a:lnTo>
                        <a:pt x="1353" y="357"/>
                      </a:lnTo>
                      <a:lnTo>
                        <a:pt x="1408" y="374"/>
                      </a:lnTo>
                      <a:lnTo>
                        <a:pt x="1463" y="392"/>
                      </a:lnTo>
                      <a:lnTo>
                        <a:pt x="1515" y="410"/>
                      </a:lnTo>
                      <a:lnTo>
                        <a:pt x="1567" y="428"/>
                      </a:lnTo>
                      <a:lnTo>
                        <a:pt x="1617" y="446"/>
                      </a:lnTo>
                      <a:lnTo>
                        <a:pt x="1665" y="463"/>
                      </a:lnTo>
                      <a:lnTo>
                        <a:pt x="1712" y="480"/>
                      </a:lnTo>
                      <a:lnTo>
                        <a:pt x="1758" y="498"/>
                      </a:lnTo>
                      <a:lnTo>
                        <a:pt x="1802" y="516"/>
                      </a:lnTo>
                      <a:lnTo>
                        <a:pt x="1845" y="532"/>
                      </a:lnTo>
                      <a:lnTo>
                        <a:pt x="1886" y="550"/>
                      </a:lnTo>
                      <a:lnTo>
                        <a:pt x="1925" y="567"/>
                      </a:lnTo>
                      <a:lnTo>
                        <a:pt x="1963" y="583"/>
                      </a:lnTo>
                      <a:lnTo>
                        <a:pt x="2001" y="601"/>
                      </a:lnTo>
                      <a:lnTo>
                        <a:pt x="2038" y="619"/>
                      </a:lnTo>
                      <a:lnTo>
                        <a:pt x="2074" y="635"/>
                      </a:lnTo>
                      <a:lnTo>
                        <a:pt x="2111" y="653"/>
                      </a:lnTo>
                      <a:lnTo>
                        <a:pt x="2148" y="672"/>
                      </a:lnTo>
                      <a:lnTo>
                        <a:pt x="2184" y="690"/>
                      </a:lnTo>
                      <a:lnTo>
                        <a:pt x="2219" y="709"/>
                      </a:lnTo>
                      <a:lnTo>
                        <a:pt x="2254" y="728"/>
                      </a:lnTo>
                      <a:lnTo>
                        <a:pt x="2288" y="747"/>
                      </a:lnTo>
                      <a:lnTo>
                        <a:pt x="2322" y="766"/>
                      </a:lnTo>
                      <a:lnTo>
                        <a:pt x="2357" y="785"/>
                      </a:lnTo>
                      <a:lnTo>
                        <a:pt x="2391" y="805"/>
                      </a:lnTo>
                      <a:lnTo>
                        <a:pt x="2424" y="825"/>
                      </a:lnTo>
                      <a:lnTo>
                        <a:pt x="2457" y="845"/>
                      </a:lnTo>
                      <a:lnTo>
                        <a:pt x="2489" y="865"/>
                      </a:lnTo>
                      <a:lnTo>
                        <a:pt x="2523" y="886"/>
                      </a:lnTo>
                      <a:lnTo>
                        <a:pt x="2555" y="907"/>
                      </a:lnTo>
                      <a:lnTo>
                        <a:pt x="2587" y="928"/>
                      </a:lnTo>
                      <a:lnTo>
                        <a:pt x="2617" y="950"/>
                      </a:lnTo>
                      <a:lnTo>
                        <a:pt x="2649" y="971"/>
                      </a:lnTo>
                      <a:lnTo>
                        <a:pt x="2680" y="993"/>
                      </a:lnTo>
                      <a:lnTo>
                        <a:pt x="2711" y="1016"/>
                      </a:lnTo>
                      <a:lnTo>
                        <a:pt x="2741" y="1037"/>
                      </a:lnTo>
                      <a:lnTo>
                        <a:pt x="2772" y="1061"/>
                      </a:lnTo>
                      <a:lnTo>
                        <a:pt x="2801" y="1084"/>
                      </a:lnTo>
                      <a:lnTo>
                        <a:pt x="2831" y="1107"/>
                      </a:lnTo>
                      <a:lnTo>
                        <a:pt x="2861" y="1131"/>
                      </a:lnTo>
                      <a:lnTo>
                        <a:pt x="2889" y="1155"/>
                      </a:lnTo>
                      <a:lnTo>
                        <a:pt x="2917" y="1178"/>
                      </a:lnTo>
                      <a:lnTo>
                        <a:pt x="2946" y="1203"/>
                      </a:lnTo>
                      <a:lnTo>
                        <a:pt x="2974" y="1227"/>
                      </a:lnTo>
                      <a:lnTo>
                        <a:pt x="3002" y="12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17" name="Freeform 38"/>
                <p:cNvSpPr>
                  <a:spLocks/>
                </p:cNvSpPr>
                <p:nvPr/>
              </p:nvSpPr>
              <p:spPr bwMode="auto">
                <a:xfrm>
                  <a:off x="1448" y="2085"/>
                  <a:ext cx="531" cy="222"/>
                </a:xfrm>
                <a:custGeom>
                  <a:avLst/>
                  <a:gdLst>
                    <a:gd name="T0" fmla="*/ 0 w 3002"/>
                    <a:gd name="T1" fmla="*/ 0 h 1252"/>
                    <a:gd name="T2" fmla="*/ 0 w 3002"/>
                    <a:gd name="T3" fmla="*/ 0 h 1252"/>
                    <a:gd name="T4" fmla="*/ 0 w 3002"/>
                    <a:gd name="T5" fmla="*/ 0 h 1252"/>
                    <a:gd name="T6" fmla="*/ 0 w 3002"/>
                    <a:gd name="T7" fmla="*/ 0 h 1252"/>
                    <a:gd name="T8" fmla="*/ 0 w 3002"/>
                    <a:gd name="T9" fmla="*/ 0 h 1252"/>
                    <a:gd name="T10" fmla="*/ 0 w 3002"/>
                    <a:gd name="T11" fmla="*/ 0 h 1252"/>
                    <a:gd name="T12" fmla="*/ 0 w 3002"/>
                    <a:gd name="T13" fmla="*/ 0 h 1252"/>
                    <a:gd name="T14" fmla="*/ 0 w 3002"/>
                    <a:gd name="T15" fmla="*/ 0 h 1252"/>
                    <a:gd name="T16" fmla="*/ 0 w 3002"/>
                    <a:gd name="T17" fmla="*/ 0 h 1252"/>
                    <a:gd name="T18" fmla="*/ 0 w 3002"/>
                    <a:gd name="T19" fmla="*/ 0 h 1252"/>
                    <a:gd name="T20" fmla="*/ 0 w 3002"/>
                    <a:gd name="T21" fmla="*/ 0 h 1252"/>
                    <a:gd name="T22" fmla="*/ 0 w 3002"/>
                    <a:gd name="T23" fmla="*/ 0 h 1252"/>
                    <a:gd name="T24" fmla="*/ 0 w 3002"/>
                    <a:gd name="T25" fmla="*/ 0 h 1252"/>
                    <a:gd name="T26" fmla="*/ 0 w 3002"/>
                    <a:gd name="T27" fmla="*/ 0 h 1252"/>
                    <a:gd name="T28" fmla="*/ 0 w 3002"/>
                    <a:gd name="T29" fmla="*/ 0 h 1252"/>
                    <a:gd name="T30" fmla="*/ 0 w 3002"/>
                    <a:gd name="T31" fmla="*/ 0 h 1252"/>
                    <a:gd name="T32" fmla="*/ 0 w 3002"/>
                    <a:gd name="T33" fmla="*/ 0 h 1252"/>
                    <a:gd name="T34" fmla="*/ 0 w 3002"/>
                    <a:gd name="T35" fmla="*/ 0 h 1252"/>
                    <a:gd name="T36" fmla="*/ 0 w 3002"/>
                    <a:gd name="T37" fmla="*/ 0 h 1252"/>
                    <a:gd name="T38" fmla="*/ 0 w 3002"/>
                    <a:gd name="T39" fmla="*/ 0 h 1252"/>
                    <a:gd name="T40" fmla="*/ 0 w 3002"/>
                    <a:gd name="T41" fmla="*/ 0 h 1252"/>
                    <a:gd name="T42" fmla="*/ 0 w 3002"/>
                    <a:gd name="T43" fmla="*/ 0 h 1252"/>
                    <a:gd name="T44" fmla="*/ 0 w 3002"/>
                    <a:gd name="T45" fmla="*/ 0 h 1252"/>
                    <a:gd name="T46" fmla="*/ 0 w 3002"/>
                    <a:gd name="T47" fmla="*/ 0 h 1252"/>
                    <a:gd name="T48" fmla="*/ 0 w 3002"/>
                    <a:gd name="T49" fmla="*/ 0 h 1252"/>
                    <a:gd name="T50" fmla="*/ 0 w 3002"/>
                    <a:gd name="T51" fmla="*/ 0 h 1252"/>
                    <a:gd name="T52" fmla="*/ 0 w 3002"/>
                    <a:gd name="T53" fmla="*/ 0 h 1252"/>
                    <a:gd name="T54" fmla="*/ 0 w 3002"/>
                    <a:gd name="T55" fmla="*/ 0 h 1252"/>
                    <a:gd name="T56" fmla="*/ 0 w 3002"/>
                    <a:gd name="T57" fmla="*/ 0 h 1252"/>
                    <a:gd name="T58" fmla="*/ 0 w 3002"/>
                    <a:gd name="T59" fmla="*/ 0 h 1252"/>
                    <a:gd name="T60" fmla="*/ 0 w 3002"/>
                    <a:gd name="T61" fmla="*/ 0 h 1252"/>
                    <a:gd name="T62" fmla="*/ 0 w 3002"/>
                    <a:gd name="T63" fmla="*/ 0 h 1252"/>
                    <a:gd name="T64" fmla="*/ 0 w 3002"/>
                    <a:gd name="T65" fmla="*/ 0 h 12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002"/>
                    <a:gd name="T100" fmla="*/ 0 h 1252"/>
                    <a:gd name="T101" fmla="*/ 3002 w 3002"/>
                    <a:gd name="T102" fmla="*/ 1252 h 12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002" h="1252">
                      <a:moveTo>
                        <a:pt x="0" y="0"/>
                      </a:moveTo>
                      <a:lnTo>
                        <a:pt x="85" y="20"/>
                      </a:lnTo>
                      <a:lnTo>
                        <a:pt x="169" y="40"/>
                      </a:lnTo>
                      <a:lnTo>
                        <a:pt x="251" y="59"/>
                      </a:lnTo>
                      <a:lnTo>
                        <a:pt x="332" y="78"/>
                      </a:lnTo>
                      <a:lnTo>
                        <a:pt x="411" y="98"/>
                      </a:lnTo>
                      <a:lnTo>
                        <a:pt x="488" y="117"/>
                      </a:lnTo>
                      <a:lnTo>
                        <a:pt x="564" y="136"/>
                      </a:lnTo>
                      <a:lnTo>
                        <a:pt x="638" y="155"/>
                      </a:lnTo>
                      <a:lnTo>
                        <a:pt x="710" y="174"/>
                      </a:lnTo>
                      <a:lnTo>
                        <a:pt x="781" y="192"/>
                      </a:lnTo>
                      <a:lnTo>
                        <a:pt x="851" y="211"/>
                      </a:lnTo>
                      <a:lnTo>
                        <a:pt x="919" y="230"/>
                      </a:lnTo>
                      <a:lnTo>
                        <a:pt x="985" y="247"/>
                      </a:lnTo>
                      <a:lnTo>
                        <a:pt x="1050" y="266"/>
                      </a:lnTo>
                      <a:lnTo>
                        <a:pt x="1114" y="284"/>
                      </a:lnTo>
                      <a:lnTo>
                        <a:pt x="1176" y="303"/>
                      </a:lnTo>
                      <a:lnTo>
                        <a:pt x="1236" y="321"/>
                      </a:lnTo>
                      <a:lnTo>
                        <a:pt x="1294" y="339"/>
                      </a:lnTo>
                      <a:lnTo>
                        <a:pt x="1353" y="357"/>
                      </a:lnTo>
                      <a:lnTo>
                        <a:pt x="1408" y="374"/>
                      </a:lnTo>
                      <a:lnTo>
                        <a:pt x="1463" y="392"/>
                      </a:lnTo>
                      <a:lnTo>
                        <a:pt x="1515" y="410"/>
                      </a:lnTo>
                      <a:lnTo>
                        <a:pt x="1567" y="428"/>
                      </a:lnTo>
                      <a:lnTo>
                        <a:pt x="1617" y="446"/>
                      </a:lnTo>
                      <a:lnTo>
                        <a:pt x="1665" y="463"/>
                      </a:lnTo>
                      <a:lnTo>
                        <a:pt x="1712" y="480"/>
                      </a:lnTo>
                      <a:lnTo>
                        <a:pt x="1758" y="498"/>
                      </a:lnTo>
                      <a:lnTo>
                        <a:pt x="1802" y="516"/>
                      </a:lnTo>
                      <a:lnTo>
                        <a:pt x="1845" y="532"/>
                      </a:lnTo>
                      <a:lnTo>
                        <a:pt x="1886" y="550"/>
                      </a:lnTo>
                      <a:lnTo>
                        <a:pt x="1925" y="567"/>
                      </a:lnTo>
                      <a:lnTo>
                        <a:pt x="1963" y="583"/>
                      </a:lnTo>
                      <a:lnTo>
                        <a:pt x="2001" y="601"/>
                      </a:lnTo>
                      <a:lnTo>
                        <a:pt x="2038" y="619"/>
                      </a:lnTo>
                      <a:lnTo>
                        <a:pt x="2074" y="635"/>
                      </a:lnTo>
                      <a:lnTo>
                        <a:pt x="2111" y="653"/>
                      </a:lnTo>
                      <a:lnTo>
                        <a:pt x="2148" y="672"/>
                      </a:lnTo>
                      <a:lnTo>
                        <a:pt x="2184" y="690"/>
                      </a:lnTo>
                      <a:lnTo>
                        <a:pt x="2219" y="709"/>
                      </a:lnTo>
                      <a:lnTo>
                        <a:pt x="2254" y="728"/>
                      </a:lnTo>
                      <a:lnTo>
                        <a:pt x="2288" y="747"/>
                      </a:lnTo>
                      <a:lnTo>
                        <a:pt x="2322" y="766"/>
                      </a:lnTo>
                      <a:lnTo>
                        <a:pt x="2357" y="785"/>
                      </a:lnTo>
                      <a:lnTo>
                        <a:pt x="2391" y="805"/>
                      </a:lnTo>
                      <a:lnTo>
                        <a:pt x="2424" y="825"/>
                      </a:lnTo>
                      <a:lnTo>
                        <a:pt x="2457" y="845"/>
                      </a:lnTo>
                      <a:lnTo>
                        <a:pt x="2489" y="865"/>
                      </a:lnTo>
                      <a:lnTo>
                        <a:pt x="2523" y="886"/>
                      </a:lnTo>
                      <a:lnTo>
                        <a:pt x="2555" y="907"/>
                      </a:lnTo>
                      <a:lnTo>
                        <a:pt x="2587" y="928"/>
                      </a:lnTo>
                      <a:lnTo>
                        <a:pt x="2617" y="950"/>
                      </a:lnTo>
                      <a:lnTo>
                        <a:pt x="2649" y="971"/>
                      </a:lnTo>
                      <a:lnTo>
                        <a:pt x="2680" y="993"/>
                      </a:lnTo>
                      <a:lnTo>
                        <a:pt x="2711" y="1016"/>
                      </a:lnTo>
                      <a:lnTo>
                        <a:pt x="2741" y="1037"/>
                      </a:lnTo>
                      <a:lnTo>
                        <a:pt x="2772" y="1061"/>
                      </a:lnTo>
                      <a:lnTo>
                        <a:pt x="2801" y="1084"/>
                      </a:lnTo>
                      <a:lnTo>
                        <a:pt x="2831" y="1107"/>
                      </a:lnTo>
                      <a:lnTo>
                        <a:pt x="2861" y="1131"/>
                      </a:lnTo>
                      <a:lnTo>
                        <a:pt x="2889" y="1155"/>
                      </a:lnTo>
                      <a:lnTo>
                        <a:pt x="2917" y="1178"/>
                      </a:lnTo>
                      <a:lnTo>
                        <a:pt x="2946" y="1203"/>
                      </a:lnTo>
                      <a:lnTo>
                        <a:pt x="2974" y="1227"/>
                      </a:lnTo>
                      <a:lnTo>
                        <a:pt x="3002" y="1252"/>
                      </a:lnTo>
                    </a:path>
                  </a:pathLst>
                </a:cu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18" name="Freeform 39"/>
                <p:cNvSpPr>
                  <a:spLocks/>
                </p:cNvSpPr>
                <p:nvPr/>
              </p:nvSpPr>
              <p:spPr bwMode="auto">
                <a:xfrm>
                  <a:off x="1979" y="2025"/>
                  <a:ext cx="350" cy="282"/>
                </a:xfrm>
                <a:custGeom>
                  <a:avLst/>
                  <a:gdLst>
                    <a:gd name="T0" fmla="*/ 0 w 1977"/>
                    <a:gd name="T1" fmla="*/ 0 h 1594"/>
                    <a:gd name="T2" fmla="*/ 0 w 1977"/>
                    <a:gd name="T3" fmla="*/ 0 h 1594"/>
                    <a:gd name="T4" fmla="*/ 0 w 1977"/>
                    <a:gd name="T5" fmla="*/ 0 h 1594"/>
                    <a:gd name="T6" fmla="*/ 0 w 1977"/>
                    <a:gd name="T7" fmla="*/ 0 h 1594"/>
                    <a:gd name="T8" fmla="*/ 0 w 1977"/>
                    <a:gd name="T9" fmla="*/ 0 h 1594"/>
                    <a:gd name="T10" fmla="*/ 0 w 1977"/>
                    <a:gd name="T11" fmla="*/ 0 h 1594"/>
                    <a:gd name="T12" fmla="*/ 0 w 1977"/>
                    <a:gd name="T13" fmla="*/ 0 h 1594"/>
                    <a:gd name="T14" fmla="*/ 0 w 1977"/>
                    <a:gd name="T15" fmla="*/ 0 h 1594"/>
                    <a:gd name="T16" fmla="*/ 0 w 1977"/>
                    <a:gd name="T17" fmla="*/ 0 h 1594"/>
                    <a:gd name="T18" fmla="*/ 0 w 1977"/>
                    <a:gd name="T19" fmla="*/ 0 h 1594"/>
                    <a:gd name="T20" fmla="*/ 0 w 1977"/>
                    <a:gd name="T21" fmla="*/ 0 h 1594"/>
                    <a:gd name="T22" fmla="*/ 0 w 1977"/>
                    <a:gd name="T23" fmla="*/ 0 h 1594"/>
                    <a:gd name="T24" fmla="*/ 0 w 1977"/>
                    <a:gd name="T25" fmla="*/ 0 h 1594"/>
                    <a:gd name="T26" fmla="*/ 0 w 1977"/>
                    <a:gd name="T27" fmla="*/ 0 h 1594"/>
                    <a:gd name="T28" fmla="*/ 0 w 1977"/>
                    <a:gd name="T29" fmla="*/ 0 h 1594"/>
                    <a:gd name="T30" fmla="*/ 0 w 1977"/>
                    <a:gd name="T31" fmla="*/ 0 h 1594"/>
                    <a:gd name="T32" fmla="*/ 0 w 1977"/>
                    <a:gd name="T33" fmla="*/ 0 h 1594"/>
                    <a:gd name="T34" fmla="*/ 0 w 1977"/>
                    <a:gd name="T35" fmla="*/ 0 h 1594"/>
                    <a:gd name="T36" fmla="*/ 0 w 1977"/>
                    <a:gd name="T37" fmla="*/ 0 h 1594"/>
                    <a:gd name="T38" fmla="*/ 0 w 1977"/>
                    <a:gd name="T39" fmla="*/ 0 h 1594"/>
                    <a:gd name="T40" fmla="*/ 0 w 1977"/>
                    <a:gd name="T41" fmla="*/ 0 h 1594"/>
                    <a:gd name="T42" fmla="*/ 0 w 1977"/>
                    <a:gd name="T43" fmla="*/ 0 h 1594"/>
                    <a:gd name="T44" fmla="*/ 0 w 1977"/>
                    <a:gd name="T45" fmla="*/ 0 h 1594"/>
                    <a:gd name="T46" fmla="*/ 0 w 1977"/>
                    <a:gd name="T47" fmla="*/ 0 h 1594"/>
                    <a:gd name="T48" fmla="*/ 0 w 1977"/>
                    <a:gd name="T49" fmla="*/ 0 h 1594"/>
                    <a:gd name="T50" fmla="*/ 0 w 1977"/>
                    <a:gd name="T51" fmla="*/ 0 h 1594"/>
                    <a:gd name="T52" fmla="*/ 0 w 1977"/>
                    <a:gd name="T53" fmla="*/ 0 h 1594"/>
                    <a:gd name="T54" fmla="*/ 0 w 1977"/>
                    <a:gd name="T55" fmla="*/ 0 h 1594"/>
                    <a:gd name="T56" fmla="*/ 0 w 1977"/>
                    <a:gd name="T57" fmla="*/ 0 h 1594"/>
                    <a:gd name="T58" fmla="*/ 0 w 1977"/>
                    <a:gd name="T59" fmla="*/ 0 h 1594"/>
                    <a:gd name="T60" fmla="*/ 0 w 1977"/>
                    <a:gd name="T61" fmla="*/ 0 h 1594"/>
                    <a:gd name="T62" fmla="*/ 0 w 1977"/>
                    <a:gd name="T63" fmla="*/ 0 h 1594"/>
                    <a:gd name="T64" fmla="*/ 0 w 1977"/>
                    <a:gd name="T65" fmla="*/ 0 h 159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977"/>
                    <a:gd name="T100" fmla="*/ 0 h 1594"/>
                    <a:gd name="T101" fmla="*/ 1977 w 1977"/>
                    <a:gd name="T102" fmla="*/ 1594 h 159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977" h="1594">
                      <a:moveTo>
                        <a:pt x="0" y="1594"/>
                      </a:moveTo>
                      <a:lnTo>
                        <a:pt x="34" y="1545"/>
                      </a:lnTo>
                      <a:lnTo>
                        <a:pt x="67" y="1497"/>
                      </a:lnTo>
                      <a:lnTo>
                        <a:pt x="99" y="1449"/>
                      </a:lnTo>
                      <a:lnTo>
                        <a:pt x="132" y="1402"/>
                      </a:lnTo>
                      <a:lnTo>
                        <a:pt x="164" y="1357"/>
                      </a:lnTo>
                      <a:lnTo>
                        <a:pt x="195" y="1313"/>
                      </a:lnTo>
                      <a:lnTo>
                        <a:pt x="227" y="1269"/>
                      </a:lnTo>
                      <a:lnTo>
                        <a:pt x="258" y="1228"/>
                      </a:lnTo>
                      <a:lnTo>
                        <a:pt x="288" y="1186"/>
                      </a:lnTo>
                      <a:lnTo>
                        <a:pt x="317" y="1146"/>
                      </a:lnTo>
                      <a:lnTo>
                        <a:pt x="347" y="1107"/>
                      </a:lnTo>
                      <a:lnTo>
                        <a:pt x="377" y="1069"/>
                      </a:lnTo>
                      <a:lnTo>
                        <a:pt x="405" y="1032"/>
                      </a:lnTo>
                      <a:lnTo>
                        <a:pt x="433" y="995"/>
                      </a:lnTo>
                      <a:lnTo>
                        <a:pt x="462" y="961"/>
                      </a:lnTo>
                      <a:lnTo>
                        <a:pt x="489" y="926"/>
                      </a:lnTo>
                      <a:lnTo>
                        <a:pt x="516" y="893"/>
                      </a:lnTo>
                      <a:lnTo>
                        <a:pt x="544" y="861"/>
                      </a:lnTo>
                      <a:lnTo>
                        <a:pt x="570" y="830"/>
                      </a:lnTo>
                      <a:lnTo>
                        <a:pt x="597" y="801"/>
                      </a:lnTo>
                      <a:lnTo>
                        <a:pt x="622" y="772"/>
                      </a:lnTo>
                      <a:lnTo>
                        <a:pt x="648" y="744"/>
                      </a:lnTo>
                      <a:lnTo>
                        <a:pt x="673" y="718"/>
                      </a:lnTo>
                      <a:lnTo>
                        <a:pt x="698" y="691"/>
                      </a:lnTo>
                      <a:lnTo>
                        <a:pt x="722" y="667"/>
                      </a:lnTo>
                      <a:lnTo>
                        <a:pt x="746" y="643"/>
                      </a:lnTo>
                      <a:lnTo>
                        <a:pt x="770" y="620"/>
                      </a:lnTo>
                      <a:lnTo>
                        <a:pt x="793" y="598"/>
                      </a:lnTo>
                      <a:lnTo>
                        <a:pt x="816" y="576"/>
                      </a:lnTo>
                      <a:lnTo>
                        <a:pt x="839" y="557"/>
                      </a:lnTo>
                      <a:lnTo>
                        <a:pt x="861" y="539"/>
                      </a:lnTo>
                      <a:lnTo>
                        <a:pt x="883" y="520"/>
                      </a:lnTo>
                      <a:lnTo>
                        <a:pt x="905" y="503"/>
                      </a:lnTo>
                      <a:lnTo>
                        <a:pt x="928" y="485"/>
                      </a:lnTo>
                      <a:lnTo>
                        <a:pt x="952" y="469"/>
                      </a:lnTo>
                      <a:lnTo>
                        <a:pt x="976" y="451"/>
                      </a:lnTo>
                      <a:lnTo>
                        <a:pt x="1001" y="434"/>
                      </a:lnTo>
                      <a:lnTo>
                        <a:pt x="1027" y="416"/>
                      </a:lnTo>
                      <a:lnTo>
                        <a:pt x="1054" y="400"/>
                      </a:lnTo>
                      <a:lnTo>
                        <a:pt x="1081" y="383"/>
                      </a:lnTo>
                      <a:lnTo>
                        <a:pt x="1109" y="367"/>
                      </a:lnTo>
                      <a:lnTo>
                        <a:pt x="1139" y="350"/>
                      </a:lnTo>
                      <a:lnTo>
                        <a:pt x="1169" y="333"/>
                      </a:lnTo>
                      <a:lnTo>
                        <a:pt x="1199" y="317"/>
                      </a:lnTo>
                      <a:lnTo>
                        <a:pt x="1230" y="300"/>
                      </a:lnTo>
                      <a:lnTo>
                        <a:pt x="1262" y="284"/>
                      </a:lnTo>
                      <a:lnTo>
                        <a:pt x="1295" y="268"/>
                      </a:lnTo>
                      <a:lnTo>
                        <a:pt x="1329" y="252"/>
                      </a:lnTo>
                      <a:lnTo>
                        <a:pt x="1363" y="235"/>
                      </a:lnTo>
                      <a:lnTo>
                        <a:pt x="1399" y="219"/>
                      </a:lnTo>
                      <a:lnTo>
                        <a:pt x="1435" y="203"/>
                      </a:lnTo>
                      <a:lnTo>
                        <a:pt x="1472" y="187"/>
                      </a:lnTo>
                      <a:lnTo>
                        <a:pt x="1509" y="171"/>
                      </a:lnTo>
                      <a:lnTo>
                        <a:pt x="1548" y="155"/>
                      </a:lnTo>
                      <a:lnTo>
                        <a:pt x="1587" y="140"/>
                      </a:lnTo>
                      <a:lnTo>
                        <a:pt x="1627" y="125"/>
                      </a:lnTo>
                      <a:lnTo>
                        <a:pt x="1668" y="108"/>
                      </a:lnTo>
                      <a:lnTo>
                        <a:pt x="1710" y="93"/>
                      </a:lnTo>
                      <a:lnTo>
                        <a:pt x="1752" y="77"/>
                      </a:lnTo>
                      <a:lnTo>
                        <a:pt x="1796" y="62"/>
                      </a:lnTo>
                      <a:lnTo>
                        <a:pt x="1840" y="46"/>
                      </a:lnTo>
                      <a:lnTo>
                        <a:pt x="1885" y="31"/>
                      </a:lnTo>
                      <a:lnTo>
                        <a:pt x="1931" y="16"/>
                      </a:lnTo>
                      <a:lnTo>
                        <a:pt x="1977" y="0"/>
                      </a:lnTo>
                      <a:lnTo>
                        <a:pt x="0" y="15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19" name="Freeform 40"/>
                <p:cNvSpPr>
                  <a:spLocks/>
                </p:cNvSpPr>
                <p:nvPr/>
              </p:nvSpPr>
              <p:spPr bwMode="auto">
                <a:xfrm>
                  <a:off x="1979" y="2025"/>
                  <a:ext cx="350" cy="282"/>
                </a:xfrm>
                <a:custGeom>
                  <a:avLst/>
                  <a:gdLst>
                    <a:gd name="T0" fmla="*/ 0 w 1977"/>
                    <a:gd name="T1" fmla="*/ 0 h 1594"/>
                    <a:gd name="T2" fmla="*/ 0 w 1977"/>
                    <a:gd name="T3" fmla="*/ 0 h 1594"/>
                    <a:gd name="T4" fmla="*/ 0 w 1977"/>
                    <a:gd name="T5" fmla="*/ 0 h 1594"/>
                    <a:gd name="T6" fmla="*/ 0 w 1977"/>
                    <a:gd name="T7" fmla="*/ 0 h 1594"/>
                    <a:gd name="T8" fmla="*/ 0 w 1977"/>
                    <a:gd name="T9" fmla="*/ 0 h 1594"/>
                    <a:gd name="T10" fmla="*/ 0 w 1977"/>
                    <a:gd name="T11" fmla="*/ 0 h 1594"/>
                    <a:gd name="T12" fmla="*/ 0 w 1977"/>
                    <a:gd name="T13" fmla="*/ 0 h 1594"/>
                    <a:gd name="T14" fmla="*/ 0 w 1977"/>
                    <a:gd name="T15" fmla="*/ 0 h 1594"/>
                    <a:gd name="T16" fmla="*/ 0 w 1977"/>
                    <a:gd name="T17" fmla="*/ 0 h 1594"/>
                    <a:gd name="T18" fmla="*/ 0 w 1977"/>
                    <a:gd name="T19" fmla="*/ 0 h 1594"/>
                    <a:gd name="T20" fmla="*/ 0 w 1977"/>
                    <a:gd name="T21" fmla="*/ 0 h 1594"/>
                    <a:gd name="T22" fmla="*/ 0 w 1977"/>
                    <a:gd name="T23" fmla="*/ 0 h 1594"/>
                    <a:gd name="T24" fmla="*/ 0 w 1977"/>
                    <a:gd name="T25" fmla="*/ 0 h 1594"/>
                    <a:gd name="T26" fmla="*/ 0 w 1977"/>
                    <a:gd name="T27" fmla="*/ 0 h 1594"/>
                    <a:gd name="T28" fmla="*/ 0 w 1977"/>
                    <a:gd name="T29" fmla="*/ 0 h 1594"/>
                    <a:gd name="T30" fmla="*/ 0 w 1977"/>
                    <a:gd name="T31" fmla="*/ 0 h 1594"/>
                    <a:gd name="T32" fmla="*/ 0 w 1977"/>
                    <a:gd name="T33" fmla="*/ 0 h 1594"/>
                    <a:gd name="T34" fmla="*/ 0 w 1977"/>
                    <a:gd name="T35" fmla="*/ 0 h 1594"/>
                    <a:gd name="T36" fmla="*/ 0 w 1977"/>
                    <a:gd name="T37" fmla="*/ 0 h 1594"/>
                    <a:gd name="T38" fmla="*/ 0 w 1977"/>
                    <a:gd name="T39" fmla="*/ 0 h 1594"/>
                    <a:gd name="T40" fmla="*/ 0 w 1977"/>
                    <a:gd name="T41" fmla="*/ 0 h 1594"/>
                    <a:gd name="T42" fmla="*/ 0 w 1977"/>
                    <a:gd name="T43" fmla="*/ 0 h 1594"/>
                    <a:gd name="T44" fmla="*/ 0 w 1977"/>
                    <a:gd name="T45" fmla="*/ 0 h 1594"/>
                    <a:gd name="T46" fmla="*/ 0 w 1977"/>
                    <a:gd name="T47" fmla="*/ 0 h 1594"/>
                    <a:gd name="T48" fmla="*/ 0 w 1977"/>
                    <a:gd name="T49" fmla="*/ 0 h 1594"/>
                    <a:gd name="T50" fmla="*/ 0 w 1977"/>
                    <a:gd name="T51" fmla="*/ 0 h 1594"/>
                    <a:gd name="T52" fmla="*/ 0 w 1977"/>
                    <a:gd name="T53" fmla="*/ 0 h 1594"/>
                    <a:gd name="T54" fmla="*/ 0 w 1977"/>
                    <a:gd name="T55" fmla="*/ 0 h 1594"/>
                    <a:gd name="T56" fmla="*/ 0 w 1977"/>
                    <a:gd name="T57" fmla="*/ 0 h 1594"/>
                    <a:gd name="T58" fmla="*/ 0 w 1977"/>
                    <a:gd name="T59" fmla="*/ 0 h 1594"/>
                    <a:gd name="T60" fmla="*/ 0 w 1977"/>
                    <a:gd name="T61" fmla="*/ 0 h 1594"/>
                    <a:gd name="T62" fmla="*/ 0 w 1977"/>
                    <a:gd name="T63" fmla="*/ 0 h 1594"/>
                    <a:gd name="T64" fmla="*/ 0 w 1977"/>
                    <a:gd name="T65" fmla="*/ 0 h 159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977"/>
                    <a:gd name="T100" fmla="*/ 0 h 1594"/>
                    <a:gd name="T101" fmla="*/ 1977 w 1977"/>
                    <a:gd name="T102" fmla="*/ 1594 h 159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977" h="1594">
                      <a:moveTo>
                        <a:pt x="0" y="1594"/>
                      </a:moveTo>
                      <a:lnTo>
                        <a:pt x="34" y="1545"/>
                      </a:lnTo>
                      <a:lnTo>
                        <a:pt x="67" y="1497"/>
                      </a:lnTo>
                      <a:lnTo>
                        <a:pt x="99" y="1449"/>
                      </a:lnTo>
                      <a:lnTo>
                        <a:pt x="132" y="1402"/>
                      </a:lnTo>
                      <a:lnTo>
                        <a:pt x="164" y="1357"/>
                      </a:lnTo>
                      <a:lnTo>
                        <a:pt x="195" y="1313"/>
                      </a:lnTo>
                      <a:lnTo>
                        <a:pt x="227" y="1269"/>
                      </a:lnTo>
                      <a:lnTo>
                        <a:pt x="258" y="1228"/>
                      </a:lnTo>
                      <a:lnTo>
                        <a:pt x="288" y="1186"/>
                      </a:lnTo>
                      <a:lnTo>
                        <a:pt x="317" y="1146"/>
                      </a:lnTo>
                      <a:lnTo>
                        <a:pt x="347" y="1107"/>
                      </a:lnTo>
                      <a:lnTo>
                        <a:pt x="377" y="1069"/>
                      </a:lnTo>
                      <a:lnTo>
                        <a:pt x="405" y="1032"/>
                      </a:lnTo>
                      <a:lnTo>
                        <a:pt x="433" y="995"/>
                      </a:lnTo>
                      <a:lnTo>
                        <a:pt x="462" y="961"/>
                      </a:lnTo>
                      <a:lnTo>
                        <a:pt x="489" y="926"/>
                      </a:lnTo>
                      <a:lnTo>
                        <a:pt x="516" y="893"/>
                      </a:lnTo>
                      <a:lnTo>
                        <a:pt x="544" y="861"/>
                      </a:lnTo>
                      <a:lnTo>
                        <a:pt x="570" y="830"/>
                      </a:lnTo>
                      <a:lnTo>
                        <a:pt x="597" y="801"/>
                      </a:lnTo>
                      <a:lnTo>
                        <a:pt x="622" y="772"/>
                      </a:lnTo>
                      <a:lnTo>
                        <a:pt x="648" y="744"/>
                      </a:lnTo>
                      <a:lnTo>
                        <a:pt x="673" y="718"/>
                      </a:lnTo>
                      <a:lnTo>
                        <a:pt x="698" y="691"/>
                      </a:lnTo>
                      <a:lnTo>
                        <a:pt x="722" y="667"/>
                      </a:lnTo>
                      <a:lnTo>
                        <a:pt x="746" y="643"/>
                      </a:lnTo>
                      <a:lnTo>
                        <a:pt x="770" y="620"/>
                      </a:lnTo>
                      <a:lnTo>
                        <a:pt x="793" y="598"/>
                      </a:lnTo>
                      <a:lnTo>
                        <a:pt x="816" y="576"/>
                      </a:lnTo>
                      <a:lnTo>
                        <a:pt x="839" y="557"/>
                      </a:lnTo>
                      <a:lnTo>
                        <a:pt x="861" y="539"/>
                      </a:lnTo>
                      <a:lnTo>
                        <a:pt x="883" y="520"/>
                      </a:lnTo>
                      <a:lnTo>
                        <a:pt x="905" y="503"/>
                      </a:lnTo>
                      <a:lnTo>
                        <a:pt x="928" y="485"/>
                      </a:lnTo>
                      <a:lnTo>
                        <a:pt x="952" y="469"/>
                      </a:lnTo>
                      <a:lnTo>
                        <a:pt x="976" y="451"/>
                      </a:lnTo>
                      <a:lnTo>
                        <a:pt x="1001" y="434"/>
                      </a:lnTo>
                      <a:lnTo>
                        <a:pt x="1027" y="416"/>
                      </a:lnTo>
                      <a:lnTo>
                        <a:pt x="1054" y="400"/>
                      </a:lnTo>
                      <a:lnTo>
                        <a:pt x="1081" y="383"/>
                      </a:lnTo>
                      <a:lnTo>
                        <a:pt x="1109" y="367"/>
                      </a:lnTo>
                      <a:lnTo>
                        <a:pt x="1139" y="350"/>
                      </a:lnTo>
                      <a:lnTo>
                        <a:pt x="1169" y="333"/>
                      </a:lnTo>
                      <a:lnTo>
                        <a:pt x="1199" y="317"/>
                      </a:lnTo>
                      <a:lnTo>
                        <a:pt x="1230" y="300"/>
                      </a:lnTo>
                      <a:lnTo>
                        <a:pt x="1262" y="284"/>
                      </a:lnTo>
                      <a:lnTo>
                        <a:pt x="1295" y="268"/>
                      </a:lnTo>
                      <a:lnTo>
                        <a:pt x="1329" y="252"/>
                      </a:lnTo>
                      <a:lnTo>
                        <a:pt x="1363" y="235"/>
                      </a:lnTo>
                      <a:lnTo>
                        <a:pt x="1399" y="219"/>
                      </a:lnTo>
                      <a:lnTo>
                        <a:pt x="1435" y="203"/>
                      </a:lnTo>
                      <a:lnTo>
                        <a:pt x="1472" y="187"/>
                      </a:lnTo>
                      <a:lnTo>
                        <a:pt x="1509" y="171"/>
                      </a:lnTo>
                      <a:lnTo>
                        <a:pt x="1548" y="155"/>
                      </a:lnTo>
                      <a:lnTo>
                        <a:pt x="1587" y="140"/>
                      </a:lnTo>
                      <a:lnTo>
                        <a:pt x="1627" y="125"/>
                      </a:lnTo>
                      <a:lnTo>
                        <a:pt x="1668" y="108"/>
                      </a:lnTo>
                      <a:lnTo>
                        <a:pt x="1710" y="93"/>
                      </a:lnTo>
                      <a:lnTo>
                        <a:pt x="1752" y="77"/>
                      </a:lnTo>
                      <a:lnTo>
                        <a:pt x="1796" y="62"/>
                      </a:lnTo>
                      <a:lnTo>
                        <a:pt x="1840" y="46"/>
                      </a:lnTo>
                      <a:lnTo>
                        <a:pt x="1885" y="31"/>
                      </a:lnTo>
                      <a:lnTo>
                        <a:pt x="1931" y="16"/>
                      </a:lnTo>
                      <a:lnTo>
                        <a:pt x="1977" y="0"/>
                      </a:lnTo>
                    </a:path>
                  </a:pathLst>
                </a:cu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20" name="Freeform 41"/>
                <p:cNvSpPr>
                  <a:spLocks/>
                </p:cNvSpPr>
                <p:nvPr/>
              </p:nvSpPr>
              <p:spPr bwMode="auto">
                <a:xfrm>
                  <a:off x="2191" y="2027"/>
                  <a:ext cx="138" cy="280"/>
                </a:xfrm>
                <a:custGeom>
                  <a:avLst/>
                  <a:gdLst>
                    <a:gd name="T0" fmla="*/ 0 w 782"/>
                    <a:gd name="T1" fmla="*/ 0 h 1580"/>
                    <a:gd name="T2" fmla="*/ 0 w 782"/>
                    <a:gd name="T3" fmla="*/ 0 h 1580"/>
                    <a:gd name="T4" fmla="*/ 0 w 782"/>
                    <a:gd name="T5" fmla="*/ 0 h 1580"/>
                    <a:gd name="T6" fmla="*/ 0 w 782"/>
                    <a:gd name="T7" fmla="*/ 0 h 1580"/>
                    <a:gd name="T8" fmla="*/ 0 w 782"/>
                    <a:gd name="T9" fmla="*/ 0 h 1580"/>
                    <a:gd name="T10" fmla="*/ 0 w 782"/>
                    <a:gd name="T11" fmla="*/ 0 h 1580"/>
                    <a:gd name="T12" fmla="*/ 0 w 782"/>
                    <a:gd name="T13" fmla="*/ 0 h 1580"/>
                    <a:gd name="T14" fmla="*/ 0 w 782"/>
                    <a:gd name="T15" fmla="*/ 0 h 1580"/>
                    <a:gd name="T16" fmla="*/ 0 w 782"/>
                    <a:gd name="T17" fmla="*/ 0 h 1580"/>
                    <a:gd name="T18" fmla="*/ 0 w 782"/>
                    <a:gd name="T19" fmla="*/ 0 h 1580"/>
                    <a:gd name="T20" fmla="*/ 0 w 782"/>
                    <a:gd name="T21" fmla="*/ 0 h 1580"/>
                    <a:gd name="T22" fmla="*/ 0 w 782"/>
                    <a:gd name="T23" fmla="*/ 0 h 1580"/>
                    <a:gd name="T24" fmla="*/ 0 w 782"/>
                    <a:gd name="T25" fmla="*/ 0 h 1580"/>
                    <a:gd name="T26" fmla="*/ 0 w 782"/>
                    <a:gd name="T27" fmla="*/ 0 h 1580"/>
                    <a:gd name="T28" fmla="*/ 0 w 782"/>
                    <a:gd name="T29" fmla="*/ 0 h 1580"/>
                    <a:gd name="T30" fmla="*/ 0 w 782"/>
                    <a:gd name="T31" fmla="*/ 0 h 1580"/>
                    <a:gd name="T32" fmla="*/ 0 w 782"/>
                    <a:gd name="T33" fmla="*/ 0 h 1580"/>
                    <a:gd name="T34" fmla="*/ 0 w 782"/>
                    <a:gd name="T35" fmla="*/ 0 h 1580"/>
                    <a:gd name="T36" fmla="*/ 0 w 782"/>
                    <a:gd name="T37" fmla="*/ 0 h 1580"/>
                    <a:gd name="T38" fmla="*/ 0 w 782"/>
                    <a:gd name="T39" fmla="*/ 0 h 1580"/>
                    <a:gd name="T40" fmla="*/ 0 w 782"/>
                    <a:gd name="T41" fmla="*/ 0 h 1580"/>
                    <a:gd name="T42" fmla="*/ 0 w 782"/>
                    <a:gd name="T43" fmla="*/ 0 h 1580"/>
                    <a:gd name="T44" fmla="*/ 0 w 782"/>
                    <a:gd name="T45" fmla="*/ 0 h 1580"/>
                    <a:gd name="T46" fmla="*/ 0 w 782"/>
                    <a:gd name="T47" fmla="*/ 0 h 1580"/>
                    <a:gd name="T48" fmla="*/ 0 w 782"/>
                    <a:gd name="T49" fmla="*/ 0 h 1580"/>
                    <a:gd name="T50" fmla="*/ 0 w 782"/>
                    <a:gd name="T51" fmla="*/ 0 h 1580"/>
                    <a:gd name="T52" fmla="*/ 0 w 782"/>
                    <a:gd name="T53" fmla="*/ 0 h 1580"/>
                    <a:gd name="T54" fmla="*/ 0 w 782"/>
                    <a:gd name="T55" fmla="*/ 0 h 1580"/>
                    <a:gd name="T56" fmla="*/ 0 w 782"/>
                    <a:gd name="T57" fmla="*/ 0 h 1580"/>
                    <a:gd name="T58" fmla="*/ 0 w 782"/>
                    <a:gd name="T59" fmla="*/ 0 h 1580"/>
                    <a:gd name="T60" fmla="*/ 0 w 782"/>
                    <a:gd name="T61" fmla="*/ 0 h 1580"/>
                    <a:gd name="T62" fmla="*/ 0 w 782"/>
                    <a:gd name="T63" fmla="*/ 0 h 1580"/>
                    <a:gd name="T64" fmla="*/ 0 w 782"/>
                    <a:gd name="T65" fmla="*/ 0 h 158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82"/>
                    <a:gd name="T100" fmla="*/ 0 h 1580"/>
                    <a:gd name="T101" fmla="*/ 782 w 782"/>
                    <a:gd name="T102" fmla="*/ 1580 h 158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82" h="1580">
                      <a:moveTo>
                        <a:pt x="0" y="1580"/>
                      </a:moveTo>
                      <a:lnTo>
                        <a:pt x="14" y="1537"/>
                      </a:lnTo>
                      <a:lnTo>
                        <a:pt x="28" y="1495"/>
                      </a:lnTo>
                      <a:lnTo>
                        <a:pt x="41" y="1453"/>
                      </a:lnTo>
                      <a:lnTo>
                        <a:pt x="54" y="1413"/>
                      </a:lnTo>
                      <a:lnTo>
                        <a:pt x="67" y="1372"/>
                      </a:lnTo>
                      <a:lnTo>
                        <a:pt x="80" y="1334"/>
                      </a:lnTo>
                      <a:lnTo>
                        <a:pt x="93" y="1297"/>
                      </a:lnTo>
                      <a:lnTo>
                        <a:pt x="106" y="1260"/>
                      </a:lnTo>
                      <a:lnTo>
                        <a:pt x="118" y="1223"/>
                      </a:lnTo>
                      <a:lnTo>
                        <a:pt x="131" y="1189"/>
                      </a:lnTo>
                      <a:lnTo>
                        <a:pt x="143" y="1154"/>
                      </a:lnTo>
                      <a:lnTo>
                        <a:pt x="156" y="1121"/>
                      </a:lnTo>
                      <a:lnTo>
                        <a:pt x="168" y="1089"/>
                      </a:lnTo>
                      <a:lnTo>
                        <a:pt x="180" y="1058"/>
                      </a:lnTo>
                      <a:lnTo>
                        <a:pt x="192" y="1027"/>
                      </a:lnTo>
                      <a:lnTo>
                        <a:pt x="202" y="998"/>
                      </a:lnTo>
                      <a:lnTo>
                        <a:pt x="214" y="969"/>
                      </a:lnTo>
                      <a:lnTo>
                        <a:pt x="226" y="942"/>
                      </a:lnTo>
                      <a:lnTo>
                        <a:pt x="237" y="915"/>
                      </a:lnTo>
                      <a:lnTo>
                        <a:pt x="247" y="889"/>
                      </a:lnTo>
                      <a:lnTo>
                        <a:pt x="259" y="864"/>
                      </a:lnTo>
                      <a:lnTo>
                        <a:pt x="270" y="840"/>
                      </a:lnTo>
                      <a:lnTo>
                        <a:pt x="281" y="817"/>
                      </a:lnTo>
                      <a:lnTo>
                        <a:pt x="291" y="795"/>
                      </a:lnTo>
                      <a:lnTo>
                        <a:pt x="301" y="774"/>
                      </a:lnTo>
                      <a:lnTo>
                        <a:pt x="311" y="753"/>
                      </a:lnTo>
                      <a:lnTo>
                        <a:pt x="322" y="733"/>
                      </a:lnTo>
                      <a:lnTo>
                        <a:pt x="332" y="714"/>
                      </a:lnTo>
                      <a:lnTo>
                        <a:pt x="342" y="696"/>
                      </a:lnTo>
                      <a:lnTo>
                        <a:pt x="352" y="680"/>
                      </a:lnTo>
                      <a:lnTo>
                        <a:pt x="361" y="663"/>
                      </a:lnTo>
                      <a:lnTo>
                        <a:pt x="371" y="648"/>
                      </a:lnTo>
                      <a:lnTo>
                        <a:pt x="380" y="634"/>
                      </a:lnTo>
                      <a:lnTo>
                        <a:pt x="391" y="618"/>
                      </a:lnTo>
                      <a:lnTo>
                        <a:pt x="400" y="603"/>
                      </a:lnTo>
                      <a:lnTo>
                        <a:pt x="411" y="586"/>
                      </a:lnTo>
                      <a:lnTo>
                        <a:pt x="420" y="571"/>
                      </a:lnTo>
                      <a:lnTo>
                        <a:pt x="431" y="554"/>
                      </a:lnTo>
                      <a:lnTo>
                        <a:pt x="442" y="536"/>
                      </a:lnTo>
                      <a:lnTo>
                        <a:pt x="454" y="520"/>
                      </a:lnTo>
                      <a:lnTo>
                        <a:pt x="464" y="502"/>
                      </a:lnTo>
                      <a:lnTo>
                        <a:pt x="476" y="484"/>
                      </a:lnTo>
                      <a:lnTo>
                        <a:pt x="488" y="466"/>
                      </a:lnTo>
                      <a:lnTo>
                        <a:pt x="500" y="447"/>
                      </a:lnTo>
                      <a:lnTo>
                        <a:pt x="512" y="428"/>
                      </a:lnTo>
                      <a:lnTo>
                        <a:pt x="524" y="409"/>
                      </a:lnTo>
                      <a:lnTo>
                        <a:pt x="537" y="389"/>
                      </a:lnTo>
                      <a:lnTo>
                        <a:pt x="548" y="369"/>
                      </a:lnTo>
                      <a:lnTo>
                        <a:pt x="562" y="349"/>
                      </a:lnTo>
                      <a:lnTo>
                        <a:pt x="575" y="329"/>
                      </a:lnTo>
                      <a:lnTo>
                        <a:pt x="589" y="307"/>
                      </a:lnTo>
                      <a:lnTo>
                        <a:pt x="602" y="286"/>
                      </a:lnTo>
                      <a:lnTo>
                        <a:pt x="616" y="265"/>
                      </a:lnTo>
                      <a:lnTo>
                        <a:pt x="630" y="242"/>
                      </a:lnTo>
                      <a:lnTo>
                        <a:pt x="645" y="220"/>
                      </a:lnTo>
                      <a:lnTo>
                        <a:pt x="659" y="197"/>
                      </a:lnTo>
                      <a:lnTo>
                        <a:pt x="673" y="173"/>
                      </a:lnTo>
                      <a:lnTo>
                        <a:pt x="688" y="150"/>
                      </a:lnTo>
                      <a:lnTo>
                        <a:pt x="704" y="126"/>
                      </a:lnTo>
                      <a:lnTo>
                        <a:pt x="719" y="102"/>
                      </a:lnTo>
                      <a:lnTo>
                        <a:pt x="735" y="77"/>
                      </a:lnTo>
                      <a:lnTo>
                        <a:pt x="750" y="53"/>
                      </a:lnTo>
                      <a:lnTo>
                        <a:pt x="767" y="26"/>
                      </a:lnTo>
                      <a:lnTo>
                        <a:pt x="782" y="0"/>
                      </a:lnTo>
                      <a:lnTo>
                        <a:pt x="0" y="1580"/>
                      </a:lnTo>
                      <a:close/>
                    </a:path>
                  </a:pathLst>
                </a:custGeom>
                <a:solidFill>
                  <a:srgbClr val="0000E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21" name="Freeform 42"/>
                <p:cNvSpPr>
                  <a:spLocks/>
                </p:cNvSpPr>
                <p:nvPr/>
              </p:nvSpPr>
              <p:spPr bwMode="auto">
                <a:xfrm>
                  <a:off x="2191" y="2027"/>
                  <a:ext cx="138" cy="280"/>
                </a:xfrm>
                <a:custGeom>
                  <a:avLst/>
                  <a:gdLst>
                    <a:gd name="T0" fmla="*/ 0 w 782"/>
                    <a:gd name="T1" fmla="*/ 0 h 1580"/>
                    <a:gd name="T2" fmla="*/ 0 w 782"/>
                    <a:gd name="T3" fmla="*/ 0 h 1580"/>
                    <a:gd name="T4" fmla="*/ 0 w 782"/>
                    <a:gd name="T5" fmla="*/ 0 h 1580"/>
                    <a:gd name="T6" fmla="*/ 0 w 782"/>
                    <a:gd name="T7" fmla="*/ 0 h 1580"/>
                    <a:gd name="T8" fmla="*/ 0 w 782"/>
                    <a:gd name="T9" fmla="*/ 0 h 1580"/>
                    <a:gd name="T10" fmla="*/ 0 w 782"/>
                    <a:gd name="T11" fmla="*/ 0 h 1580"/>
                    <a:gd name="T12" fmla="*/ 0 w 782"/>
                    <a:gd name="T13" fmla="*/ 0 h 1580"/>
                    <a:gd name="T14" fmla="*/ 0 w 782"/>
                    <a:gd name="T15" fmla="*/ 0 h 1580"/>
                    <a:gd name="T16" fmla="*/ 0 w 782"/>
                    <a:gd name="T17" fmla="*/ 0 h 1580"/>
                    <a:gd name="T18" fmla="*/ 0 w 782"/>
                    <a:gd name="T19" fmla="*/ 0 h 1580"/>
                    <a:gd name="T20" fmla="*/ 0 w 782"/>
                    <a:gd name="T21" fmla="*/ 0 h 1580"/>
                    <a:gd name="T22" fmla="*/ 0 w 782"/>
                    <a:gd name="T23" fmla="*/ 0 h 1580"/>
                    <a:gd name="T24" fmla="*/ 0 w 782"/>
                    <a:gd name="T25" fmla="*/ 0 h 1580"/>
                    <a:gd name="T26" fmla="*/ 0 w 782"/>
                    <a:gd name="T27" fmla="*/ 0 h 1580"/>
                    <a:gd name="T28" fmla="*/ 0 w 782"/>
                    <a:gd name="T29" fmla="*/ 0 h 1580"/>
                    <a:gd name="T30" fmla="*/ 0 w 782"/>
                    <a:gd name="T31" fmla="*/ 0 h 1580"/>
                    <a:gd name="T32" fmla="*/ 0 w 782"/>
                    <a:gd name="T33" fmla="*/ 0 h 1580"/>
                    <a:gd name="T34" fmla="*/ 0 w 782"/>
                    <a:gd name="T35" fmla="*/ 0 h 1580"/>
                    <a:gd name="T36" fmla="*/ 0 w 782"/>
                    <a:gd name="T37" fmla="*/ 0 h 1580"/>
                    <a:gd name="T38" fmla="*/ 0 w 782"/>
                    <a:gd name="T39" fmla="*/ 0 h 1580"/>
                    <a:gd name="T40" fmla="*/ 0 w 782"/>
                    <a:gd name="T41" fmla="*/ 0 h 1580"/>
                    <a:gd name="T42" fmla="*/ 0 w 782"/>
                    <a:gd name="T43" fmla="*/ 0 h 1580"/>
                    <a:gd name="T44" fmla="*/ 0 w 782"/>
                    <a:gd name="T45" fmla="*/ 0 h 1580"/>
                    <a:gd name="T46" fmla="*/ 0 w 782"/>
                    <a:gd name="T47" fmla="*/ 0 h 1580"/>
                    <a:gd name="T48" fmla="*/ 0 w 782"/>
                    <a:gd name="T49" fmla="*/ 0 h 1580"/>
                    <a:gd name="T50" fmla="*/ 0 w 782"/>
                    <a:gd name="T51" fmla="*/ 0 h 1580"/>
                    <a:gd name="T52" fmla="*/ 0 w 782"/>
                    <a:gd name="T53" fmla="*/ 0 h 1580"/>
                    <a:gd name="T54" fmla="*/ 0 w 782"/>
                    <a:gd name="T55" fmla="*/ 0 h 1580"/>
                    <a:gd name="T56" fmla="*/ 0 w 782"/>
                    <a:gd name="T57" fmla="*/ 0 h 1580"/>
                    <a:gd name="T58" fmla="*/ 0 w 782"/>
                    <a:gd name="T59" fmla="*/ 0 h 1580"/>
                    <a:gd name="T60" fmla="*/ 0 w 782"/>
                    <a:gd name="T61" fmla="*/ 0 h 1580"/>
                    <a:gd name="T62" fmla="*/ 0 w 782"/>
                    <a:gd name="T63" fmla="*/ 0 h 1580"/>
                    <a:gd name="T64" fmla="*/ 0 w 782"/>
                    <a:gd name="T65" fmla="*/ 0 h 158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82"/>
                    <a:gd name="T100" fmla="*/ 0 h 1580"/>
                    <a:gd name="T101" fmla="*/ 782 w 782"/>
                    <a:gd name="T102" fmla="*/ 1580 h 158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82" h="1580">
                      <a:moveTo>
                        <a:pt x="0" y="1580"/>
                      </a:moveTo>
                      <a:lnTo>
                        <a:pt x="14" y="1537"/>
                      </a:lnTo>
                      <a:lnTo>
                        <a:pt x="28" y="1495"/>
                      </a:lnTo>
                      <a:lnTo>
                        <a:pt x="41" y="1453"/>
                      </a:lnTo>
                      <a:lnTo>
                        <a:pt x="54" y="1413"/>
                      </a:lnTo>
                      <a:lnTo>
                        <a:pt x="67" y="1372"/>
                      </a:lnTo>
                      <a:lnTo>
                        <a:pt x="80" y="1334"/>
                      </a:lnTo>
                      <a:lnTo>
                        <a:pt x="93" y="1297"/>
                      </a:lnTo>
                      <a:lnTo>
                        <a:pt x="106" y="1260"/>
                      </a:lnTo>
                      <a:lnTo>
                        <a:pt x="118" y="1223"/>
                      </a:lnTo>
                      <a:lnTo>
                        <a:pt x="131" y="1189"/>
                      </a:lnTo>
                      <a:lnTo>
                        <a:pt x="143" y="1154"/>
                      </a:lnTo>
                      <a:lnTo>
                        <a:pt x="156" y="1121"/>
                      </a:lnTo>
                      <a:lnTo>
                        <a:pt x="168" y="1089"/>
                      </a:lnTo>
                      <a:lnTo>
                        <a:pt x="180" y="1058"/>
                      </a:lnTo>
                      <a:lnTo>
                        <a:pt x="192" y="1027"/>
                      </a:lnTo>
                      <a:lnTo>
                        <a:pt x="202" y="998"/>
                      </a:lnTo>
                      <a:lnTo>
                        <a:pt x="214" y="969"/>
                      </a:lnTo>
                      <a:lnTo>
                        <a:pt x="226" y="942"/>
                      </a:lnTo>
                      <a:lnTo>
                        <a:pt x="237" y="915"/>
                      </a:lnTo>
                      <a:lnTo>
                        <a:pt x="247" y="889"/>
                      </a:lnTo>
                      <a:lnTo>
                        <a:pt x="259" y="864"/>
                      </a:lnTo>
                      <a:lnTo>
                        <a:pt x="270" y="840"/>
                      </a:lnTo>
                      <a:lnTo>
                        <a:pt x="281" y="817"/>
                      </a:lnTo>
                      <a:lnTo>
                        <a:pt x="291" y="795"/>
                      </a:lnTo>
                      <a:lnTo>
                        <a:pt x="301" y="774"/>
                      </a:lnTo>
                      <a:lnTo>
                        <a:pt x="311" y="753"/>
                      </a:lnTo>
                      <a:lnTo>
                        <a:pt x="322" y="733"/>
                      </a:lnTo>
                      <a:lnTo>
                        <a:pt x="332" y="714"/>
                      </a:lnTo>
                      <a:lnTo>
                        <a:pt x="342" y="696"/>
                      </a:lnTo>
                      <a:lnTo>
                        <a:pt x="352" y="680"/>
                      </a:lnTo>
                      <a:lnTo>
                        <a:pt x="361" y="663"/>
                      </a:lnTo>
                      <a:lnTo>
                        <a:pt x="371" y="648"/>
                      </a:lnTo>
                      <a:lnTo>
                        <a:pt x="380" y="634"/>
                      </a:lnTo>
                      <a:lnTo>
                        <a:pt x="391" y="618"/>
                      </a:lnTo>
                      <a:lnTo>
                        <a:pt x="400" y="603"/>
                      </a:lnTo>
                      <a:lnTo>
                        <a:pt x="411" y="586"/>
                      </a:lnTo>
                      <a:lnTo>
                        <a:pt x="420" y="571"/>
                      </a:lnTo>
                      <a:lnTo>
                        <a:pt x="431" y="554"/>
                      </a:lnTo>
                      <a:lnTo>
                        <a:pt x="442" y="536"/>
                      </a:lnTo>
                      <a:lnTo>
                        <a:pt x="454" y="520"/>
                      </a:lnTo>
                      <a:lnTo>
                        <a:pt x="464" y="502"/>
                      </a:lnTo>
                      <a:lnTo>
                        <a:pt x="476" y="484"/>
                      </a:lnTo>
                      <a:lnTo>
                        <a:pt x="488" y="466"/>
                      </a:lnTo>
                      <a:lnTo>
                        <a:pt x="500" y="447"/>
                      </a:lnTo>
                      <a:lnTo>
                        <a:pt x="512" y="428"/>
                      </a:lnTo>
                      <a:lnTo>
                        <a:pt x="524" y="409"/>
                      </a:lnTo>
                      <a:lnTo>
                        <a:pt x="537" y="389"/>
                      </a:lnTo>
                      <a:lnTo>
                        <a:pt x="548" y="369"/>
                      </a:lnTo>
                      <a:lnTo>
                        <a:pt x="562" y="349"/>
                      </a:lnTo>
                      <a:lnTo>
                        <a:pt x="575" y="329"/>
                      </a:lnTo>
                      <a:lnTo>
                        <a:pt x="589" y="307"/>
                      </a:lnTo>
                      <a:lnTo>
                        <a:pt x="602" y="286"/>
                      </a:lnTo>
                      <a:lnTo>
                        <a:pt x="616" y="265"/>
                      </a:lnTo>
                      <a:lnTo>
                        <a:pt x="630" y="242"/>
                      </a:lnTo>
                      <a:lnTo>
                        <a:pt x="645" y="220"/>
                      </a:lnTo>
                      <a:lnTo>
                        <a:pt x="659" y="197"/>
                      </a:lnTo>
                      <a:lnTo>
                        <a:pt x="673" y="173"/>
                      </a:lnTo>
                      <a:lnTo>
                        <a:pt x="688" y="150"/>
                      </a:lnTo>
                      <a:lnTo>
                        <a:pt x="704" y="126"/>
                      </a:lnTo>
                      <a:lnTo>
                        <a:pt x="719" y="102"/>
                      </a:lnTo>
                      <a:lnTo>
                        <a:pt x="735" y="77"/>
                      </a:lnTo>
                      <a:lnTo>
                        <a:pt x="750" y="53"/>
                      </a:lnTo>
                      <a:lnTo>
                        <a:pt x="767" y="26"/>
                      </a:lnTo>
                      <a:lnTo>
                        <a:pt x="782" y="0"/>
                      </a:lnTo>
                    </a:path>
                  </a:pathLst>
                </a:cu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22" name="Freeform 43"/>
                <p:cNvSpPr>
                  <a:spLocks/>
                </p:cNvSpPr>
                <p:nvPr/>
              </p:nvSpPr>
              <p:spPr bwMode="auto">
                <a:xfrm>
                  <a:off x="1591" y="2412"/>
                  <a:ext cx="532" cy="318"/>
                </a:xfrm>
                <a:custGeom>
                  <a:avLst/>
                  <a:gdLst>
                    <a:gd name="T0" fmla="*/ 0 w 3001"/>
                    <a:gd name="T1" fmla="*/ 0 h 1795"/>
                    <a:gd name="T2" fmla="*/ 0 w 3001"/>
                    <a:gd name="T3" fmla="*/ 0 h 1795"/>
                    <a:gd name="T4" fmla="*/ 0 w 3001"/>
                    <a:gd name="T5" fmla="*/ 0 h 1795"/>
                    <a:gd name="T6" fmla="*/ 0 w 3001"/>
                    <a:gd name="T7" fmla="*/ 0 h 1795"/>
                    <a:gd name="T8" fmla="*/ 0 w 3001"/>
                    <a:gd name="T9" fmla="*/ 0 h 1795"/>
                    <a:gd name="T10" fmla="*/ 0 w 3001"/>
                    <a:gd name="T11" fmla="*/ 0 h 1795"/>
                    <a:gd name="T12" fmla="*/ 0 w 3001"/>
                    <a:gd name="T13" fmla="*/ 0 h 1795"/>
                    <a:gd name="T14" fmla="*/ 0 w 3001"/>
                    <a:gd name="T15" fmla="*/ 0 h 1795"/>
                    <a:gd name="T16" fmla="*/ 0 w 3001"/>
                    <a:gd name="T17" fmla="*/ 0 h 1795"/>
                    <a:gd name="T18" fmla="*/ 0 w 3001"/>
                    <a:gd name="T19" fmla="*/ 0 h 1795"/>
                    <a:gd name="T20" fmla="*/ 0 w 3001"/>
                    <a:gd name="T21" fmla="*/ 0 h 1795"/>
                    <a:gd name="T22" fmla="*/ 0 w 3001"/>
                    <a:gd name="T23" fmla="*/ 0 h 1795"/>
                    <a:gd name="T24" fmla="*/ 0 w 3001"/>
                    <a:gd name="T25" fmla="*/ 0 h 1795"/>
                    <a:gd name="T26" fmla="*/ 0 w 3001"/>
                    <a:gd name="T27" fmla="*/ 0 h 1795"/>
                    <a:gd name="T28" fmla="*/ 0 w 3001"/>
                    <a:gd name="T29" fmla="*/ 0 h 1795"/>
                    <a:gd name="T30" fmla="*/ 0 w 3001"/>
                    <a:gd name="T31" fmla="*/ 0 h 1795"/>
                    <a:gd name="T32" fmla="*/ 0 w 3001"/>
                    <a:gd name="T33" fmla="*/ 0 h 1795"/>
                    <a:gd name="T34" fmla="*/ 0 w 3001"/>
                    <a:gd name="T35" fmla="*/ 0 h 1795"/>
                    <a:gd name="T36" fmla="*/ 0 w 3001"/>
                    <a:gd name="T37" fmla="*/ 0 h 1795"/>
                    <a:gd name="T38" fmla="*/ 0 w 3001"/>
                    <a:gd name="T39" fmla="*/ 0 h 1795"/>
                    <a:gd name="T40" fmla="*/ 0 w 3001"/>
                    <a:gd name="T41" fmla="*/ 0 h 1795"/>
                    <a:gd name="T42" fmla="*/ 0 w 3001"/>
                    <a:gd name="T43" fmla="*/ 0 h 1795"/>
                    <a:gd name="T44" fmla="*/ 0 w 3001"/>
                    <a:gd name="T45" fmla="*/ 0 h 1795"/>
                    <a:gd name="T46" fmla="*/ 0 w 3001"/>
                    <a:gd name="T47" fmla="*/ 0 h 1795"/>
                    <a:gd name="T48" fmla="*/ 0 w 3001"/>
                    <a:gd name="T49" fmla="*/ 0 h 1795"/>
                    <a:gd name="T50" fmla="*/ 0 w 3001"/>
                    <a:gd name="T51" fmla="*/ 0 h 1795"/>
                    <a:gd name="T52" fmla="*/ 0 w 3001"/>
                    <a:gd name="T53" fmla="*/ 0 h 1795"/>
                    <a:gd name="T54" fmla="*/ 0 w 3001"/>
                    <a:gd name="T55" fmla="*/ 0 h 1795"/>
                    <a:gd name="T56" fmla="*/ 0 w 3001"/>
                    <a:gd name="T57" fmla="*/ 0 h 1795"/>
                    <a:gd name="T58" fmla="*/ 0 w 3001"/>
                    <a:gd name="T59" fmla="*/ 0 h 1795"/>
                    <a:gd name="T60" fmla="*/ 0 w 3001"/>
                    <a:gd name="T61" fmla="*/ 0 h 1795"/>
                    <a:gd name="T62" fmla="*/ 0 w 3001"/>
                    <a:gd name="T63" fmla="*/ 0 h 1795"/>
                    <a:gd name="T64" fmla="*/ 0 w 3001"/>
                    <a:gd name="T65" fmla="*/ 0 h 1795"/>
                    <a:gd name="T66" fmla="*/ 0 w 3001"/>
                    <a:gd name="T67" fmla="*/ 0 h 1795"/>
                    <a:gd name="T68" fmla="*/ 0 w 3001"/>
                    <a:gd name="T69" fmla="*/ 0 h 1795"/>
                    <a:gd name="T70" fmla="*/ 0 w 3001"/>
                    <a:gd name="T71" fmla="*/ 0 h 1795"/>
                    <a:gd name="T72" fmla="*/ 0 w 3001"/>
                    <a:gd name="T73" fmla="*/ 0 h 1795"/>
                    <a:gd name="T74" fmla="*/ 0 w 3001"/>
                    <a:gd name="T75" fmla="*/ 0 h 1795"/>
                    <a:gd name="T76" fmla="*/ 0 w 3001"/>
                    <a:gd name="T77" fmla="*/ 0 h 1795"/>
                    <a:gd name="T78" fmla="*/ 0 w 3001"/>
                    <a:gd name="T79" fmla="*/ 0 h 1795"/>
                    <a:gd name="T80" fmla="*/ 0 w 3001"/>
                    <a:gd name="T81" fmla="*/ 0 h 1795"/>
                    <a:gd name="T82" fmla="*/ 0 w 3001"/>
                    <a:gd name="T83" fmla="*/ 0 h 1795"/>
                    <a:gd name="T84" fmla="*/ 0 w 3001"/>
                    <a:gd name="T85" fmla="*/ 0 h 1795"/>
                    <a:gd name="T86" fmla="*/ 0 w 3001"/>
                    <a:gd name="T87" fmla="*/ 0 h 1795"/>
                    <a:gd name="T88" fmla="*/ 0 w 3001"/>
                    <a:gd name="T89" fmla="*/ 0 h 1795"/>
                    <a:gd name="T90" fmla="*/ 0 w 3001"/>
                    <a:gd name="T91" fmla="*/ 0 h 1795"/>
                    <a:gd name="T92" fmla="*/ 0 w 3001"/>
                    <a:gd name="T93" fmla="*/ 0 h 1795"/>
                    <a:gd name="T94" fmla="*/ 0 w 3001"/>
                    <a:gd name="T95" fmla="*/ 0 h 1795"/>
                    <a:gd name="T96" fmla="*/ 0 w 3001"/>
                    <a:gd name="T97" fmla="*/ 0 h 1795"/>
                    <a:gd name="T98" fmla="*/ 0 w 3001"/>
                    <a:gd name="T99" fmla="*/ 0 h 1795"/>
                    <a:gd name="T100" fmla="*/ 0 w 3001"/>
                    <a:gd name="T101" fmla="*/ 0 h 1795"/>
                    <a:gd name="T102" fmla="*/ 0 w 3001"/>
                    <a:gd name="T103" fmla="*/ 0 h 1795"/>
                    <a:gd name="T104" fmla="*/ 0 w 3001"/>
                    <a:gd name="T105" fmla="*/ 0 h 1795"/>
                    <a:gd name="T106" fmla="*/ 0 w 3001"/>
                    <a:gd name="T107" fmla="*/ 0 h 1795"/>
                    <a:gd name="T108" fmla="*/ 0 w 3001"/>
                    <a:gd name="T109" fmla="*/ 0 h 1795"/>
                    <a:gd name="T110" fmla="*/ 0 w 3001"/>
                    <a:gd name="T111" fmla="*/ 0 h 1795"/>
                    <a:gd name="T112" fmla="*/ 0 w 3001"/>
                    <a:gd name="T113" fmla="*/ 0 h 1795"/>
                    <a:gd name="T114" fmla="*/ 0 w 3001"/>
                    <a:gd name="T115" fmla="*/ 0 h 1795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001"/>
                    <a:gd name="T175" fmla="*/ 0 h 1795"/>
                    <a:gd name="T176" fmla="*/ 3001 w 3001"/>
                    <a:gd name="T177" fmla="*/ 1795 h 1795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001" h="1795">
                      <a:moveTo>
                        <a:pt x="0" y="1795"/>
                      </a:moveTo>
                      <a:lnTo>
                        <a:pt x="13" y="1756"/>
                      </a:lnTo>
                      <a:lnTo>
                        <a:pt x="26" y="1716"/>
                      </a:lnTo>
                      <a:lnTo>
                        <a:pt x="38" y="1677"/>
                      </a:lnTo>
                      <a:lnTo>
                        <a:pt x="50" y="1639"/>
                      </a:lnTo>
                      <a:lnTo>
                        <a:pt x="63" y="1603"/>
                      </a:lnTo>
                      <a:lnTo>
                        <a:pt x="74" y="1566"/>
                      </a:lnTo>
                      <a:lnTo>
                        <a:pt x="86" y="1530"/>
                      </a:lnTo>
                      <a:lnTo>
                        <a:pt x="98" y="1495"/>
                      </a:lnTo>
                      <a:lnTo>
                        <a:pt x="110" y="1460"/>
                      </a:lnTo>
                      <a:lnTo>
                        <a:pt x="122" y="1427"/>
                      </a:lnTo>
                      <a:lnTo>
                        <a:pt x="133" y="1394"/>
                      </a:lnTo>
                      <a:lnTo>
                        <a:pt x="144" y="1362"/>
                      </a:lnTo>
                      <a:lnTo>
                        <a:pt x="156" y="1330"/>
                      </a:lnTo>
                      <a:lnTo>
                        <a:pt x="167" y="1299"/>
                      </a:lnTo>
                      <a:lnTo>
                        <a:pt x="179" y="1268"/>
                      </a:lnTo>
                      <a:lnTo>
                        <a:pt x="189" y="1239"/>
                      </a:lnTo>
                      <a:lnTo>
                        <a:pt x="201" y="1210"/>
                      </a:lnTo>
                      <a:lnTo>
                        <a:pt x="212" y="1182"/>
                      </a:lnTo>
                      <a:lnTo>
                        <a:pt x="223" y="1154"/>
                      </a:lnTo>
                      <a:lnTo>
                        <a:pt x="233" y="1127"/>
                      </a:lnTo>
                      <a:lnTo>
                        <a:pt x="244" y="1101"/>
                      </a:lnTo>
                      <a:lnTo>
                        <a:pt x="255" y="1075"/>
                      </a:lnTo>
                      <a:lnTo>
                        <a:pt x="265" y="1050"/>
                      </a:lnTo>
                      <a:lnTo>
                        <a:pt x="276" y="1026"/>
                      </a:lnTo>
                      <a:lnTo>
                        <a:pt x="287" y="1003"/>
                      </a:lnTo>
                      <a:lnTo>
                        <a:pt x="297" y="980"/>
                      </a:lnTo>
                      <a:lnTo>
                        <a:pt x="307" y="957"/>
                      </a:lnTo>
                      <a:lnTo>
                        <a:pt x="317" y="936"/>
                      </a:lnTo>
                      <a:lnTo>
                        <a:pt x="328" y="915"/>
                      </a:lnTo>
                      <a:lnTo>
                        <a:pt x="338" y="895"/>
                      </a:lnTo>
                      <a:lnTo>
                        <a:pt x="348" y="874"/>
                      </a:lnTo>
                      <a:lnTo>
                        <a:pt x="358" y="855"/>
                      </a:lnTo>
                      <a:lnTo>
                        <a:pt x="367" y="837"/>
                      </a:lnTo>
                      <a:lnTo>
                        <a:pt x="378" y="818"/>
                      </a:lnTo>
                      <a:lnTo>
                        <a:pt x="389" y="800"/>
                      </a:lnTo>
                      <a:lnTo>
                        <a:pt x="398" y="782"/>
                      </a:lnTo>
                      <a:lnTo>
                        <a:pt x="409" y="764"/>
                      </a:lnTo>
                      <a:lnTo>
                        <a:pt x="419" y="746"/>
                      </a:lnTo>
                      <a:lnTo>
                        <a:pt x="431" y="729"/>
                      </a:lnTo>
                      <a:lnTo>
                        <a:pt x="442" y="712"/>
                      </a:lnTo>
                      <a:lnTo>
                        <a:pt x="453" y="694"/>
                      </a:lnTo>
                      <a:lnTo>
                        <a:pt x="464" y="678"/>
                      </a:lnTo>
                      <a:lnTo>
                        <a:pt x="476" y="661"/>
                      </a:lnTo>
                      <a:lnTo>
                        <a:pt x="488" y="646"/>
                      </a:lnTo>
                      <a:lnTo>
                        <a:pt x="500" y="629"/>
                      </a:lnTo>
                      <a:lnTo>
                        <a:pt x="512" y="614"/>
                      </a:lnTo>
                      <a:lnTo>
                        <a:pt x="524" y="597"/>
                      </a:lnTo>
                      <a:lnTo>
                        <a:pt x="536" y="582"/>
                      </a:lnTo>
                      <a:lnTo>
                        <a:pt x="549" y="566"/>
                      </a:lnTo>
                      <a:lnTo>
                        <a:pt x="562" y="551"/>
                      </a:lnTo>
                      <a:lnTo>
                        <a:pt x="575" y="536"/>
                      </a:lnTo>
                      <a:lnTo>
                        <a:pt x="588" y="521"/>
                      </a:lnTo>
                      <a:lnTo>
                        <a:pt x="601" y="507"/>
                      </a:lnTo>
                      <a:lnTo>
                        <a:pt x="614" y="493"/>
                      </a:lnTo>
                      <a:lnTo>
                        <a:pt x="628" y="478"/>
                      </a:lnTo>
                      <a:lnTo>
                        <a:pt x="641" y="464"/>
                      </a:lnTo>
                      <a:lnTo>
                        <a:pt x="655" y="451"/>
                      </a:lnTo>
                      <a:lnTo>
                        <a:pt x="670" y="437"/>
                      </a:lnTo>
                      <a:lnTo>
                        <a:pt x="684" y="424"/>
                      </a:lnTo>
                      <a:lnTo>
                        <a:pt x="698" y="411"/>
                      </a:lnTo>
                      <a:lnTo>
                        <a:pt x="712" y="398"/>
                      </a:lnTo>
                      <a:lnTo>
                        <a:pt x="728" y="385"/>
                      </a:lnTo>
                      <a:lnTo>
                        <a:pt x="743" y="372"/>
                      </a:lnTo>
                      <a:lnTo>
                        <a:pt x="758" y="360"/>
                      </a:lnTo>
                      <a:lnTo>
                        <a:pt x="773" y="348"/>
                      </a:lnTo>
                      <a:lnTo>
                        <a:pt x="788" y="335"/>
                      </a:lnTo>
                      <a:lnTo>
                        <a:pt x="804" y="323"/>
                      </a:lnTo>
                      <a:lnTo>
                        <a:pt x="819" y="312"/>
                      </a:lnTo>
                      <a:lnTo>
                        <a:pt x="834" y="300"/>
                      </a:lnTo>
                      <a:lnTo>
                        <a:pt x="850" y="290"/>
                      </a:lnTo>
                      <a:lnTo>
                        <a:pt x="865" y="278"/>
                      </a:lnTo>
                      <a:lnTo>
                        <a:pt x="881" y="267"/>
                      </a:lnTo>
                      <a:lnTo>
                        <a:pt x="896" y="258"/>
                      </a:lnTo>
                      <a:lnTo>
                        <a:pt x="911" y="247"/>
                      </a:lnTo>
                      <a:lnTo>
                        <a:pt x="927" y="236"/>
                      </a:lnTo>
                      <a:lnTo>
                        <a:pt x="942" y="227"/>
                      </a:lnTo>
                      <a:lnTo>
                        <a:pt x="958" y="217"/>
                      </a:lnTo>
                      <a:lnTo>
                        <a:pt x="973" y="208"/>
                      </a:lnTo>
                      <a:lnTo>
                        <a:pt x="988" y="198"/>
                      </a:lnTo>
                      <a:lnTo>
                        <a:pt x="1004" y="190"/>
                      </a:lnTo>
                      <a:lnTo>
                        <a:pt x="1020" y="181"/>
                      </a:lnTo>
                      <a:lnTo>
                        <a:pt x="1036" y="172"/>
                      </a:lnTo>
                      <a:lnTo>
                        <a:pt x="1051" y="164"/>
                      </a:lnTo>
                      <a:lnTo>
                        <a:pt x="1067" y="156"/>
                      </a:lnTo>
                      <a:lnTo>
                        <a:pt x="1082" y="149"/>
                      </a:lnTo>
                      <a:lnTo>
                        <a:pt x="1099" y="140"/>
                      </a:lnTo>
                      <a:lnTo>
                        <a:pt x="1114" y="133"/>
                      </a:lnTo>
                      <a:lnTo>
                        <a:pt x="1130" y="126"/>
                      </a:lnTo>
                      <a:lnTo>
                        <a:pt x="1146" y="119"/>
                      </a:lnTo>
                      <a:lnTo>
                        <a:pt x="1162" y="112"/>
                      </a:lnTo>
                      <a:lnTo>
                        <a:pt x="1178" y="106"/>
                      </a:lnTo>
                      <a:lnTo>
                        <a:pt x="1194" y="99"/>
                      </a:lnTo>
                      <a:lnTo>
                        <a:pt x="1210" y="93"/>
                      </a:lnTo>
                      <a:lnTo>
                        <a:pt x="1226" y="87"/>
                      </a:lnTo>
                      <a:lnTo>
                        <a:pt x="1242" y="81"/>
                      </a:lnTo>
                      <a:lnTo>
                        <a:pt x="1259" y="75"/>
                      </a:lnTo>
                      <a:lnTo>
                        <a:pt x="1274" y="70"/>
                      </a:lnTo>
                      <a:lnTo>
                        <a:pt x="1291" y="64"/>
                      </a:lnTo>
                      <a:lnTo>
                        <a:pt x="1307" y="60"/>
                      </a:lnTo>
                      <a:lnTo>
                        <a:pt x="1323" y="55"/>
                      </a:lnTo>
                      <a:lnTo>
                        <a:pt x="1339" y="50"/>
                      </a:lnTo>
                      <a:lnTo>
                        <a:pt x="1356" y="46"/>
                      </a:lnTo>
                      <a:lnTo>
                        <a:pt x="1371" y="42"/>
                      </a:lnTo>
                      <a:lnTo>
                        <a:pt x="1388" y="38"/>
                      </a:lnTo>
                      <a:lnTo>
                        <a:pt x="1405" y="34"/>
                      </a:lnTo>
                      <a:lnTo>
                        <a:pt x="1421" y="30"/>
                      </a:lnTo>
                      <a:lnTo>
                        <a:pt x="1437" y="28"/>
                      </a:lnTo>
                      <a:lnTo>
                        <a:pt x="1453" y="24"/>
                      </a:lnTo>
                      <a:lnTo>
                        <a:pt x="1470" y="21"/>
                      </a:lnTo>
                      <a:lnTo>
                        <a:pt x="1486" y="18"/>
                      </a:lnTo>
                      <a:lnTo>
                        <a:pt x="1503" y="16"/>
                      </a:lnTo>
                      <a:lnTo>
                        <a:pt x="1520" y="13"/>
                      </a:lnTo>
                      <a:lnTo>
                        <a:pt x="1535" y="11"/>
                      </a:lnTo>
                      <a:lnTo>
                        <a:pt x="1552" y="9"/>
                      </a:lnTo>
                      <a:lnTo>
                        <a:pt x="1568" y="8"/>
                      </a:lnTo>
                      <a:lnTo>
                        <a:pt x="1585" y="6"/>
                      </a:lnTo>
                      <a:lnTo>
                        <a:pt x="1601" y="4"/>
                      </a:lnTo>
                      <a:lnTo>
                        <a:pt x="1618" y="3"/>
                      </a:lnTo>
                      <a:lnTo>
                        <a:pt x="1635" y="3"/>
                      </a:lnTo>
                      <a:lnTo>
                        <a:pt x="1652" y="2"/>
                      </a:lnTo>
                      <a:lnTo>
                        <a:pt x="1669" y="0"/>
                      </a:lnTo>
                      <a:lnTo>
                        <a:pt x="1686" y="0"/>
                      </a:lnTo>
                      <a:lnTo>
                        <a:pt x="1702" y="0"/>
                      </a:lnTo>
                      <a:lnTo>
                        <a:pt x="1719" y="0"/>
                      </a:lnTo>
                      <a:lnTo>
                        <a:pt x="1737" y="0"/>
                      </a:lnTo>
                      <a:lnTo>
                        <a:pt x="1753" y="2"/>
                      </a:lnTo>
                      <a:lnTo>
                        <a:pt x="1770" y="2"/>
                      </a:lnTo>
                      <a:lnTo>
                        <a:pt x="1788" y="3"/>
                      </a:lnTo>
                      <a:lnTo>
                        <a:pt x="1804" y="4"/>
                      </a:lnTo>
                      <a:lnTo>
                        <a:pt x="1821" y="5"/>
                      </a:lnTo>
                      <a:lnTo>
                        <a:pt x="1838" y="6"/>
                      </a:lnTo>
                      <a:lnTo>
                        <a:pt x="1855" y="9"/>
                      </a:lnTo>
                      <a:lnTo>
                        <a:pt x="1872" y="11"/>
                      </a:lnTo>
                      <a:lnTo>
                        <a:pt x="1888" y="13"/>
                      </a:lnTo>
                      <a:lnTo>
                        <a:pt x="1905" y="16"/>
                      </a:lnTo>
                      <a:lnTo>
                        <a:pt x="1921" y="19"/>
                      </a:lnTo>
                      <a:lnTo>
                        <a:pt x="1938" y="22"/>
                      </a:lnTo>
                      <a:lnTo>
                        <a:pt x="1955" y="25"/>
                      </a:lnTo>
                      <a:lnTo>
                        <a:pt x="1971" y="30"/>
                      </a:lnTo>
                      <a:lnTo>
                        <a:pt x="1987" y="34"/>
                      </a:lnTo>
                      <a:lnTo>
                        <a:pt x="2003" y="38"/>
                      </a:lnTo>
                      <a:lnTo>
                        <a:pt x="2020" y="43"/>
                      </a:lnTo>
                      <a:lnTo>
                        <a:pt x="2035" y="48"/>
                      </a:lnTo>
                      <a:lnTo>
                        <a:pt x="2052" y="54"/>
                      </a:lnTo>
                      <a:lnTo>
                        <a:pt x="2067" y="59"/>
                      </a:lnTo>
                      <a:lnTo>
                        <a:pt x="2084" y="64"/>
                      </a:lnTo>
                      <a:lnTo>
                        <a:pt x="2099" y="70"/>
                      </a:lnTo>
                      <a:lnTo>
                        <a:pt x="2115" y="78"/>
                      </a:lnTo>
                      <a:lnTo>
                        <a:pt x="2131" y="85"/>
                      </a:lnTo>
                      <a:lnTo>
                        <a:pt x="2147" y="91"/>
                      </a:lnTo>
                      <a:lnTo>
                        <a:pt x="2162" y="99"/>
                      </a:lnTo>
                      <a:lnTo>
                        <a:pt x="2178" y="106"/>
                      </a:lnTo>
                      <a:lnTo>
                        <a:pt x="2194" y="114"/>
                      </a:lnTo>
                      <a:lnTo>
                        <a:pt x="2210" y="123"/>
                      </a:lnTo>
                      <a:lnTo>
                        <a:pt x="2225" y="131"/>
                      </a:lnTo>
                      <a:lnTo>
                        <a:pt x="2240" y="139"/>
                      </a:lnTo>
                      <a:lnTo>
                        <a:pt x="2256" y="149"/>
                      </a:lnTo>
                      <a:lnTo>
                        <a:pt x="2271" y="158"/>
                      </a:lnTo>
                      <a:lnTo>
                        <a:pt x="2287" y="168"/>
                      </a:lnTo>
                      <a:lnTo>
                        <a:pt x="2302" y="177"/>
                      </a:lnTo>
                      <a:lnTo>
                        <a:pt x="2317" y="188"/>
                      </a:lnTo>
                      <a:lnTo>
                        <a:pt x="2332" y="198"/>
                      </a:lnTo>
                      <a:lnTo>
                        <a:pt x="2347" y="209"/>
                      </a:lnTo>
                      <a:lnTo>
                        <a:pt x="2361" y="220"/>
                      </a:lnTo>
                      <a:lnTo>
                        <a:pt x="2377" y="232"/>
                      </a:lnTo>
                      <a:lnTo>
                        <a:pt x="2391" y="244"/>
                      </a:lnTo>
                      <a:lnTo>
                        <a:pt x="2405" y="255"/>
                      </a:lnTo>
                      <a:lnTo>
                        <a:pt x="2419" y="267"/>
                      </a:lnTo>
                      <a:lnTo>
                        <a:pt x="2434" y="280"/>
                      </a:lnTo>
                      <a:lnTo>
                        <a:pt x="2447" y="293"/>
                      </a:lnTo>
                      <a:lnTo>
                        <a:pt x="2461" y="306"/>
                      </a:lnTo>
                      <a:lnTo>
                        <a:pt x="2474" y="321"/>
                      </a:lnTo>
                      <a:lnTo>
                        <a:pt x="2488" y="334"/>
                      </a:lnTo>
                      <a:lnTo>
                        <a:pt x="2501" y="348"/>
                      </a:lnTo>
                      <a:lnTo>
                        <a:pt x="2514" y="363"/>
                      </a:lnTo>
                      <a:lnTo>
                        <a:pt x="2527" y="378"/>
                      </a:lnTo>
                      <a:lnTo>
                        <a:pt x="2540" y="393"/>
                      </a:lnTo>
                      <a:lnTo>
                        <a:pt x="2552" y="408"/>
                      </a:lnTo>
                      <a:lnTo>
                        <a:pt x="2565" y="424"/>
                      </a:lnTo>
                      <a:lnTo>
                        <a:pt x="2577" y="440"/>
                      </a:lnTo>
                      <a:lnTo>
                        <a:pt x="2590" y="456"/>
                      </a:lnTo>
                      <a:lnTo>
                        <a:pt x="2602" y="474"/>
                      </a:lnTo>
                      <a:lnTo>
                        <a:pt x="2614" y="490"/>
                      </a:lnTo>
                      <a:lnTo>
                        <a:pt x="2626" y="508"/>
                      </a:lnTo>
                      <a:lnTo>
                        <a:pt x="2638" y="526"/>
                      </a:lnTo>
                      <a:lnTo>
                        <a:pt x="2649" y="544"/>
                      </a:lnTo>
                      <a:lnTo>
                        <a:pt x="2660" y="561"/>
                      </a:lnTo>
                      <a:lnTo>
                        <a:pt x="2672" y="580"/>
                      </a:lnTo>
                      <a:lnTo>
                        <a:pt x="2684" y="599"/>
                      </a:lnTo>
                      <a:lnTo>
                        <a:pt x="2694" y="618"/>
                      </a:lnTo>
                      <a:lnTo>
                        <a:pt x="2705" y="638"/>
                      </a:lnTo>
                      <a:lnTo>
                        <a:pt x="2716" y="659"/>
                      </a:lnTo>
                      <a:lnTo>
                        <a:pt x="2726" y="679"/>
                      </a:lnTo>
                      <a:lnTo>
                        <a:pt x="2737" y="700"/>
                      </a:lnTo>
                      <a:lnTo>
                        <a:pt x="2748" y="723"/>
                      </a:lnTo>
                      <a:lnTo>
                        <a:pt x="2758" y="745"/>
                      </a:lnTo>
                      <a:lnTo>
                        <a:pt x="2769" y="770"/>
                      </a:lnTo>
                      <a:lnTo>
                        <a:pt x="2779" y="794"/>
                      </a:lnTo>
                      <a:lnTo>
                        <a:pt x="2789" y="820"/>
                      </a:lnTo>
                      <a:lnTo>
                        <a:pt x="2799" y="846"/>
                      </a:lnTo>
                      <a:lnTo>
                        <a:pt x="2808" y="873"/>
                      </a:lnTo>
                      <a:lnTo>
                        <a:pt x="2818" y="902"/>
                      </a:lnTo>
                      <a:lnTo>
                        <a:pt x="2827" y="930"/>
                      </a:lnTo>
                      <a:lnTo>
                        <a:pt x="2837" y="960"/>
                      </a:lnTo>
                      <a:lnTo>
                        <a:pt x="2846" y="991"/>
                      </a:lnTo>
                      <a:lnTo>
                        <a:pt x="2856" y="1023"/>
                      </a:lnTo>
                      <a:lnTo>
                        <a:pt x="2865" y="1055"/>
                      </a:lnTo>
                      <a:lnTo>
                        <a:pt x="2873" y="1088"/>
                      </a:lnTo>
                      <a:lnTo>
                        <a:pt x="2883" y="1121"/>
                      </a:lnTo>
                      <a:lnTo>
                        <a:pt x="2891" y="1157"/>
                      </a:lnTo>
                      <a:lnTo>
                        <a:pt x="2900" y="1192"/>
                      </a:lnTo>
                      <a:lnTo>
                        <a:pt x="2908" y="1229"/>
                      </a:lnTo>
                      <a:lnTo>
                        <a:pt x="2916" y="1266"/>
                      </a:lnTo>
                      <a:lnTo>
                        <a:pt x="2924" y="1305"/>
                      </a:lnTo>
                      <a:lnTo>
                        <a:pt x="2933" y="1344"/>
                      </a:lnTo>
                      <a:lnTo>
                        <a:pt x="2941" y="1384"/>
                      </a:lnTo>
                      <a:lnTo>
                        <a:pt x="2949" y="1425"/>
                      </a:lnTo>
                      <a:lnTo>
                        <a:pt x="2958" y="1467"/>
                      </a:lnTo>
                      <a:lnTo>
                        <a:pt x="2965" y="1510"/>
                      </a:lnTo>
                      <a:lnTo>
                        <a:pt x="2973" y="1553"/>
                      </a:lnTo>
                      <a:lnTo>
                        <a:pt x="2980" y="1598"/>
                      </a:lnTo>
                      <a:lnTo>
                        <a:pt x="2987" y="1643"/>
                      </a:lnTo>
                      <a:lnTo>
                        <a:pt x="2994" y="1689"/>
                      </a:lnTo>
                      <a:lnTo>
                        <a:pt x="3001" y="1737"/>
                      </a:lnTo>
                      <a:lnTo>
                        <a:pt x="0" y="17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23" name="Freeform 44"/>
                <p:cNvSpPr>
                  <a:spLocks/>
                </p:cNvSpPr>
                <p:nvPr/>
              </p:nvSpPr>
              <p:spPr bwMode="auto">
                <a:xfrm>
                  <a:off x="1591" y="2412"/>
                  <a:ext cx="532" cy="318"/>
                </a:xfrm>
                <a:custGeom>
                  <a:avLst/>
                  <a:gdLst>
                    <a:gd name="T0" fmla="*/ 0 w 3001"/>
                    <a:gd name="T1" fmla="*/ 0 h 1795"/>
                    <a:gd name="T2" fmla="*/ 0 w 3001"/>
                    <a:gd name="T3" fmla="*/ 0 h 1795"/>
                    <a:gd name="T4" fmla="*/ 0 w 3001"/>
                    <a:gd name="T5" fmla="*/ 0 h 1795"/>
                    <a:gd name="T6" fmla="*/ 0 w 3001"/>
                    <a:gd name="T7" fmla="*/ 0 h 1795"/>
                    <a:gd name="T8" fmla="*/ 0 w 3001"/>
                    <a:gd name="T9" fmla="*/ 0 h 1795"/>
                    <a:gd name="T10" fmla="*/ 0 w 3001"/>
                    <a:gd name="T11" fmla="*/ 0 h 1795"/>
                    <a:gd name="T12" fmla="*/ 0 w 3001"/>
                    <a:gd name="T13" fmla="*/ 0 h 1795"/>
                    <a:gd name="T14" fmla="*/ 0 w 3001"/>
                    <a:gd name="T15" fmla="*/ 0 h 1795"/>
                    <a:gd name="T16" fmla="*/ 0 w 3001"/>
                    <a:gd name="T17" fmla="*/ 0 h 1795"/>
                    <a:gd name="T18" fmla="*/ 0 w 3001"/>
                    <a:gd name="T19" fmla="*/ 0 h 1795"/>
                    <a:gd name="T20" fmla="*/ 0 w 3001"/>
                    <a:gd name="T21" fmla="*/ 0 h 1795"/>
                    <a:gd name="T22" fmla="*/ 0 w 3001"/>
                    <a:gd name="T23" fmla="*/ 0 h 1795"/>
                    <a:gd name="T24" fmla="*/ 0 w 3001"/>
                    <a:gd name="T25" fmla="*/ 0 h 1795"/>
                    <a:gd name="T26" fmla="*/ 0 w 3001"/>
                    <a:gd name="T27" fmla="*/ 0 h 1795"/>
                    <a:gd name="T28" fmla="*/ 0 w 3001"/>
                    <a:gd name="T29" fmla="*/ 0 h 1795"/>
                    <a:gd name="T30" fmla="*/ 0 w 3001"/>
                    <a:gd name="T31" fmla="*/ 0 h 1795"/>
                    <a:gd name="T32" fmla="*/ 0 w 3001"/>
                    <a:gd name="T33" fmla="*/ 0 h 1795"/>
                    <a:gd name="T34" fmla="*/ 0 w 3001"/>
                    <a:gd name="T35" fmla="*/ 0 h 1795"/>
                    <a:gd name="T36" fmla="*/ 0 w 3001"/>
                    <a:gd name="T37" fmla="*/ 0 h 1795"/>
                    <a:gd name="T38" fmla="*/ 0 w 3001"/>
                    <a:gd name="T39" fmla="*/ 0 h 1795"/>
                    <a:gd name="T40" fmla="*/ 0 w 3001"/>
                    <a:gd name="T41" fmla="*/ 0 h 1795"/>
                    <a:gd name="T42" fmla="*/ 0 w 3001"/>
                    <a:gd name="T43" fmla="*/ 0 h 1795"/>
                    <a:gd name="T44" fmla="*/ 0 w 3001"/>
                    <a:gd name="T45" fmla="*/ 0 h 1795"/>
                    <a:gd name="T46" fmla="*/ 0 w 3001"/>
                    <a:gd name="T47" fmla="*/ 0 h 1795"/>
                    <a:gd name="T48" fmla="*/ 0 w 3001"/>
                    <a:gd name="T49" fmla="*/ 0 h 1795"/>
                    <a:gd name="T50" fmla="*/ 0 w 3001"/>
                    <a:gd name="T51" fmla="*/ 0 h 1795"/>
                    <a:gd name="T52" fmla="*/ 0 w 3001"/>
                    <a:gd name="T53" fmla="*/ 0 h 1795"/>
                    <a:gd name="T54" fmla="*/ 0 w 3001"/>
                    <a:gd name="T55" fmla="*/ 0 h 1795"/>
                    <a:gd name="T56" fmla="*/ 0 w 3001"/>
                    <a:gd name="T57" fmla="*/ 0 h 1795"/>
                    <a:gd name="T58" fmla="*/ 0 w 3001"/>
                    <a:gd name="T59" fmla="*/ 0 h 1795"/>
                    <a:gd name="T60" fmla="*/ 0 w 3001"/>
                    <a:gd name="T61" fmla="*/ 0 h 1795"/>
                    <a:gd name="T62" fmla="*/ 0 w 3001"/>
                    <a:gd name="T63" fmla="*/ 0 h 1795"/>
                    <a:gd name="T64" fmla="*/ 0 w 3001"/>
                    <a:gd name="T65" fmla="*/ 0 h 1795"/>
                    <a:gd name="T66" fmla="*/ 0 w 3001"/>
                    <a:gd name="T67" fmla="*/ 0 h 1795"/>
                    <a:gd name="T68" fmla="*/ 0 w 3001"/>
                    <a:gd name="T69" fmla="*/ 0 h 1795"/>
                    <a:gd name="T70" fmla="*/ 0 w 3001"/>
                    <a:gd name="T71" fmla="*/ 0 h 1795"/>
                    <a:gd name="T72" fmla="*/ 0 w 3001"/>
                    <a:gd name="T73" fmla="*/ 0 h 1795"/>
                    <a:gd name="T74" fmla="*/ 0 w 3001"/>
                    <a:gd name="T75" fmla="*/ 0 h 1795"/>
                    <a:gd name="T76" fmla="*/ 0 w 3001"/>
                    <a:gd name="T77" fmla="*/ 0 h 1795"/>
                    <a:gd name="T78" fmla="*/ 0 w 3001"/>
                    <a:gd name="T79" fmla="*/ 0 h 1795"/>
                    <a:gd name="T80" fmla="*/ 0 w 3001"/>
                    <a:gd name="T81" fmla="*/ 0 h 1795"/>
                    <a:gd name="T82" fmla="*/ 0 w 3001"/>
                    <a:gd name="T83" fmla="*/ 0 h 1795"/>
                    <a:gd name="T84" fmla="*/ 0 w 3001"/>
                    <a:gd name="T85" fmla="*/ 0 h 1795"/>
                    <a:gd name="T86" fmla="*/ 0 w 3001"/>
                    <a:gd name="T87" fmla="*/ 0 h 1795"/>
                    <a:gd name="T88" fmla="*/ 0 w 3001"/>
                    <a:gd name="T89" fmla="*/ 0 h 1795"/>
                    <a:gd name="T90" fmla="*/ 0 w 3001"/>
                    <a:gd name="T91" fmla="*/ 0 h 1795"/>
                    <a:gd name="T92" fmla="*/ 0 w 3001"/>
                    <a:gd name="T93" fmla="*/ 0 h 1795"/>
                    <a:gd name="T94" fmla="*/ 0 w 3001"/>
                    <a:gd name="T95" fmla="*/ 0 h 1795"/>
                    <a:gd name="T96" fmla="*/ 0 w 3001"/>
                    <a:gd name="T97" fmla="*/ 0 h 1795"/>
                    <a:gd name="T98" fmla="*/ 0 w 3001"/>
                    <a:gd name="T99" fmla="*/ 0 h 1795"/>
                    <a:gd name="T100" fmla="*/ 0 w 3001"/>
                    <a:gd name="T101" fmla="*/ 0 h 1795"/>
                    <a:gd name="T102" fmla="*/ 0 w 3001"/>
                    <a:gd name="T103" fmla="*/ 0 h 1795"/>
                    <a:gd name="T104" fmla="*/ 0 w 3001"/>
                    <a:gd name="T105" fmla="*/ 0 h 1795"/>
                    <a:gd name="T106" fmla="*/ 0 w 3001"/>
                    <a:gd name="T107" fmla="*/ 0 h 1795"/>
                    <a:gd name="T108" fmla="*/ 0 w 3001"/>
                    <a:gd name="T109" fmla="*/ 0 h 1795"/>
                    <a:gd name="T110" fmla="*/ 0 w 3001"/>
                    <a:gd name="T111" fmla="*/ 0 h 1795"/>
                    <a:gd name="T112" fmla="*/ 0 w 3001"/>
                    <a:gd name="T113" fmla="*/ 0 h 179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3001"/>
                    <a:gd name="T172" fmla="*/ 0 h 1795"/>
                    <a:gd name="T173" fmla="*/ 3001 w 3001"/>
                    <a:gd name="T174" fmla="*/ 1795 h 179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3001" h="1795">
                      <a:moveTo>
                        <a:pt x="0" y="1795"/>
                      </a:moveTo>
                      <a:lnTo>
                        <a:pt x="13" y="1756"/>
                      </a:lnTo>
                      <a:lnTo>
                        <a:pt x="26" y="1716"/>
                      </a:lnTo>
                      <a:lnTo>
                        <a:pt x="38" y="1677"/>
                      </a:lnTo>
                      <a:lnTo>
                        <a:pt x="50" y="1639"/>
                      </a:lnTo>
                      <a:lnTo>
                        <a:pt x="63" y="1603"/>
                      </a:lnTo>
                      <a:lnTo>
                        <a:pt x="74" y="1566"/>
                      </a:lnTo>
                      <a:lnTo>
                        <a:pt x="86" y="1530"/>
                      </a:lnTo>
                      <a:lnTo>
                        <a:pt x="98" y="1495"/>
                      </a:lnTo>
                      <a:lnTo>
                        <a:pt x="110" y="1460"/>
                      </a:lnTo>
                      <a:lnTo>
                        <a:pt x="122" y="1427"/>
                      </a:lnTo>
                      <a:lnTo>
                        <a:pt x="133" y="1394"/>
                      </a:lnTo>
                      <a:lnTo>
                        <a:pt x="144" y="1362"/>
                      </a:lnTo>
                      <a:lnTo>
                        <a:pt x="156" y="1330"/>
                      </a:lnTo>
                      <a:lnTo>
                        <a:pt x="167" y="1299"/>
                      </a:lnTo>
                      <a:lnTo>
                        <a:pt x="179" y="1268"/>
                      </a:lnTo>
                      <a:lnTo>
                        <a:pt x="189" y="1239"/>
                      </a:lnTo>
                      <a:lnTo>
                        <a:pt x="201" y="1210"/>
                      </a:lnTo>
                      <a:lnTo>
                        <a:pt x="212" y="1182"/>
                      </a:lnTo>
                      <a:lnTo>
                        <a:pt x="223" y="1154"/>
                      </a:lnTo>
                      <a:lnTo>
                        <a:pt x="233" y="1127"/>
                      </a:lnTo>
                      <a:lnTo>
                        <a:pt x="244" y="1101"/>
                      </a:lnTo>
                      <a:lnTo>
                        <a:pt x="255" y="1075"/>
                      </a:lnTo>
                      <a:lnTo>
                        <a:pt x="265" y="1050"/>
                      </a:lnTo>
                      <a:lnTo>
                        <a:pt x="276" y="1026"/>
                      </a:lnTo>
                      <a:lnTo>
                        <a:pt x="287" y="1003"/>
                      </a:lnTo>
                      <a:lnTo>
                        <a:pt x="297" y="980"/>
                      </a:lnTo>
                      <a:lnTo>
                        <a:pt x="307" y="957"/>
                      </a:lnTo>
                      <a:lnTo>
                        <a:pt x="317" y="936"/>
                      </a:lnTo>
                      <a:lnTo>
                        <a:pt x="328" y="915"/>
                      </a:lnTo>
                      <a:lnTo>
                        <a:pt x="338" y="895"/>
                      </a:lnTo>
                      <a:lnTo>
                        <a:pt x="348" y="874"/>
                      </a:lnTo>
                      <a:lnTo>
                        <a:pt x="358" y="855"/>
                      </a:lnTo>
                      <a:lnTo>
                        <a:pt x="367" y="837"/>
                      </a:lnTo>
                      <a:lnTo>
                        <a:pt x="378" y="818"/>
                      </a:lnTo>
                      <a:lnTo>
                        <a:pt x="389" y="800"/>
                      </a:lnTo>
                      <a:lnTo>
                        <a:pt x="398" y="782"/>
                      </a:lnTo>
                      <a:lnTo>
                        <a:pt x="409" y="764"/>
                      </a:lnTo>
                      <a:lnTo>
                        <a:pt x="419" y="746"/>
                      </a:lnTo>
                      <a:lnTo>
                        <a:pt x="431" y="729"/>
                      </a:lnTo>
                      <a:lnTo>
                        <a:pt x="442" y="712"/>
                      </a:lnTo>
                      <a:lnTo>
                        <a:pt x="453" y="694"/>
                      </a:lnTo>
                      <a:lnTo>
                        <a:pt x="464" y="678"/>
                      </a:lnTo>
                      <a:lnTo>
                        <a:pt x="476" y="661"/>
                      </a:lnTo>
                      <a:lnTo>
                        <a:pt x="488" y="646"/>
                      </a:lnTo>
                      <a:lnTo>
                        <a:pt x="500" y="629"/>
                      </a:lnTo>
                      <a:lnTo>
                        <a:pt x="512" y="614"/>
                      </a:lnTo>
                      <a:lnTo>
                        <a:pt x="524" y="597"/>
                      </a:lnTo>
                      <a:lnTo>
                        <a:pt x="536" y="582"/>
                      </a:lnTo>
                      <a:lnTo>
                        <a:pt x="549" y="566"/>
                      </a:lnTo>
                      <a:lnTo>
                        <a:pt x="562" y="551"/>
                      </a:lnTo>
                      <a:lnTo>
                        <a:pt x="575" y="536"/>
                      </a:lnTo>
                      <a:lnTo>
                        <a:pt x="588" y="521"/>
                      </a:lnTo>
                      <a:lnTo>
                        <a:pt x="601" y="507"/>
                      </a:lnTo>
                      <a:lnTo>
                        <a:pt x="614" y="493"/>
                      </a:lnTo>
                      <a:lnTo>
                        <a:pt x="628" y="478"/>
                      </a:lnTo>
                      <a:lnTo>
                        <a:pt x="641" y="464"/>
                      </a:lnTo>
                      <a:lnTo>
                        <a:pt x="655" y="451"/>
                      </a:lnTo>
                      <a:lnTo>
                        <a:pt x="670" y="437"/>
                      </a:lnTo>
                      <a:lnTo>
                        <a:pt x="684" y="424"/>
                      </a:lnTo>
                      <a:lnTo>
                        <a:pt x="698" y="411"/>
                      </a:lnTo>
                      <a:lnTo>
                        <a:pt x="712" y="398"/>
                      </a:lnTo>
                      <a:lnTo>
                        <a:pt x="728" y="385"/>
                      </a:lnTo>
                      <a:lnTo>
                        <a:pt x="743" y="372"/>
                      </a:lnTo>
                      <a:lnTo>
                        <a:pt x="758" y="360"/>
                      </a:lnTo>
                      <a:lnTo>
                        <a:pt x="773" y="348"/>
                      </a:lnTo>
                      <a:lnTo>
                        <a:pt x="788" y="335"/>
                      </a:lnTo>
                      <a:lnTo>
                        <a:pt x="804" y="323"/>
                      </a:lnTo>
                      <a:lnTo>
                        <a:pt x="819" y="312"/>
                      </a:lnTo>
                      <a:lnTo>
                        <a:pt x="834" y="300"/>
                      </a:lnTo>
                      <a:lnTo>
                        <a:pt x="850" y="290"/>
                      </a:lnTo>
                      <a:lnTo>
                        <a:pt x="865" y="278"/>
                      </a:lnTo>
                      <a:lnTo>
                        <a:pt x="881" y="267"/>
                      </a:lnTo>
                      <a:lnTo>
                        <a:pt x="896" y="258"/>
                      </a:lnTo>
                      <a:lnTo>
                        <a:pt x="911" y="247"/>
                      </a:lnTo>
                      <a:lnTo>
                        <a:pt x="927" y="236"/>
                      </a:lnTo>
                      <a:lnTo>
                        <a:pt x="942" y="227"/>
                      </a:lnTo>
                      <a:lnTo>
                        <a:pt x="958" y="217"/>
                      </a:lnTo>
                      <a:lnTo>
                        <a:pt x="973" y="208"/>
                      </a:lnTo>
                      <a:lnTo>
                        <a:pt x="988" y="198"/>
                      </a:lnTo>
                      <a:lnTo>
                        <a:pt x="1004" y="190"/>
                      </a:lnTo>
                      <a:lnTo>
                        <a:pt x="1020" y="181"/>
                      </a:lnTo>
                      <a:lnTo>
                        <a:pt x="1036" y="172"/>
                      </a:lnTo>
                      <a:lnTo>
                        <a:pt x="1051" y="164"/>
                      </a:lnTo>
                      <a:lnTo>
                        <a:pt x="1067" y="156"/>
                      </a:lnTo>
                      <a:lnTo>
                        <a:pt x="1082" y="149"/>
                      </a:lnTo>
                      <a:lnTo>
                        <a:pt x="1099" y="140"/>
                      </a:lnTo>
                      <a:lnTo>
                        <a:pt x="1114" y="133"/>
                      </a:lnTo>
                      <a:lnTo>
                        <a:pt x="1130" y="126"/>
                      </a:lnTo>
                      <a:lnTo>
                        <a:pt x="1146" y="119"/>
                      </a:lnTo>
                      <a:lnTo>
                        <a:pt x="1162" y="112"/>
                      </a:lnTo>
                      <a:lnTo>
                        <a:pt x="1178" y="106"/>
                      </a:lnTo>
                      <a:lnTo>
                        <a:pt x="1194" y="99"/>
                      </a:lnTo>
                      <a:lnTo>
                        <a:pt x="1210" y="93"/>
                      </a:lnTo>
                      <a:lnTo>
                        <a:pt x="1226" y="87"/>
                      </a:lnTo>
                      <a:lnTo>
                        <a:pt x="1242" y="81"/>
                      </a:lnTo>
                      <a:lnTo>
                        <a:pt x="1259" y="75"/>
                      </a:lnTo>
                      <a:lnTo>
                        <a:pt x="1274" y="70"/>
                      </a:lnTo>
                      <a:lnTo>
                        <a:pt x="1291" y="64"/>
                      </a:lnTo>
                      <a:lnTo>
                        <a:pt x="1307" y="60"/>
                      </a:lnTo>
                      <a:lnTo>
                        <a:pt x="1323" y="55"/>
                      </a:lnTo>
                      <a:lnTo>
                        <a:pt x="1339" y="50"/>
                      </a:lnTo>
                      <a:lnTo>
                        <a:pt x="1356" y="46"/>
                      </a:lnTo>
                      <a:lnTo>
                        <a:pt x="1371" y="42"/>
                      </a:lnTo>
                      <a:lnTo>
                        <a:pt x="1388" y="38"/>
                      </a:lnTo>
                      <a:lnTo>
                        <a:pt x="1405" y="34"/>
                      </a:lnTo>
                      <a:lnTo>
                        <a:pt x="1421" y="30"/>
                      </a:lnTo>
                      <a:lnTo>
                        <a:pt x="1437" y="28"/>
                      </a:lnTo>
                      <a:lnTo>
                        <a:pt x="1453" y="24"/>
                      </a:lnTo>
                      <a:lnTo>
                        <a:pt x="1470" y="21"/>
                      </a:lnTo>
                      <a:lnTo>
                        <a:pt x="1486" y="18"/>
                      </a:lnTo>
                      <a:lnTo>
                        <a:pt x="1503" y="16"/>
                      </a:lnTo>
                      <a:lnTo>
                        <a:pt x="1520" y="13"/>
                      </a:lnTo>
                      <a:lnTo>
                        <a:pt x="1535" y="11"/>
                      </a:lnTo>
                      <a:lnTo>
                        <a:pt x="1552" y="9"/>
                      </a:lnTo>
                      <a:lnTo>
                        <a:pt x="1568" y="8"/>
                      </a:lnTo>
                      <a:lnTo>
                        <a:pt x="1585" y="6"/>
                      </a:lnTo>
                      <a:lnTo>
                        <a:pt x="1601" y="4"/>
                      </a:lnTo>
                      <a:lnTo>
                        <a:pt x="1618" y="3"/>
                      </a:lnTo>
                      <a:lnTo>
                        <a:pt x="1635" y="3"/>
                      </a:lnTo>
                      <a:lnTo>
                        <a:pt x="1652" y="2"/>
                      </a:lnTo>
                      <a:lnTo>
                        <a:pt x="1669" y="0"/>
                      </a:lnTo>
                      <a:lnTo>
                        <a:pt x="1686" y="0"/>
                      </a:lnTo>
                      <a:lnTo>
                        <a:pt x="1702" y="0"/>
                      </a:lnTo>
                      <a:lnTo>
                        <a:pt x="1719" y="0"/>
                      </a:lnTo>
                      <a:lnTo>
                        <a:pt x="1737" y="0"/>
                      </a:lnTo>
                      <a:lnTo>
                        <a:pt x="1753" y="2"/>
                      </a:lnTo>
                      <a:lnTo>
                        <a:pt x="1770" y="2"/>
                      </a:lnTo>
                      <a:lnTo>
                        <a:pt x="1788" y="3"/>
                      </a:lnTo>
                      <a:lnTo>
                        <a:pt x="1804" y="4"/>
                      </a:lnTo>
                      <a:lnTo>
                        <a:pt x="1821" y="5"/>
                      </a:lnTo>
                      <a:lnTo>
                        <a:pt x="1838" y="6"/>
                      </a:lnTo>
                      <a:lnTo>
                        <a:pt x="1855" y="9"/>
                      </a:lnTo>
                      <a:lnTo>
                        <a:pt x="1872" y="11"/>
                      </a:lnTo>
                      <a:lnTo>
                        <a:pt x="1888" y="13"/>
                      </a:lnTo>
                      <a:lnTo>
                        <a:pt x="1905" y="16"/>
                      </a:lnTo>
                      <a:lnTo>
                        <a:pt x="1921" y="19"/>
                      </a:lnTo>
                      <a:lnTo>
                        <a:pt x="1938" y="22"/>
                      </a:lnTo>
                      <a:lnTo>
                        <a:pt x="1955" y="25"/>
                      </a:lnTo>
                      <a:lnTo>
                        <a:pt x="1971" y="30"/>
                      </a:lnTo>
                      <a:lnTo>
                        <a:pt x="1987" y="34"/>
                      </a:lnTo>
                      <a:lnTo>
                        <a:pt x="2003" y="38"/>
                      </a:lnTo>
                      <a:lnTo>
                        <a:pt x="2020" y="43"/>
                      </a:lnTo>
                      <a:lnTo>
                        <a:pt x="2035" y="48"/>
                      </a:lnTo>
                      <a:lnTo>
                        <a:pt x="2052" y="54"/>
                      </a:lnTo>
                      <a:lnTo>
                        <a:pt x="2067" y="59"/>
                      </a:lnTo>
                      <a:lnTo>
                        <a:pt x="2084" y="64"/>
                      </a:lnTo>
                      <a:lnTo>
                        <a:pt x="2099" y="70"/>
                      </a:lnTo>
                      <a:lnTo>
                        <a:pt x="2115" y="78"/>
                      </a:lnTo>
                      <a:lnTo>
                        <a:pt x="2131" y="85"/>
                      </a:lnTo>
                      <a:lnTo>
                        <a:pt x="2147" y="91"/>
                      </a:lnTo>
                      <a:lnTo>
                        <a:pt x="2162" y="99"/>
                      </a:lnTo>
                      <a:lnTo>
                        <a:pt x="2178" y="106"/>
                      </a:lnTo>
                      <a:lnTo>
                        <a:pt x="2194" y="114"/>
                      </a:lnTo>
                      <a:lnTo>
                        <a:pt x="2210" y="123"/>
                      </a:lnTo>
                      <a:lnTo>
                        <a:pt x="2225" y="131"/>
                      </a:lnTo>
                      <a:lnTo>
                        <a:pt x="2240" y="139"/>
                      </a:lnTo>
                      <a:lnTo>
                        <a:pt x="2256" y="149"/>
                      </a:lnTo>
                      <a:lnTo>
                        <a:pt x="2271" y="158"/>
                      </a:lnTo>
                      <a:lnTo>
                        <a:pt x="2287" y="168"/>
                      </a:lnTo>
                      <a:lnTo>
                        <a:pt x="2302" y="177"/>
                      </a:lnTo>
                      <a:lnTo>
                        <a:pt x="2317" y="188"/>
                      </a:lnTo>
                      <a:lnTo>
                        <a:pt x="2332" y="198"/>
                      </a:lnTo>
                      <a:lnTo>
                        <a:pt x="2347" y="209"/>
                      </a:lnTo>
                      <a:lnTo>
                        <a:pt x="2361" y="220"/>
                      </a:lnTo>
                      <a:lnTo>
                        <a:pt x="2377" y="232"/>
                      </a:lnTo>
                      <a:lnTo>
                        <a:pt x="2391" y="244"/>
                      </a:lnTo>
                      <a:lnTo>
                        <a:pt x="2405" y="255"/>
                      </a:lnTo>
                      <a:lnTo>
                        <a:pt x="2419" y="267"/>
                      </a:lnTo>
                      <a:lnTo>
                        <a:pt x="2434" y="280"/>
                      </a:lnTo>
                      <a:lnTo>
                        <a:pt x="2447" y="293"/>
                      </a:lnTo>
                      <a:lnTo>
                        <a:pt x="2461" y="306"/>
                      </a:lnTo>
                      <a:lnTo>
                        <a:pt x="2474" y="321"/>
                      </a:lnTo>
                      <a:lnTo>
                        <a:pt x="2488" y="334"/>
                      </a:lnTo>
                      <a:lnTo>
                        <a:pt x="2501" y="348"/>
                      </a:lnTo>
                      <a:lnTo>
                        <a:pt x="2514" y="363"/>
                      </a:lnTo>
                      <a:lnTo>
                        <a:pt x="2527" y="378"/>
                      </a:lnTo>
                      <a:lnTo>
                        <a:pt x="2540" y="393"/>
                      </a:lnTo>
                      <a:lnTo>
                        <a:pt x="2552" y="408"/>
                      </a:lnTo>
                      <a:lnTo>
                        <a:pt x="2565" y="424"/>
                      </a:lnTo>
                      <a:lnTo>
                        <a:pt x="2577" y="440"/>
                      </a:lnTo>
                      <a:lnTo>
                        <a:pt x="2590" y="456"/>
                      </a:lnTo>
                      <a:lnTo>
                        <a:pt x="2602" y="474"/>
                      </a:lnTo>
                      <a:lnTo>
                        <a:pt x="2614" y="490"/>
                      </a:lnTo>
                      <a:lnTo>
                        <a:pt x="2626" y="508"/>
                      </a:lnTo>
                      <a:lnTo>
                        <a:pt x="2638" y="526"/>
                      </a:lnTo>
                      <a:lnTo>
                        <a:pt x="2649" y="544"/>
                      </a:lnTo>
                      <a:lnTo>
                        <a:pt x="2660" y="561"/>
                      </a:lnTo>
                      <a:lnTo>
                        <a:pt x="2672" y="580"/>
                      </a:lnTo>
                      <a:lnTo>
                        <a:pt x="2684" y="599"/>
                      </a:lnTo>
                      <a:lnTo>
                        <a:pt x="2694" y="618"/>
                      </a:lnTo>
                      <a:lnTo>
                        <a:pt x="2705" y="638"/>
                      </a:lnTo>
                      <a:lnTo>
                        <a:pt x="2716" y="659"/>
                      </a:lnTo>
                      <a:lnTo>
                        <a:pt x="2726" y="679"/>
                      </a:lnTo>
                      <a:lnTo>
                        <a:pt x="2737" y="700"/>
                      </a:lnTo>
                      <a:lnTo>
                        <a:pt x="2748" y="723"/>
                      </a:lnTo>
                      <a:lnTo>
                        <a:pt x="2758" y="745"/>
                      </a:lnTo>
                      <a:lnTo>
                        <a:pt x="2769" y="770"/>
                      </a:lnTo>
                      <a:lnTo>
                        <a:pt x="2779" y="794"/>
                      </a:lnTo>
                      <a:lnTo>
                        <a:pt x="2789" y="820"/>
                      </a:lnTo>
                      <a:lnTo>
                        <a:pt x="2799" y="846"/>
                      </a:lnTo>
                      <a:lnTo>
                        <a:pt x="2808" y="873"/>
                      </a:lnTo>
                      <a:lnTo>
                        <a:pt x="2818" y="902"/>
                      </a:lnTo>
                      <a:lnTo>
                        <a:pt x="2827" y="930"/>
                      </a:lnTo>
                      <a:lnTo>
                        <a:pt x="2837" y="960"/>
                      </a:lnTo>
                      <a:lnTo>
                        <a:pt x="2846" y="991"/>
                      </a:lnTo>
                      <a:lnTo>
                        <a:pt x="2856" y="1023"/>
                      </a:lnTo>
                      <a:lnTo>
                        <a:pt x="2865" y="1055"/>
                      </a:lnTo>
                      <a:lnTo>
                        <a:pt x="2873" y="1088"/>
                      </a:lnTo>
                      <a:lnTo>
                        <a:pt x="2883" y="1121"/>
                      </a:lnTo>
                      <a:lnTo>
                        <a:pt x="2891" y="1157"/>
                      </a:lnTo>
                      <a:lnTo>
                        <a:pt x="2900" y="1192"/>
                      </a:lnTo>
                      <a:lnTo>
                        <a:pt x="2908" y="1229"/>
                      </a:lnTo>
                      <a:lnTo>
                        <a:pt x="2916" y="1266"/>
                      </a:lnTo>
                      <a:lnTo>
                        <a:pt x="2924" y="1305"/>
                      </a:lnTo>
                      <a:lnTo>
                        <a:pt x="2933" y="1344"/>
                      </a:lnTo>
                      <a:lnTo>
                        <a:pt x="2941" y="1384"/>
                      </a:lnTo>
                      <a:lnTo>
                        <a:pt x="2949" y="1425"/>
                      </a:lnTo>
                      <a:lnTo>
                        <a:pt x="2958" y="1467"/>
                      </a:lnTo>
                      <a:lnTo>
                        <a:pt x="2965" y="1510"/>
                      </a:lnTo>
                      <a:lnTo>
                        <a:pt x="2973" y="1553"/>
                      </a:lnTo>
                      <a:lnTo>
                        <a:pt x="2980" y="1598"/>
                      </a:lnTo>
                      <a:lnTo>
                        <a:pt x="2987" y="1643"/>
                      </a:lnTo>
                      <a:lnTo>
                        <a:pt x="2994" y="1689"/>
                      </a:lnTo>
                      <a:lnTo>
                        <a:pt x="3001" y="1737"/>
                      </a:lnTo>
                    </a:path>
                  </a:pathLst>
                </a:cu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24" name="Freeform 45"/>
                <p:cNvSpPr>
                  <a:spLocks/>
                </p:cNvSpPr>
                <p:nvPr/>
              </p:nvSpPr>
              <p:spPr bwMode="auto">
                <a:xfrm>
                  <a:off x="1591" y="2412"/>
                  <a:ext cx="532" cy="318"/>
                </a:xfrm>
                <a:custGeom>
                  <a:avLst/>
                  <a:gdLst>
                    <a:gd name="T0" fmla="*/ 0 w 3001"/>
                    <a:gd name="T1" fmla="*/ 0 h 1795"/>
                    <a:gd name="T2" fmla="*/ 0 w 3001"/>
                    <a:gd name="T3" fmla="*/ 0 h 1795"/>
                    <a:gd name="T4" fmla="*/ 0 w 3001"/>
                    <a:gd name="T5" fmla="*/ 0 h 1795"/>
                    <a:gd name="T6" fmla="*/ 0 w 3001"/>
                    <a:gd name="T7" fmla="*/ 0 h 1795"/>
                    <a:gd name="T8" fmla="*/ 0 w 3001"/>
                    <a:gd name="T9" fmla="*/ 0 h 1795"/>
                    <a:gd name="T10" fmla="*/ 0 w 3001"/>
                    <a:gd name="T11" fmla="*/ 0 h 1795"/>
                    <a:gd name="T12" fmla="*/ 0 w 3001"/>
                    <a:gd name="T13" fmla="*/ 0 h 1795"/>
                    <a:gd name="T14" fmla="*/ 0 w 3001"/>
                    <a:gd name="T15" fmla="*/ 0 h 1795"/>
                    <a:gd name="T16" fmla="*/ 0 w 3001"/>
                    <a:gd name="T17" fmla="*/ 0 h 1795"/>
                    <a:gd name="T18" fmla="*/ 0 w 3001"/>
                    <a:gd name="T19" fmla="*/ 0 h 1795"/>
                    <a:gd name="T20" fmla="*/ 0 w 3001"/>
                    <a:gd name="T21" fmla="*/ 0 h 1795"/>
                    <a:gd name="T22" fmla="*/ 0 w 3001"/>
                    <a:gd name="T23" fmla="*/ 0 h 1795"/>
                    <a:gd name="T24" fmla="*/ 0 w 3001"/>
                    <a:gd name="T25" fmla="*/ 0 h 1795"/>
                    <a:gd name="T26" fmla="*/ 0 w 3001"/>
                    <a:gd name="T27" fmla="*/ 0 h 1795"/>
                    <a:gd name="T28" fmla="*/ 0 w 3001"/>
                    <a:gd name="T29" fmla="*/ 0 h 1795"/>
                    <a:gd name="T30" fmla="*/ 0 w 3001"/>
                    <a:gd name="T31" fmla="*/ 0 h 1795"/>
                    <a:gd name="T32" fmla="*/ 0 w 3001"/>
                    <a:gd name="T33" fmla="*/ 0 h 1795"/>
                    <a:gd name="T34" fmla="*/ 0 w 3001"/>
                    <a:gd name="T35" fmla="*/ 0 h 1795"/>
                    <a:gd name="T36" fmla="*/ 0 w 3001"/>
                    <a:gd name="T37" fmla="*/ 0 h 1795"/>
                    <a:gd name="T38" fmla="*/ 0 w 3001"/>
                    <a:gd name="T39" fmla="*/ 0 h 1795"/>
                    <a:gd name="T40" fmla="*/ 0 w 3001"/>
                    <a:gd name="T41" fmla="*/ 0 h 1795"/>
                    <a:gd name="T42" fmla="*/ 0 w 3001"/>
                    <a:gd name="T43" fmla="*/ 0 h 1795"/>
                    <a:gd name="T44" fmla="*/ 0 w 3001"/>
                    <a:gd name="T45" fmla="*/ 0 h 1795"/>
                    <a:gd name="T46" fmla="*/ 0 w 3001"/>
                    <a:gd name="T47" fmla="*/ 0 h 1795"/>
                    <a:gd name="T48" fmla="*/ 0 w 3001"/>
                    <a:gd name="T49" fmla="*/ 0 h 1795"/>
                    <a:gd name="T50" fmla="*/ 0 w 3001"/>
                    <a:gd name="T51" fmla="*/ 0 h 1795"/>
                    <a:gd name="T52" fmla="*/ 0 w 3001"/>
                    <a:gd name="T53" fmla="*/ 0 h 1795"/>
                    <a:gd name="T54" fmla="*/ 0 w 3001"/>
                    <a:gd name="T55" fmla="*/ 0 h 1795"/>
                    <a:gd name="T56" fmla="*/ 0 w 3001"/>
                    <a:gd name="T57" fmla="*/ 0 h 1795"/>
                    <a:gd name="T58" fmla="*/ 0 w 3001"/>
                    <a:gd name="T59" fmla="*/ 0 h 1795"/>
                    <a:gd name="T60" fmla="*/ 0 w 3001"/>
                    <a:gd name="T61" fmla="*/ 0 h 1795"/>
                    <a:gd name="T62" fmla="*/ 0 w 3001"/>
                    <a:gd name="T63" fmla="*/ 0 h 1795"/>
                    <a:gd name="T64" fmla="*/ 0 w 3001"/>
                    <a:gd name="T65" fmla="*/ 0 h 1795"/>
                    <a:gd name="T66" fmla="*/ 0 w 3001"/>
                    <a:gd name="T67" fmla="*/ 0 h 1795"/>
                    <a:gd name="T68" fmla="*/ 0 w 3001"/>
                    <a:gd name="T69" fmla="*/ 0 h 1795"/>
                    <a:gd name="T70" fmla="*/ 0 w 3001"/>
                    <a:gd name="T71" fmla="*/ 0 h 1795"/>
                    <a:gd name="T72" fmla="*/ 0 w 3001"/>
                    <a:gd name="T73" fmla="*/ 0 h 1795"/>
                    <a:gd name="T74" fmla="*/ 0 w 3001"/>
                    <a:gd name="T75" fmla="*/ 0 h 1795"/>
                    <a:gd name="T76" fmla="*/ 0 w 3001"/>
                    <a:gd name="T77" fmla="*/ 0 h 1795"/>
                    <a:gd name="T78" fmla="*/ 0 w 3001"/>
                    <a:gd name="T79" fmla="*/ 0 h 1795"/>
                    <a:gd name="T80" fmla="*/ 0 w 3001"/>
                    <a:gd name="T81" fmla="*/ 0 h 1795"/>
                    <a:gd name="T82" fmla="*/ 0 w 3001"/>
                    <a:gd name="T83" fmla="*/ 0 h 1795"/>
                    <a:gd name="T84" fmla="*/ 0 w 3001"/>
                    <a:gd name="T85" fmla="*/ 0 h 1795"/>
                    <a:gd name="T86" fmla="*/ 0 w 3001"/>
                    <a:gd name="T87" fmla="*/ 0 h 1795"/>
                    <a:gd name="T88" fmla="*/ 0 w 3001"/>
                    <a:gd name="T89" fmla="*/ 0 h 1795"/>
                    <a:gd name="T90" fmla="*/ 0 w 3001"/>
                    <a:gd name="T91" fmla="*/ 0 h 1795"/>
                    <a:gd name="T92" fmla="*/ 0 w 3001"/>
                    <a:gd name="T93" fmla="*/ 0 h 1795"/>
                    <a:gd name="T94" fmla="*/ 0 w 3001"/>
                    <a:gd name="T95" fmla="*/ 0 h 1795"/>
                    <a:gd name="T96" fmla="*/ 0 w 3001"/>
                    <a:gd name="T97" fmla="*/ 0 h 1795"/>
                    <a:gd name="T98" fmla="*/ 0 w 3001"/>
                    <a:gd name="T99" fmla="*/ 0 h 1795"/>
                    <a:gd name="T100" fmla="*/ 0 w 3001"/>
                    <a:gd name="T101" fmla="*/ 0 h 1795"/>
                    <a:gd name="T102" fmla="*/ 0 w 3001"/>
                    <a:gd name="T103" fmla="*/ 0 h 1795"/>
                    <a:gd name="T104" fmla="*/ 0 w 3001"/>
                    <a:gd name="T105" fmla="*/ 0 h 1795"/>
                    <a:gd name="T106" fmla="*/ 0 w 3001"/>
                    <a:gd name="T107" fmla="*/ 0 h 1795"/>
                    <a:gd name="T108" fmla="*/ 0 w 3001"/>
                    <a:gd name="T109" fmla="*/ 0 h 1795"/>
                    <a:gd name="T110" fmla="*/ 0 w 3001"/>
                    <a:gd name="T111" fmla="*/ 0 h 1795"/>
                    <a:gd name="T112" fmla="*/ 0 w 3001"/>
                    <a:gd name="T113" fmla="*/ 0 h 179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3001"/>
                    <a:gd name="T172" fmla="*/ 0 h 1795"/>
                    <a:gd name="T173" fmla="*/ 3001 w 3001"/>
                    <a:gd name="T174" fmla="*/ 1795 h 179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3001" h="1795">
                      <a:moveTo>
                        <a:pt x="0" y="1795"/>
                      </a:moveTo>
                      <a:lnTo>
                        <a:pt x="13" y="1756"/>
                      </a:lnTo>
                      <a:lnTo>
                        <a:pt x="26" y="1716"/>
                      </a:lnTo>
                      <a:lnTo>
                        <a:pt x="38" y="1677"/>
                      </a:lnTo>
                      <a:lnTo>
                        <a:pt x="50" y="1639"/>
                      </a:lnTo>
                      <a:lnTo>
                        <a:pt x="63" y="1603"/>
                      </a:lnTo>
                      <a:lnTo>
                        <a:pt x="74" y="1566"/>
                      </a:lnTo>
                      <a:lnTo>
                        <a:pt x="86" y="1530"/>
                      </a:lnTo>
                      <a:lnTo>
                        <a:pt x="98" y="1495"/>
                      </a:lnTo>
                      <a:lnTo>
                        <a:pt x="110" y="1460"/>
                      </a:lnTo>
                      <a:lnTo>
                        <a:pt x="122" y="1427"/>
                      </a:lnTo>
                      <a:lnTo>
                        <a:pt x="133" y="1394"/>
                      </a:lnTo>
                      <a:lnTo>
                        <a:pt x="144" y="1362"/>
                      </a:lnTo>
                      <a:lnTo>
                        <a:pt x="156" y="1330"/>
                      </a:lnTo>
                      <a:lnTo>
                        <a:pt x="167" y="1299"/>
                      </a:lnTo>
                      <a:lnTo>
                        <a:pt x="179" y="1268"/>
                      </a:lnTo>
                      <a:lnTo>
                        <a:pt x="189" y="1239"/>
                      </a:lnTo>
                      <a:lnTo>
                        <a:pt x="201" y="1210"/>
                      </a:lnTo>
                      <a:lnTo>
                        <a:pt x="212" y="1182"/>
                      </a:lnTo>
                      <a:lnTo>
                        <a:pt x="223" y="1154"/>
                      </a:lnTo>
                      <a:lnTo>
                        <a:pt x="233" y="1127"/>
                      </a:lnTo>
                      <a:lnTo>
                        <a:pt x="244" y="1101"/>
                      </a:lnTo>
                      <a:lnTo>
                        <a:pt x="255" y="1075"/>
                      </a:lnTo>
                      <a:lnTo>
                        <a:pt x="265" y="1050"/>
                      </a:lnTo>
                      <a:lnTo>
                        <a:pt x="276" y="1026"/>
                      </a:lnTo>
                      <a:lnTo>
                        <a:pt x="287" y="1003"/>
                      </a:lnTo>
                      <a:lnTo>
                        <a:pt x="297" y="980"/>
                      </a:lnTo>
                      <a:lnTo>
                        <a:pt x="307" y="957"/>
                      </a:lnTo>
                      <a:lnTo>
                        <a:pt x="317" y="936"/>
                      </a:lnTo>
                      <a:lnTo>
                        <a:pt x="328" y="915"/>
                      </a:lnTo>
                      <a:lnTo>
                        <a:pt x="338" y="895"/>
                      </a:lnTo>
                      <a:lnTo>
                        <a:pt x="348" y="874"/>
                      </a:lnTo>
                      <a:lnTo>
                        <a:pt x="358" y="855"/>
                      </a:lnTo>
                      <a:lnTo>
                        <a:pt x="367" y="837"/>
                      </a:lnTo>
                      <a:lnTo>
                        <a:pt x="378" y="818"/>
                      </a:lnTo>
                      <a:lnTo>
                        <a:pt x="389" y="800"/>
                      </a:lnTo>
                      <a:lnTo>
                        <a:pt x="398" y="782"/>
                      </a:lnTo>
                      <a:lnTo>
                        <a:pt x="409" y="764"/>
                      </a:lnTo>
                      <a:lnTo>
                        <a:pt x="419" y="746"/>
                      </a:lnTo>
                      <a:lnTo>
                        <a:pt x="431" y="729"/>
                      </a:lnTo>
                      <a:lnTo>
                        <a:pt x="442" y="712"/>
                      </a:lnTo>
                      <a:lnTo>
                        <a:pt x="453" y="694"/>
                      </a:lnTo>
                      <a:lnTo>
                        <a:pt x="464" y="678"/>
                      </a:lnTo>
                      <a:lnTo>
                        <a:pt x="476" y="661"/>
                      </a:lnTo>
                      <a:lnTo>
                        <a:pt x="488" y="646"/>
                      </a:lnTo>
                      <a:lnTo>
                        <a:pt x="500" y="629"/>
                      </a:lnTo>
                      <a:lnTo>
                        <a:pt x="512" y="614"/>
                      </a:lnTo>
                      <a:lnTo>
                        <a:pt x="524" y="597"/>
                      </a:lnTo>
                      <a:lnTo>
                        <a:pt x="536" y="582"/>
                      </a:lnTo>
                      <a:lnTo>
                        <a:pt x="549" y="566"/>
                      </a:lnTo>
                      <a:lnTo>
                        <a:pt x="562" y="551"/>
                      </a:lnTo>
                      <a:lnTo>
                        <a:pt x="575" y="536"/>
                      </a:lnTo>
                      <a:lnTo>
                        <a:pt x="588" y="521"/>
                      </a:lnTo>
                      <a:lnTo>
                        <a:pt x="601" y="507"/>
                      </a:lnTo>
                      <a:lnTo>
                        <a:pt x="614" y="493"/>
                      </a:lnTo>
                      <a:lnTo>
                        <a:pt x="628" y="478"/>
                      </a:lnTo>
                      <a:lnTo>
                        <a:pt x="641" y="464"/>
                      </a:lnTo>
                      <a:lnTo>
                        <a:pt x="655" y="451"/>
                      </a:lnTo>
                      <a:lnTo>
                        <a:pt x="670" y="437"/>
                      </a:lnTo>
                      <a:lnTo>
                        <a:pt x="684" y="424"/>
                      </a:lnTo>
                      <a:lnTo>
                        <a:pt x="698" y="411"/>
                      </a:lnTo>
                      <a:lnTo>
                        <a:pt x="712" y="398"/>
                      </a:lnTo>
                      <a:lnTo>
                        <a:pt x="728" y="385"/>
                      </a:lnTo>
                      <a:lnTo>
                        <a:pt x="743" y="372"/>
                      </a:lnTo>
                      <a:lnTo>
                        <a:pt x="758" y="360"/>
                      </a:lnTo>
                      <a:lnTo>
                        <a:pt x="773" y="348"/>
                      </a:lnTo>
                      <a:lnTo>
                        <a:pt x="788" y="335"/>
                      </a:lnTo>
                      <a:lnTo>
                        <a:pt x="804" y="323"/>
                      </a:lnTo>
                      <a:lnTo>
                        <a:pt x="819" y="312"/>
                      </a:lnTo>
                      <a:lnTo>
                        <a:pt x="834" y="300"/>
                      </a:lnTo>
                      <a:lnTo>
                        <a:pt x="850" y="290"/>
                      </a:lnTo>
                      <a:lnTo>
                        <a:pt x="865" y="278"/>
                      </a:lnTo>
                      <a:lnTo>
                        <a:pt x="881" y="267"/>
                      </a:lnTo>
                      <a:lnTo>
                        <a:pt x="896" y="258"/>
                      </a:lnTo>
                      <a:lnTo>
                        <a:pt x="911" y="247"/>
                      </a:lnTo>
                      <a:lnTo>
                        <a:pt x="927" y="236"/>
                      </a:lnTo>
                      <a:lnTo>
                        <a:pt x="942" y="227"/>
                      </a:lnTo>
                      <a:lnTo>
                        <a:pt x="958" y="217"/>
                      </a:lnTo>
                      <a:lnTo>
                        <a:pt x="973" y="208"/>
                      </a:lnTo>
                      <a:lnTo>
                        <a:pt x="988" y="198"/>
                      </a:lnTo>
                      <a:lnTo>
                        <a:pt x="1004" y="190"/>
                      </a:lnTo>
                      <a:lnTo>
                        <a:pt x="1020" y="181"/>
                      </a:lnTo>
                      <a:lnTo>
                        <a:pt x="1036" y="172"/>
                      </a:lnTo>
                      <a:lnTo>
                        <a:pt x="1051" y="164"/>
                      </a:lnTo>
                      <a:lnTo>
                        <a:pt x="1067" y="156"/>
                      </a:lnTo>
                      <a:lnTo>
                        <a:pt x="1082" y="149"/>
                      </a:lnTo>
                      <a:lnTo>
                        <a:pt x="1099" y="140"/>
                      </a:lnTo>
                      <a:lnTo>
                        <a:pt x="1114" y="133"/>
                      </a:lnTo>
                      <a:lnTo>
                        <a:pt x="1130" y="126"/>
                      </a:lnTo>
                      <a:lnTo>
                        <a:pt x="1146" y="119"/>
                      </a:lnTo>
                      <a:lnTo>
                        <a:pt x="1162" y="112"/>
                      </a:lnTo>
                      <a:lnTo>
                        <a:pt x="1178" y="106"/>
                      </a:lnTo>
                      <a:lnTo>
                        <a:pt x="1194" y="99"/>
                      </a:lnTo>
                      <a:lnTo>
                        <a:pt x="1210" y="93"/>
                      </a:lnTo>
                      <a:lnTo>
                        <a:pt x="1226" y="87"/>
                      </a:lnTo>
                      <a:lnTo>
                        <a:pt x="1242" y="81"/>
                      </a:lnTo>
                      <a:lnTo>
                        <a:pt x="1259" y="75"/>
                      </a:lnTo>
                      <a:lnTo>
                        <a:pt x="1274" y="70"/>
                      </a:lnTo>
                      <a:lnTo>
                        <a:pt x="1291" y="64"/>
                      </a:lnTo>
                      <a:lnTo>
                        <a:pt x="1307" y="60"/>
                      </a:lnTo>
                      <a:lnTo>
                        <a:pt x="1323" y="55"/>
                      </a:lnTo>
                      <a:lnTo>
                        <a:pt x="1339" y="50"/>
                      </a:lnTo>
                      <a:lnTo>
                        <a:pt x="1356" y="46"/>
                      </a:lnTo>
                      <a:lnTo>
                        <a:pt x="1371" y="42"/>
                      </a:lnTo>
                      <a:lnTo>
                        <a:pt x="1388" y="38"/>
                      </a:lnTo>
                      <a:lnTo>
                        <a:pt x="1405" y="34"/>
                      </a:lnTo>
                      <a:lnTo>
                        <a:pt x="1421" y="30"/>
                      </a:lnTo>
                      <a:lnTo>
                        <a:pt x="1437" y="28"/>
                      </a:lnTo>
                      <a:lnTo>
                        <a:pt x="1453" y="24"/>
                      </a:lnTo>
                      <a:lnTo>
                        <a:pt x="1470" y="21"/>
                      </a:lnTo>
                      <a:lnTo>
                        <a:pt x="1486" y="18"/>
                      </a:lnTo>
                      <a:lnTo>
                        <a:pt x="1503" y="16"/>
                      </a:lnTo>
                      <a:lnTo>
                        <a:pt x="1520" y="13"/>
                      </a:lnTo>
                      <a:lnTo>
                        <a:pt x="1535" y="11"/>
                      </a:lnTo>
                      <a:lnTo>
                        <a:pt x="1552" y="9"/>
                      </a:lnTo>
                      <a:lnTo>
                        <a:pt x="1568" y="8"/>
                      </a:lnTo>
                      <a:lnTo>
                        <a:pt x="1585" y="6"/>
                      </a:lnTo>
                      <a:lnTo>
                        <a:pt x="1601" y="4"/>
                      </a:lnTo>
                      <a:lnTo>
                        <a:pt x="1618" y="3"/>
                      </a:lnTo>
                      <a:lnTo>
                        <a:pt x="1635" y="3"/>
                      </a:lnTo>
                      <a:lnTo>
                        <a:pt x="1652" y="2"/>
                      </a:lnTo>
                      <a:lnTo>
                        <a:pt x="1669" y="0"/>
                      </a:lnTo>
                      <a:lnTo>
                        <a:pt x="1686" y="0"/>
                      </a:lnTo>
                      <a:lnTo>
                        <a:pt x="1702" y="0"/>
                      </a:lnTo>
                      <a:lnTo>
                        <a:pt x="1719" y="0"/>
                      </a:lnTo>
                      <a:lnTo>
                        <a:pt x="1737" y="0"/>
                      </a:lnTo>
                      <a:lnTo>
                        <a:pt x="1753" y="2"/>
                      </a:lnTo>
                      <a:lnTo>
                        <a:pt x="1770" y="2"/>
                      </a:lnTo>
                      <a:lnTo>
                        <a:pt x="1788" y="3"/>
                      </a:lnTo>
                      <a:lnTo>
                        <a:pt x="1804" y="4"/>
                      </a:lnTo>
                      <a:lnTo>
                        <a:pt x="1821" y="5"/>
                      </a:lnTo>
                      <a:lnTo>
                        <a:pt x="1838" y="6"/>
                      </a:lnTo>
                      <a:lnTo>
                        <a:pt x="1855" y="9"/>
                      </a:lnTo>
                      <a:lnTo>
                        <a:pt x="1872" y="11"/>
                      </a:lnTo>
                      <a:lnTo>
                        <a:pt x="1888" y="13"/>
                      </a:lnTo>
                      <a:lnTo>
                        <a:pt x="1905" y="16"/>
                      </a:lnTo>
                      <a:lnTo>
                        <a:pt x="1921" y="19"/>
                      </a:lnTo>
                      <a:lnTo>
                        <a:pt x="1938" y="22"/>
                      </a:lnTo>
                      <a:lnTo>
                        <a:pt x="1955" y="25"/>
                      </a:lnTo>
                      <a:lnTo>
                        <a:pt x="1971" y="30"/>
                      </a:lnTo>
                      <a:lnTo>
                        <a:pt x="1987" y="34"/>
                      </a:lnTo>
                      <a:lnTo>
                        <a:pt x="2003" y="38"/>
                      </a:lnTo>
                      <a:lnTo>
                        <a:pt x="2020" y="43"/>
                      </a:lnTo>
                      <a:lnTo>
                        <a:pt x="2035" y="48"/>
                      </a:lnTo>
                      <a:lnTo>
                        <a:pt x="2052" y="54"/>
                      </a:lnTo>
                      <a:lnTo>
                        <a:pt x="2067" y="59"/>
                      </a:lnTo>
                      <a:lnTo>
                        <a:pt x="2084" y="64"/>
                      </a:lnTo>
                      <a:lnTo>
                        <a:pt x="2099" y="70"/>
                      </a:lnTo>
                      <a:lnTo>
                        <a:pt x="2115" y="78"/>
                      </a:lnTo>
                      <a:lnTo>
                        <a:pt x="2131" y="85"/>
                      </a:lnTo>
                      <a:lnTo>
                        <a:pt x="2147" y="91"/>
                      </a:lnTo>
                      <a:lnTo>
                        <a:pt x="2162" y="99"/>
                      </a:lnTo>
                      <a:lnTo>
                        <a:pt x="2178" y="106"/>
                      </a:lnTo>
                      <a:lnTo>
                        <a:pt x="2194" y="114"/>
                      </a:lnTo>
                      <a:lnTo>
                        <a:pt x="2210" y="123"/>
                      </a:lnTo>
                      <a:lnTo>
                        <a:pt x="2225" y="131"/>
                      </a:lnTo>
                      <a:lnTo>
                        <a:pt x="2240" y="139"/>
                      </a:lnTo>
                      <a:lnTo>
                        <a:pt x="2256" y="149"/>
                      </a:lnTo>
                      <a:lnTo>
                        <a:pt x="2271" y="158"/>
                      </a:lnTo>
                      <a:lnTo>
                        <a:pt x="2287" y="168"/>
                      </a:lnTo>
                      <a:lnTo>
                        <a:pt x="2302" y="177"/>
                      </a:lnTo>
                      <a:lnTo>
                        <a:pt x="2317" y="188"/>
                      </a:lnTo>
                      <a:lnTo>
                        <a:pt x="2332" y="198"/>
                      </a:lnTo>
                      <a:lnTo>
                        <a:pt x="2347" y="209"/>
                      </a:lnTo>
                      <a:lnTo>
                        <a:pt x="2361" y="220"/>
                      </a:lnTo>
                      <a:lnTo>
                        <a:pt x="2377" y="232"/>
                      </a:lnTo>
                      <a:lnTo>
                        <a:pt x="2391" y="244"/>
                      </a:lnTo>
                      <a:lnTo>
                        <a:pt x="2405" y="255"/>
                      </a:lnTo>
                      <a:lnTo>
                        <a:pt x="2419" y="267"/>
                      </a:lnTo>
                      <a:lnTo>
                        <a:pt x="2434" y="280"/>
                      </a:lnTo>
                      <a:lnTo>
                        <a:pt x="2447" y="293"/>
                      </a:lnTo>
                      <a:lnTo>
                        <a:pt x="2461" y="306"/>
                      </a:lnTo>
                      <a:lnTo>
                        <a:pt x="2474" y="321"/>
                      </a:lnTo>
                      <a:lnTo>
                        <a:pt x="2488" y="334"/>
                      </a:lnTo>
                      <a:lnTo>
                        <a:pt x="2501" y="348"/>
                      </a:lnTo>
                      <a:lnTo>
                        <a:pt x="2514" y="363"/>
                      </a:lnTo>
                      <a:lnTo>
                        <a:pt x="2527" y="378"/>
                      </a:lnTo>
                      <a:lnTo>
                        <a:pt x="2540" y="393"/>
                      </a:lnTo>
                      <a:lnTo>
                        <a:pt x="2552" y="408"/>
                      </a:lnTo>
                      <a:lnTo>
                        <a:pt x="2565" y="424"/>
                      </a:lnTo>
                      <a:lnTo>
                        <a:pt x="2577" y="440"/>
                      </a:lnTo>
                      <a:lnTo>
                        <a:pt x="2590" y="456"/>
                      </a:lnTo>
                      <a:lnTo>
                        <a:pt x="2602" y="474"/>
                      </a:lnTo>
                      <a:lnTo>
                        <a:pt x="2614" y="490"/>
                      </a:lnTo>
                      <a:lnTo>
                        <a:pt x="2626" y="508"/>
                      </a:lnTo>
                      <a:lnTo>
                        <a:pt x="2638" y="526"/>
                      </a:lnTo>
                      <a:lnTo>
                        <a:pt x="2649" y="544"/>
                      </a:lnTo>
                      <a:lnTo>
                        <a:pt x="2660" y="561"/>
                      </a:lnTo>
                      <a:lnTo>
                        <a:pt x="2672" y="580"/>
                      </a:lnTo>
                      <a:lnTo>
                        <a:pt x="2684" y="599"/>
                      </a:lnTo>
                      <a:lnTo>
                        <a:pt x="2694" y="618"/>
                      </a:lnTo>
                      <a:lnTo>
                        <a:pt x="2705" y="638"/>
                      </a:lnTo>
                      <a:lnTo>
                        <a:pt x="2716" y="659"/>
                      </a:lnTo>
                      <a:lnTo>
                        <a:pt x="2726" y="679"/>
                      </a:lnTo>
                      <a:lnTo>
                        <a:pt x="2737" y="700"/>
                      </a:lnTo>
                      <a:lnTo>
                        <a:pt x="2748" y="723"/>
                      </a:lnTo>
                      <a:lnTo>
                        <a:pt x="2758" y="745"/>
                      </a:lnTo>
                      <a:lnTo>
                        <a:pt x="2769" y="770"/>
                      </a:lnTo>
                      <a:lnTo>
                        <a:pt x="2779" y="794"/>
                      </a:lnTo>
                      <a:lnTo>
                        <a:pt x="2789" y="820"/>
                      </a:lnTo>
                      <a:lnTo>
                        <a:pt x="2799" y="846"/>
                      </a:lnTo>
                      <a:lnTo>
                        <a:pt x="2808" y="873"/>
                      </a:lnTo>
                      <a:lnTo>
                        <a:pt x="2818" y="902"/>
                      </a:lnTo>
                      <a:lnTo>
                        <a:pt x="2827" y="930"/>
                      </a:lnTo>
                      <a:lnTo>
                        <a:pt x="2837" y="960"/>
                      </a:lnTo>
                      <a:lnTo>
                        <a:pt x="2846" y="991"/>
                      </a:lnTo>
                      <a:lnTo>
                        <a:pt x="2856" y="1023"/>
                      </a:lnTo>
                      <a:lnTo>
                        <a:pt x="2865" y="1055"/>
                      </a:lnTo>
                      <a:lnTo>
                        <a:pt x="2873" y="1088"/>
                      </a:lnTo>
                      <a:lnTo>
                        <a:pt x="2883" y="1121"/>
                      </a:lnTo>
                      <a:lnTo>
                        <a:pt x="2891" y="1157"/>
                      </a:lnTo>
                      <a:lnTo>
                        <a:pt x="2900" y="1192"/>
                      </a:lnTo>
                      <a:lnTo>
                        <a:pt x="2908" y="1229"/>
                      </a:lnTo>
                      <a:lnTo>
                        <a:pt x="2916" y="1266"/>
                      </a:lnTo>
                      <a:lnTo>
                        <a:pt x="2924" y="1305"/>
                      </a:lnTo>
                      <a:lnTo>
                        <a:pt x="2933" y="1344"/>
                      </a:lnTo>
                      <a:lnTo>
                        <a:pt x="2941" y="1384"/>
                      </a:lnTo>
                      <a:lnTo>
                        <a:pt x="2949" y="1425"/>
                      </a:lnTo>
                      <a:lnTo>
                        <a:pt x="2958" y="1467"/>
                      </a:lnTo>
                      <a:lnTo>
                        <a:pt x="2965" y="1510"/>
                      </a:lnTo>
                      <a:lnTo>
                        <a:pt x="2973" y="1553"/>
                      </a:lnTo>
                      <a:lnTo>
                        <a:pt x="2980" y="1598"/>
                      </a:lnTo>
                      <a:lnTo>
                        <a:pt x="2987" y="1643"/>
                      </a:lnTo>
                      <a:lnTo>
                        <a:pt x="2994" y="1689"/>
                      </a:lnTo>
                      <a:lnTo>
                        <a:pt x="3001" y="1737"/>
                      </a:lnTo>
                    </a:path>
                  </a:pathLst>
                </a:custGeom>
                <a:noFill/>
                <a:ln w="222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25" name="Freeform 46"/>
                <p:cNvSpPr>
                  <a:spLocks/>
                </p:cNvSpPr>
                <p:nvPr/>
              </p:nvSpPr>
              <p:spPr bwMode="auto">
                <a:xfrm>
                  <a:off x="1821" y="2411"/>
                  <a:ext cx="133" cy="322"/>
                </a:xfrm>
                <a:custGeom>
                  <a:avLst/>
                  <a:gdLst>
                    <a:gd name="T0" fmla="*/ 0 w 754"/>
                    <a:gd name="T1" fmla="*/ 0 h 1818"/>
                    <a:gd name="T2" fmla="*/ 0 w 754"/>
                    <a:gd name="T3" fmla="*/ 0 h 1818"/>
                    <a:gd name="T4" fmla="*/ 0 w 754"/>
                    <a:gd name="T5" fmla="*/ 0 h 1818"/>
                    <a:gd name="T6" fmla="*/ 0 w 754"/>
                    <a:gd name="T7" fmla="*/ 0 h 1818"/>
                    <a:gd name="T8" fmla="*/ 0 w 754"/>
                    <a:gd name="T9" fmla="*/ 0 h 1818"/>
                    <a:gd name="T10" fmla="*/ 0 w 754"/>
                    <a:gd name="T11" fmla="*/ 0 h 1818"/>
                    <a:gd name="T12" fmla="*/ 0 w 754"/>
                    <a:gd name="T13" fmla="*/ 0 h 1818"/>
                    <a:gd name="T14" fmla="*/ 0 w 754"/>
                    <a:gd name="T15" fmla="*/ 0 h 1818"/>
                    <a:gd name="T16" fmla="*/ 0 w 754"/>
                    <a:gd name="T17" fmla="*/ 0 h 1818"/>
                    <a:gd name="T18" fmla="*/ 0 w 754"/>
                    <a:gd name="T19" fmla="*/ 0 h 1818"/>
                    <a:gd name="T20" fmla="*/ 0 w 754"/>
                    <a:gd name="T21" fmla="*/ 0 h 1818"/>
                    <a:gd name="T22" fmla="*/ 0 w 754"/>
                    <a:gd name="T23" fmla="*/ 0 h 1818"/>
                    <a:gd name="T24" fmla="*/ 0 w 754"/>
                    <a:gd name="T25" fmla="*/ 0 h 1818"/>
                    <a:gd name="T26" fmla="*/ 0 w 754"/>
                    <a:gd name="T27" fmla="*/ 0 h 1818"/>
                    <a:gd name="T28" fmla="*/ 0 w 754"/>
                    <a:gd name="T29" fmla="*/ 0 h 1818"/>
                    <a:gd name="T30" fmla="*/ 0 w 754"/>
                    <a:gd name="T31" fmla="*/ 0 h 1818"/>
                    <a:gd name="T32" fmla="*/ 0 w 754"/>
                    <a:gd name="T33" fmla="*/ 0 h 1818"/>
                    <a:gd name="T34" fmla="*/ 0 w 754"/>
                    <a:gd name="T35" fmla="*/ 0 h 1818"/>
                    <a:gd name="T36" fmla="*/ 0 w 754"/>
                    <a:gd name="T37" fmla="*/ 0 h 1818"/>
                    <a:gd name="T38" fmla="*/ 0 w 754"/>
                    <a:gd name="T39" fmla="*/ 0 h 1818"/>
                    <a:gd name="T40" fmla="*/ 0 w 754"/>
                    <a:gd name="T41" fmla="*/ 0 h 1818"/>
                    <a:gd name="T42" fmla="*/ 0 w 754"/>
                    <a:gd name="T43" fmla="*/ 0 h 1818"/>
                    <a:gd name="T44" fmla="*/ 0 w 754"/>
                    <a:gd name="T45" fmla="*/ 0 h 1818"/>
                    <a:gd name="T46" fmla="*/ 0 w 754"/>
                    <a:gd name="T47" fmla="*/ 0 h 1818"/>
                    <a:gd name="T48" fmla="*/ 0 w 754"/>
                    <a:gd name="T49" fmla="*/ 0 h 1818"/>
                    <a:gd name="T50" fmla="*/ 0 w 754"/>
                    <a:gd name="T51" fmla="*/ 0 h 1818"/>
                    <a:gd name="T52" fmla="*/ 0 w 754"/>
                    <a:gd name="T53" fmla="*/ 0 h 1818"/>
                    <a:gd name="T54" fmla="*/ 0 w 754"/>
                    <a:gd name="T55" fmla="*/ 0 h 1818"/>
                    <a:gd name="T56" fmla="*/ 0 w 754"/>
                    <a:gd name="T57" fmla="*/ 0 h 1818"/>
                    <a:gd name="T58" fmla="*/ 0 w 754"/>
                    <a:gd name="T59" fmla="*/ 0 h 1818"/>
                    <a:gd name="T60" fmla="*/ 0 w 754"/>
                    <a:gd name="T61" fmla="*/ 0 h 1818"/>
                    <a:gd name="T62" fmla="*/ 0 w 754"/>
                    <a:gd name="T63" fmla="*/ 0 h 1818"/>
                    <a:gd name="T64" fmla="*/ 0 w 754"/>
                    <a:gd name="T65" fmla="*/ 0 h 1818"/>
                    <a:gd name="T66" fmla="*/ 0 w 754"/>
                    <a:gd name="T67" fmla="*/ 0 h 1818"/>
                    <a:gd name="T68" fmla="*/ 0 w 754"/>
                    <a:gd name="T69" fmla="*/ 0 h 1818"/>
                    <a:gd name="T70" fmla="*/ 0 w 754"/>
                    <a:gd name="T71" fmla="*/ 0 h 1818"/>
                    <a:gd name="T72" fmla="*/ 0 w 754"/>
                    <a:gd name="T73" fmla="*/ 0 h 1818"/>
                    <a:gd name="T74" fmla="*/ 0 w 754"/>
                    <a:gd name="T75" fmla="*/ 0 h 1818"/>
                    <a:gd name="T76" fmla="*/ 0 w 754"/>
                    <a:gd name="T77" fmla="*/ 0 h 1818"/>
                    <a:gd name="T78" fmla="*/ 0 w 754"/>
                    <a:gd name="T79" fmla="*/ 0 h 1818"/>
                    <a:gd name="T80" fmla="*/ 0 w 754"/>
                    <a:gd name="T81" fmla="*/ 0 h 1818"/>
                    <a:gd name="T82" fmla="*/ 0 w 754"/>
                    <a:gd name="T83" fmla="*/ 0 h 1818"/>
                    <a:gd name="T84" fmla="*/ 0 w 754"/>
                    <a:gd name="T85" fmla="*/ 0 h 1818"/>
                    <a:gd name="T86" fmla="*/ 0 w 754"/>
                    <a:gd name="T87" fmla="*/ 0 h 1818"/>
                    <a:gd name="T88" fmla="*/ 0 w 754"/>
                    <a:gd name="T89" fmla="*/ 0 h 1818"/>
                    <a:gd name="T90" fmla="*/ 0 w 754"/>
                    <a:gd name="T91" fmla="*/ 0 h 1818"/>
                    <a:gd name="T92" fmla="*/ 0 w 754"/>
                    <a:gd name="T93" fmla="*/ 0 h 1818"/>
                    <a:gd name="T94" fmla="*/ 0 w 754"/>
                    <a:gd name="T95" fmla="*/ 0 h 1818"/>
                    <a:gd name="T96" fmla="*/ 0 w 754"/>
                    <a:gd name="T97" fmla="*/ 0 h 1818"/>
                    <a:gd name="T98" fmla="*/ 0 w 754"/>
                    <a:gd name="T99" fmla="*/ 0 h 1818"/>
                    <a:gd name="T100" fmla="*/ 0 w 754"/>
                    <a:gd name="T101" fmla="*/ 0 h 1818"/>
                    <a:gd name="T102" fmla="*/ 0 w 754"/>
                    <a:gd name="T103" fmla="*/ 0 h 1818"/>
                    <a:gd name="T104" fmla="*/ 0 w 754"/>
                    <a:gd name="T105" fmla="*/ 0 h 1818"/>
                    <a:gd name="T106" fmla="*/ 0 w 754"/>
                    <a:gd name="T107" fmla="*/ 0 h 1818"/>
                    <a:gd name="T108" fmla="*/ 0 w 754"/>
                    <a:gd name="T109" fmla="*/ 0 h 181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754"/>
                    <a:gd name="T166" fmla="*/ 0 h 1818"/>
                    <a:gd name="T167" fmla="*/ 754 w 754"/>
                    <a:gd name="T168" fmla="*/ 1818 h 181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754" h="1818">
                      <a:moveTo>
                        <a:pt x="0" y="1804"/>
                      </a:moveTo>
                      <a:lnTo>
                        <a:pt x="3" y="1757"/>
                      </a:lnTo>
                      <a:lnTo>
                        <a:pt x="4" y="1712"/>
                      </a:lnTo>
                      <a:lnTo>
                        <a:pt x="6" y="1667"/>
                      </a:lnTo>
                      <a:lnTo>
                        <a:pt x="7" y="1625"/>
                      </a:lnTo>
                      <a:lnTo>
                        <a:pt x="10" y="1582"/>
                      </a:lnTo>
                      <a:lnTo>
                        <a:pt x="11" y="1540"/>
                      </a:lnTo>
                      <a:lnTo>
                        <a:pt x="13" y="1500"/>
                      </a:lnTo>
                      <a:lnTo>
                        <a:pt x="15" y="1460"/>
                      </a:lnTo>
                      <a:lnTo>
                        <a:pt x="17" y="1422"/>
                      </a:lnTo>
                      <a:lnTo>
                        <a:pt x="18" y="1384"/>
                      </a:lnTo>
                      <a:lnTo>
                        <a:pt x="19" y="1346"/>
                      </a:lnTo>
                      <a:lnTo>
                        <a:pt x="22" y="1310"/>
                      </a:lnTo>
                      <a:lnTo>
                        <a:pt x="23" y="1275"/>
                      </a:lnTo>
                      <a:lnTo>
                        <a:pt x="24" y="1240"/>
                      </a:lnTo>
                      <a:lnTo>
                        <a:pt x="26" y="1207"/>
                      </a:lnTo>
                      <a:lnTo>
                        <a:pt x="28" y="1174"/>
                      </a:lnTo>
                      <a:lnTo>
                        <a:pt x="29" y="1142"/>
                      </a:lnTo>
                      <a:lnTo>
                        <a:pt x="31" y="1111"/>
                      </a:lnTo>
                      <a:lnTo>
                        <a:pt x="32" y="1081"/>
                      </a:lnTo>
                      <a:lnTo>
                        <a:pt x="34" y="1053"/>
                      </a:lnTo>
                      <a:lnTo>
                        <a:pt x="35" y="1025"/>
                      </a:lnTo>
                      <a:lnTo>
                        <a:pt x="37" y="997"/>
                      </a:lnTo>
                      <a:lnTo>
                        <a:pt x="38" y="970"/>
                      </a:lnTo>
                      <a:lnTo>
                        <a:pt x="39" y="944"/>
                      </a:lnTo>
                      <a:lnTo>
                        <a:pt x="41" y="919"/>
                      </a:lnTo>
                      <a:lnTo>
                        <a:pt x="43" y="895"/>
                      </a:lnTo>
                      <a:lnTo>
                        <a:pt x="44" y="873"/>
                      </a:lnTo>
                      <a:lnTo>
                        <a:pt x="45" y="850"/>
                      </a:lnTo>
                      <a:lnTo>
                        <a:pt x="47" y="829"/>
                      </a:lnTo>
                      <a:lnTo>
                        <a:pt x="48" y="808"/>
                      </a:lnTo>
                      <a:lnTo>
                        <a:pt x="49" y="789"/>
                      </a:lnTo>
                      <a:lnTo>
                        <a:pt x="50" y="770"/>
                      </a:lnTo>
                      <a:lnTo>
                        <a:pt x="52" y="751"/>
                      </a:lnTo>
                      <a:lnTo>
                        <a:pt x="54" y="732"/>
                      </a:lnTo>
                      <a:lnTo>
                        <a:pt x="56" y="713"/>
                      </a:lnTo>
                      <a:lnTo>
                        <a:pt x="58" y="695"/>
                      </a:lnTo>
                      <a:lnTo>
                        <a:pt x="61" y="676"/>
                      </a:lnTo>
                      <a:lnTo>
                        <a:pt x="63" y="657"/>
                      </a:lnTo>
                      <a:lnTo>
                        <a:pt x="67" y="638"/>
                      </a:lnTo>
                      <a:lnTo>
                        <a:pt x="70" y="620"/>
                      </a:lnTo>
                      <a:lnTo>
                        <a:pt x="74" y="601"/>
                      </a:lnTo>
                      <a:lnTo>
                        <a:pt x="77" y="582"/>
                      </a:lnTo>
                      <a:lnTo>
                        <a:pt x="81" y="563"/>
                      </a:lnTo>
                      <a:lnTo>
                        <a:pt x="86" y="544"/>
                      </a:lnTo>
                      <a:lnTo>
                        <a:pt x="90" y="525"/>
                      </a:lnTo>
                      <a:lnTo>
                        <a:pt x="95" y="506"/>
                      </a:lnTo>
                      <a:lnTo>
                        <a:pt x="100" y="487"/>
                      </a:lnTo>
                      <a:lnTo>
                        <a:pt x="106" y="468"/>
                      </a:lnTo>
                      <a:lnTo>
                        <a:pt x="112" y="449"/>
                      </a:lnTo>
                      <a:lnTo>
                        <a:pt x="118" y="430"/>
                      </a:lnTo>
                      <a:lnTo>
                        <a:pt x="124" y="411"/>
                      </a:lnTo>
                      <a:lnTo>
                        <a:pt x="130" y="392"/>
                      </a:lnTo>
                      <a:lnTo>
                        <a:pt x="137" y="372"/>
                      </a:lnTo>
                      <a:lnTo>
                        <a:pt x="144" y="353"/>
                      </a:lnTo>
                      <a:lnTo>
                        <a:pt x="151" y="334"/>
                      </a:lnTo>
                      <a:lnTo>
                        <a:pt x="158" y="314"/>
                      </a:lnTo>
                      <a:lnTo>
                        <a:pt x="166" y="295"/>
                      </a:lnTo>
                      <a:lnTo>
                        <a:pt x="175" y="276"/>
                      </a:lnTo>
                      <a:lnTo>
                        <a:pt x="183" y="256"/>
                      </a:lnTo>
                      <a:lnTo>
                        <a:pt x="191" y="236"/>
                      </a:lnTo>
                      <a:lnTo>
                        <a:pt x="201" y="217"/>
                      </a:lnTo>
                      <a:lnTo>
                        <a:pt x="209" y="197"/>
                      </a:lnTo>
                      <a:lnTo>
                        <a:pt x="218" y="177"/>
                      </a:lnTo>
                      <a:lnTo>
                        <a:pt x="228" y="158"/>
                      </a:lnTo>
                      <a:lnTo>
                        <a:pt x="239" y="138"/>
                      </a:lnTo>
                      <a:lnTo>
                        <a:pt x="248" y="120"/>
                      </a:lnTo>
                      <a:lnTo>
                        <a:pt x="258" y="103"/>
                      </a:lnTo>
                      <a:lnTo>
                        <a:pt x="267" y="88"/>
                      </a:lnTo>
                      <a:lnTo>
                        <a:pt x="277" y="73"/>
                      </a:lnTo>
                      <a:lnTo>
                        <a:pt x="286" y="60"/>
                      </a:lnTo>
                      <a:lnTo>
                        <a:pt x="294" y="49"/>
                      </a:lnTo>
                      <a:lnTo>
                        <a:pt x="304" y="38"/>
                      </a:lnTo>
                      <a:lnTo>
                        <a:pt x="312" y="28"/>
                      </a:lnTo>
                      <a:lnTo>
                        <a:pt x="322" y="21"/>
                      </a:lnTo>
                      <a:lnTo>
                        <a:pt x="330" y="14"/>
                      </a:lnTo>
                      <a:lnTo>
                        <a:pt x="338" y="9"/>
                      </a:lnTo>
                      <a:lnTo>
                        <a:pt x="346" y="5"/>
                      </a:lnTo>
                      <a:lnTo>
                        <a:pt x="355" y="2"/>
                      </a:lnTo>
                      <a:lnTo>
                        <a:pt x="363" y="0"/>
                      </a:lnTo>
                      <a:lnTo>
                        <a:pt x="371" y="0"/>
                      </a:lnTo>
                      <a:lnTo>
                        <a:pt x="379" y="1"/>
                      </a:lnTo>
                      <a:lnTo>
                        <a:pt x="387" y="4"/>
                      </a:lnTo>
                      <a:lnTo>
                        <a:pt x="394" y="7"/>
                      </a:lnTo>
                      <a:lnTo>
                        <a:pt x="402" y="12"/>
                      </a:lnTo>
                      <a:lnTo>
                        <a:pt x="409" y="18"/>
                      </a:lnTo>
                      <a:lnTo>
                        <a:pt x="416" y="25"/>
                      </a:lnTo>
                      <a:lnTo>
                        <a:pt x="424" y="33"/>
                      </a:lnTo>
                      <a:lnTo>
                        <a:pt x="431" y="43"/>
                      </a:lnTo>
                      <a:lnTo>
                        <a:pt x="438" y="55"/>
                      </a:lnTo>
                      <a:lnTo>
                        <a:pt x="445" y="66"/>
                      </a:lnTo>
                      <a:lnTo>
                        <a:pt x="452" y="81"/>
                      </a:lnTo>
                      <a:lnTo>
                        <a:pt x="459" y="95"/>
                      </a:lnTo>
                      <a:lnTo>
                        <a:pt x="465" y="111"/>
                      </a:lnTo>
                      <a:lnTo>
                        <a:pt x="472" y="129"/>
                      </a:lnTo>
                      <a:lnTo>
                        <a:pt x="478" y="147"/>
                      </a:lnTo>
                      <a:lnTo>
                        <a:pt x="484" y="167"/>
                      </a:lnTo>
                      <a:lnTo>
                        <a:pt x="491" y="189"/>
                      </a:lnTo>
                      <a:lnTo>
                        <a:pt x="497" y="209"/>
                      </a:lnTo>
                      <a:lnTo>
                        <a:pt x="503" y="229"/>
                      </a:lnTo>
                      <a:lnTo>
                        <a:pt x="509" y="249"/>
                      </a:lnTo>
                      <a:lnTo>
                        <a:pt x="515" y="269"/>
                      </a:lnTo>
                      <a:lnTo>
                        <a:pt x="520" y="289"/>
                      </a:lnTo>
                      <a:lnTo>
                        <a:pt x="526" y="309"/>
                      </a:lnTo>
                      <a:lnTo>
                        <a:pt x="531" y="328"/>
                      </a:lnTo>
                      <a:lnTo>
                        <a:pt x="536" y="349"/>
                      </a:lnTo>
                      <a:lnTo>
                        <a:pt x="541" y="368"/>
                      </a:lnTo>
                      <a:lnTo>
                        <a:pt x="547" y="388"/>
                      </a:lnTo>
                      <a:lnTo>
                        <a:pt x="552" y="407"/>
                      </a:lnTo>
                      <a:lnTo>
                        <a:pt x="556" y="427"/>
                      </a:lnTo>
                      <a:lnTo>
                        <a:pt x="561" y="446"/>
                      </a:lnTo>
                      <a:lnTo>
                        <a:pt x="566" y="465"/>
                      </a:lnTo>
                      <a:lnTo>
                        <a:pt x="571" y="484"/>
                      </a:lnTo>
                      <a:lnTo>
                        <a:pt x="574" y="503"/>
                      </a:lnTo>
                      <a:lnTo>
                        <a:pt x="579" y="522"/>
                      </a:lnTo>
                      <a:lnTo>
                        <a:pt x="582" y="541"/>
                      </a:lnTo>
                      <a:lnTo>
                        <a:pt x="587" y="560"/>
                      </a:lnTo>
                      <a:lnTo>
                        <a:pt x="591" y="579"/>
                      </a:lnTo>
                      <a:lnTo>
                        <a:pt x="594" y="596"/>
                      </a:lnTo>
                      <a:lnTo>
                        <a:pt x="598" y="615"/>
                      </a:lnTo>
                      <a:lnTo>
                        <a:pt x="601" y="634"/>
                      </a:lnTo>
                      <a:lnTo>
                        <a:pt x="605" y="652"/>
                      </a:lnTo>
                      <a:lnTo>
                        <a:pt x="608" y="671"/>
                      </a:lnTo>
                      <a:lnTo>
                        <a:pt x="612" y="689"/>
                      </a:lnTo>
                      <a:lnTo>
                        <a:pt x="616" y="707"/>
                      </a:lnTo>
                      <a:lnTo>
                        <a:pt x="618" y="726"/>
                      </a:lnTo>
                      <a:lnTo>
                        <a:pt x="622" y="744"/>
                      </a:lnTo>
                      <a:lnTo>
                        <a:pt x="624" y="761"/>
                      </a:lnTo>
                      <a:lnTo>
                        <a:pt x="626" y="779"/>
                      </a:lnTo>
                      <a:lnTo>
                        <a:pt x="630" y="798"/>
                      </a:lnTo>
                      <a:lnTo>
                        <a:pt x="632" y="817"/>
                      </a:lnTo>
                      <a:lnTo>
                        <a:pt x="636" y="837"/>
                      </a:lnTo>
                      <a:lnTo>
                        <a:pt x="638" y="859"/>
                      </a:lnTo>
                      <a:lnTo>
                        <a:pt x="642" y="880"/>
                      </a:lnTo>
                      <a:lnTo>
                        <a:pt x="644" y="902"/>
                      </a:lnTo>
                      <a:lnTo>
                        <a:pt x="648" y="926"/>
                      </a:lnTo>
                      <a:lnTo>
                        <a:pt x="651" y="951"/>
                      </a:lnTo>
                      <a:lnTo>
                        <a:pt x="655" y="977"/>
                      </a:lnTo>
                      <a:lnTo>
                        <a:pt x="658" y="1003"/>
                      </a:lnTo>
                      <a:lnTo>
                        <a:pt x="661" y="1031"/>
                      </a:lnTo>
                      <a:lnTo>
                        <a:pt x="665" y="1059"/>
                      </a:lnTo>
                      <a:lnTo>
                        <a:pt x="669" y="1087"/>
                      </a:lnTo>
                      <a:lnTo>
                        <a:pt x="673" y="1118"/>
                      </a:lnTo>
                      <a:lnTo>
                        <a:pt x="676" y="1149"/>
                      </a:lnTo>
                      <a:lnTo>
                        <a:pt x="680" y="1181"/>
                      </a:lnTo>
                      <a:lnTo>
                        <a:pt x="684" y="1213"/>
                      </a:lnTo>
                      <a:lnTo>
                        <a:pt x="688" y="1248"/>
                      </a:lnTo>
                      <a:lnTo>
                        <a:pt x="693" y="1282"/>
                      </a:lnTo>
                      <a:lnTo>
                        <a:pt x="696" y="1317"/>
                      </a:lnTo>
                      <a:lnTo>
                        <a:pt x="701" y="1354"/>
                      </a:lnTo>
                      <a:lnTo>
                        <a:pt x="706" y="1391"/>
                      </a:lnTo>
                      <a:lnTo>
                        <a:pt x="710" y="1430"/>
                      </a:lnTo>
                      <a:lnTo>
                        <a:pt x="715" y="1469"/>
                      </a:lnTo>
                      <a:lnTo>
                        <a:pt x="720" y="1510"/>
                      </a:lnTo>
                      <a:lnTo>
                        <a:pt x="725" y="1551"/>
                      </a:lnTo>
                      <a:lnTo>
                        <a:pt x="729" y="1593"/>
                      </a:lnTo>
                      <a:lnTo>
                        <a:pt x="734" y="1636"/>
                      </a:lnTo>
                      <a:lnTo>
                        <a:pt x="739" y="1680"/>
                      </a:lnTo>
                      <a:lnTo>
                        <a:pt x="745" y="1725"/>
                      </a:lnTo>
                      <a:lnTo>
                        <a:pt x="750" y="1772"/>
                      </a:lnTo>
                      <a:lnTo>
                        <a:pt x="754" y="1818"/>
                      </a:lnTo>
                      <a:lnTo>
                        <a:pt x="0" y="1804"/>
                      </a:lnTo>
                      <a:close/>
                    </a:path>
                  </a:pathLst>
                </a:custGeom>
                <a:solidFill>
                  <a:srgbClr val="ED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26" name="Freeform 47"/>
                <p:cNvSpPr>
                  <a:spLocks/>
                </p:cNvSpPr>
                <p:nvPr/>
              </p:nvSpPr>
              <p:spPr bwMode="auto">
                <a:xfrm>
                  <a:off x="1821" y="2411"/>
                  <a:ext cx="133" cy="322"/>
                </a:xfrm>
                <a:custGeom>
                  <a:avLst/>
                  <a:gdLst>
                    <a:gd name="T0" fmla="*/ 0 w 754"/>
                    <a:gd name="T1" fmla="*/ 0 h 1818"/>
                    <a:gd name="T2" fmla="*/ 0 w 754"/>
                    <a:gd name="T3" fmla="*/ 0 h 1818"/>
                    <a:gd name="T4" fmla="*/ 0 w 754"/>
                    <a:gd name="T5" fmla="*/ 0 h 1818"/>
                    <a:gd name="T6" fmla="*/ 0 w 754"/>
                    <a:gd name="T7" fmla="*/ 0 h 1818"/>
                    <a:gd name="T8" fmla="*/ 0 w 754"/>
                    <a:gd name="T9" fmla="*/ 0 h 1818"/>
                    <a:gd name="T10" fmla="*/ 0 w 754"/>
                    <a:gd name="T11" fmla="*/ 0 h 1818"/>
                    <a:gd name="T12" fmla="*/ 0 w 754"/>
                    <a:gd name="T13" fmla="*/ 0 h 1818"/>
                    <a:gd name="T14" fmla="*/ 0 w 754"/>
                    <a:gd name="T15" fmla="*/ 0 h 1818"/>
                    <a:gd name="T16" fmla="*/ 0 w 754"/>
                    <a:gd name="T17" fmla="*/ 0 h 1818"/>
                    <a:gd name="T18" fmla="*/ 0 w 754"/>
                    <a:gd name="T19" fmla="*/ 0 h 1818"/>
                    <a:gd name="T20" fmla="*/ 0 w 754"/>
                    <a:gd name="T21" fmla="*/ 0 h 1818"/>
                    <a:gd name="T22" fmla="*/ 0 w 754"/>
                    <a:gd name="T23" fmla="*/ 0 h 1818"/>
                    <a:gd name="T24" fmla="*/ 0 w 754"/>
                    <a:gd name="T25" fmla="*/ 0 h 1818"/>
                    <a:gd name="T26" fmla="*/ 0 w 754"/>
                    <a:gd name="T27" fmla="*/ 0 h 1818"/>
                    <a:gd name="T28" fmla="*/ 0 w 754"/>
                    <a:gd name="T29" fmla="*/ 0 h 1818"/>
                    <a:gd name="T30" fmla="*/ 0 w 754"/>
                    <a:gd name="T31" fmla="*/ 0 h 1818"/>
                    <a:gd name="T32" fmla="*/ 0 w 754"/>
                    <a:gd name="T33" fmla="*/ 0 h 1818"/>
                    <a:gd name="T34" fmla="*/ 0 w 754"/>
                    <a:gd name="T35" fmla="*/ 0 h 1818"/>
                    <a:gd name="T36" fmla="*/ 0 w 754"/>
                    <a:gd name="T37" fmla="*/ 0 h 1818"/>
                    <a:gd name="T38" fmla="*/ 0 w 754"/>
                    <a:gd name="T39" fmla="*/ 0 h 1818"/>
                    <a:gd name="T40" fmla="*/ 0 w 754"/>
                    <a:gd name="T41" fmla="*/ 0 h 1818"/>
                    <a:gd name="T42" fmla="*/ 0 w 754"/>
                    <a:gd name="T43" fmla="*/ 0 h 1818"/>
                    <a:gd name="T44" fmla="*/ 0 w 754"/>
                    <a:gd name="T45" fmla="*/ 0 h 1818"/>
                    <a:gd name="T46" fmla="*/ 0 w 754"/>
                    <a:gd name="T47" fmla="*/ 0 h 1818"/>
                    <a:gd name="T48" fmla="*/ 0 w 754"/>
                    <a:gd name="T49" fmla="*/ 0 h 1818"/>
                    <a:gd name="T50" fmla="*/ 0 w 754"/>
                    <a:gd name="T51" fmla="*/ 0 h 1818"/>
                    <a:gd name="T52" fmla="*/ 0 w 754"/>
                    <a:gd name="T53" fmla="*/ 0 h 1818"/>
                    <a:gd name="T54" fmla="*/ 0 w 754"/>
                    <a:gd name="T55" fmla="*/ 0 h 1818"/>
                    <a:gd name="T56" fmla="*/ 0 w 754"/>
                    <a:gd name="T57" fmla="*/ 0 h 1818"/>
                    <a:gd name="T58" fmla="*/ 0 w 754"/>
                    <a:gd name="T59" fmla="*/ 0 h 1818"/>
                    <a:gd name="T60" fmla="*/ 0 w 754"/>
                    <a:gd name="T61" fmla="*/ 0 h 1818"/>
                    <a:gd name="T62" fmla="*/ 0 w 754"/>
                    <a:gd name="T63" fmla="*/ 0 h 1818"/>
                    <a:gd name="T64" fmla="*/ 0 w 754"/>
                    <a:gd name="T65" fmla="*/ 0 h 1818"/>
                    <a:gd name="T66" fmla="*/ 0 w 754"/>
                    <a:gd name="T67" fmla="*/ 0 h 1818"/>
                    <a:gd name="T68" fmla="*/ 0 w 754"/>
                    <a:gd name="T69" fmla="*/ 0 h 1818"/>
                    <a:gd name="T70" fmla="*/ 0 w 754"/>
                    <a:gd name="T71" fmla="*/ 0 h 1818"/>
                    <a:gd name="T72" fmla="*/ 0 w 754"/>
                    <a:gd name="T73" fmla="*/ 0 h 1818"/>
                    <a:gd name="T74" fmla="*/ 0 w 754"/>
                    <a:gd name="T75" fmla="*/ 0 h 1818"/>
                    <a:gd name="T76" fmla="*/ 0 w 754"/>
                    <a:gd name="T77" fmla="*/ 0 h 1818"/>
                    <a:gd name="T78" fmla="*/ 0 w 754"/>
                    <a:gd name="T79" fmla="*/ 0 h 1818"/>
                    <a:gd name="T80" fmla="*/ 0 w 754"/>
                    <a:gd name="T81" fmla="*/ 0 h 1818"/>
                    <a:gd name="T82" fmla="*/ 0 w 754"/>
                    <a:gd name="T83" fmla="*/ 0 h 1818"/>
                    <a:gd name="T84" fmla="*/ 0 w 754"/>
                    <a:gd name="T85" fmla="*/ 0 h 1818"/>
                    <a:gd name="T86" fmla="*/ 0 w 754"/>
                    <a:gd name="T87" fmla="*/ 0 h 1818"/>
                    <a:gd name="T88" fmla="*/ 0 w 754"/>
                    <a:gd name="T89" fmla="*/ 0 h 1818"/>
                    <a:gd name="T90" fmla="*/ 0 w 754"/>
                    <a:gd name="T91" fmla="*/ 0 h 1818"/>
                    <a:gd name="T92" fmla="*/ 0 w 754"/>
                    <a:gd name="T93" fmla="*/ 0 h 1818"/>
                    <a:gd name="T94" fmla="*/ 0 w 754"/>
                    <a:gd name="T95" fmla="*/ 0 h 1818"/>
                    <a:gd name="T96" fmla="*/ 0 w 754"/>
                    <a:gd name="T97" fmla="*/ 0 h 1818"/>
                    <a:gd name="T98" fmla="*/ 0 w 754"/>
                    <a:gd name="T99" fmla="*/ 0 h 1818"/>
                    <a:gd name="T100" fmla="*/ 0 w 754"/>
                    <a:gd name="T101" fmla="*/ 0 h 1818"/>
                    <a:gd name="T102" fmla="*/ 0 w 754"/>
                    <a:gd name="T103" fmla="*/ 0 h 1818"/>
                    <a:gd name="T104" fmla="*/ 0 w 754"/>
                    <a:gd name="T105" fmla="*/ 0 h 1818"/>
                    <a:gd name="T106" fmla="*/ 0 w 754"/>
                    <a:gd name="T107" fmla="*/ 0 h 1818"/>
                    <a:gd name="T108" fmla="*/ 0 w 754"/>
                    <a:gd name="T109" fmla="*/ 0 h 181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754"/>
                    <a:gd name="T166" fmla="*/ 0 h 1818"/>
                    <a:gd name="T167" fmla="*/ 754 w 754"/>
                    <a:gd name="T168" fmla="*/ 1818 h 181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754" h="1818">
                      <a:moveTo>
                        <a:pt x="0" y="1804"/>
                      </a:moveTo>
                      <a:lnTo>
                        <a:pt x="3" y="1757"/>
                      </a:lnTo>
                      <a:lnTo>
                        <a:pt x="4" y="1712"/>
                      </a:lnTo>
                      <a:lnTo>
                        <a:pt x="6" y="1667"/>
                      </a:lnTo>
                      <a:lnTo>
                        <a:pt x="7" y="1625"/>
                      </a:lnTo>
                      <a:lnTo>
                        <a:pt x="10" y="1582"/>
                      </a:lnTo>
                      <a:lnTo>
                        <a:pt x="11" y="1540"/>
                      </a:lnTo>
                      <a:lnTo>
                        <a:pt x="13" y="1500"/>
                      </a:lnTo>
                      <a:lnTo>
                        <a:pt x="15" y="1460"/>
                      </a:lnTo>
                      <a:lnTo>
                        <a:pt x="17" y="1422"/>
                      </a:lnTo>
                      <a:lnTo>
                        <a:pt x="18" y="1384"/>
                      </a:lnTo>
                      <a:lnTo>
                        <a:pt x="19" y="1346"/>
                      </a:lnTo>
                      <a:lnTo>
                        <a:pt x="22" y="1310"/>
                      </a:lnTo>
                      <a:lnTo>
                        <a:pt x="23" y="1275"/>
                      </a:lnTo>
                      <a:lnTo>
                        <a:pt x="24" y="1240"/>
                      </a:lnTo>
                      <a:lnTo>
                        <a:pt x="26" y="1207"/>
                      </a:lnTo>
                      <a:lnTo>
                        <a:pt x="28" y="1174"/>
                      </a:lnTo>
                      <a:lnTo>
                        <a:pt x="29" y="1142"/>
                      </a:lnTo>
                      <a:lnTo>
                        <a:pt x="31" y="1111"/>
                      </a:lnTo>
                      <a:lnTo>
                        <a:pt x="32" y="1081"/>
                      </a:lnTo>
                      <a:lnTo>
                        <a:pt x="34" y="1053"/>
                      </a:lnTo>
                      <a:lnTo>
                        <a:pt x="35" y="1025"/>
                      </a:lnTo>
                      <a:lnTo>
                        <a:pt x="37" y="997"/>
                      </a:lnTo>
                      <a:lnTo>
                        <a:pt x="38" y="970"/>
                      </a:lnTo>
                      <a:lnTo>
                        <a:pt x="39" y="944"/>
                      </a:lnTo>
                      <a:lnTo>
                        <a:pt x="41" y="919"/>
                      </a:lnTo>
                      <a:lnTo>
                        <a:pt x="43" y="895"/>
                      </a:lnTo>
                      <a:lnTo>
                        <a:pt x="44" y="873"/>
                      </a:lnTo>
                      <a:lnTo>
                        <a:pt x="45" y="850"/>
                      </a:lnTo>
                      <a:lnTo>
                        <a:pt x="47" y="829"/>
                      </a:lnTo>
                      <a:lnTo>
                        <a:pt x="48" y="808"/>
                      </a:lnTo>
                      <a:lnTo>
                        <a:pt x="49" y="789"/>
                      </a:lnTo>
                      <a:lnTo>
                        <a:pt x="50" y="770"/>
                      </a:lnTo>
                      <a:lnTo>
                        <a:pt x="52" y="751"/>
                      </a:lnTo>
                      <a:lnTo>
                        <a:pt x="54" y="732"/>
                      </a:lnTo>
                      <a:lnTo>
                        <a:pt x="56" y="713"/>
                      </a:lnTo>
                      <a:lnTo>
                        <a:pt x="58" y="695"/>
                      </a:lnTo>
                      <a:lnTo>
                        <a:pt x="61" y="676"/>
                      </a:lnTo>
                      <a:lnTo>
                        <a:pt x="63" y="657"/>
                      </a:lnTo>
                      <a:lnTo>
                        <a:pt x="67" y="638"/>
                      </a:lnTo>
                      <a:lnTo>
                        <a:pt x="70" y="620"/>
                      </a:lnTo>
                      <a:lnTo>
                        <a:pt x="74" y="601"/>
                      </a:lnTo>
                      <a:lnTo>
                        <a:pt x="77" y="582"/>
                      </a:lnTo>
                      <a:lnTo>
                        <a:pt x="81" y="563"/>
                      </a:lnTo>
                      <a:lnTo>
                        <a:pt x="86" y="544"/>
                      </a:lnTo>
                      <a:lnTo>
                        <a:pt x="90" y="525"/>
                      </a:lnTo>
                      <a:lnTo>
                        <a:pt x="95" y="506"/>
                      </a:lnTo>
                      <a:lnTo>
                        <a:pt x="100" y="487"/>
                      </a:lnTo>
                      <a:lnTo>
                        <a:pt x="106" y="468"/>
                      </a:lnTo>
                      <a:lnTo>
                        <a:pt x="112" y="449"/>
                      </a:lnTo>
                      <a:lnTo>
                        <a:pt x="118" y="430"/>
                      </a:lnTo>
                      <a:lnTo>
                        <a:pt x="124" y="411"/>
                      </a:lnTo>
                      <a:lnTo>
                        <a:pt x="130" y="392"/>
                      </a:lnTo>
                      <a:lnTo>
                        <a:pt x="137" y="372"/>
                      </a:lnTo>
                      <a:lnTo>
                        <a:pt x="144" y="353"/>
                      </a:lnTo>
                      <a:lnTo>
                        <a:pt x="151" y="334"/>
                      </a:lnTo>
                      <a:lnTo>
                        <a:pt x="158" y="314"/>
                      </a:lnTo>
                      <a:lnTo>
                        <a:pt x="166" y="295"/>
                      </a:lnTo>
                      <a:lnTo>
                        <a:pt x="175" y="276"/>
                      </a:lnTo>
                      <a:lnTo>
                        <a:pt x="183" y="256"/>
                      </a:lnTo>
                      <a:lnTo>
                        <a:pt x="191" y="236"/>
                      </a:lnTo>
                      <a:lnTo>
                        <a:pt x="201" y="217"/>
                      </a:lnTo>
                      <a:lnTo>
                        <a:pt x="209" y="197"/>
                      </a:lnTo>
                      <a:lnTo>
                        <a:pt x="218" y="177"/>
                      </a:lnTo>
                      <a:lnTo>
                        <a:pt x="228" y="158"/>
                      </a:lnTo>
                      <a:lnTo>
                        <a:pt x="239" y="138"/>
                      </a:lnTo>
                      <a:lnTo>
                        <a:pt x="248" y="120"/>
                      </a:lnTo>
                      <a:lnTo>
                        <a:pt x="258" y="103"/>
                      </a:lnTo>
                      <a:lnTo>
                        <a:pt x="267" y="88"/>
                      </a:lnTo>
                      <a:lnTo>
                        <a:pt x="277" y="73"/>
                      </a:lnTo>
                      <a:lnTo>
                        <a:pt x="286" y="60"/>
                      </a:lnTo>
                      <a:lnTo>
                        <a:pt x="294" y="49"/>
                      </a:lnTo>
                      <a:lnTo>
                        <a:pt x="304" y="38"/>
                      </a:lnTo>
                      <a:lnTo>
                        <a:pt x="312" y="28"/>
                      </a:lnTo>
                      <a:lnTo>
                        <a:pt x="322" y="21"/>
                      </a:lnTo>
                      <a:lnTo>
                        <a:pt x="330" y="14"/>
                      </a:lnTo>
                      <a:lnTo>
                        <a:pt x="338" y="9"/>
                      </a:lnTo>
                      <a:lnTo>
                        <a:pt x="346" y="5"/>
                      </a:lnTo>
                      <a:lnTo>
                        <a:pt x="355" y="2"/>
                      </a:lnTo>
                      <a:lnTo>
                        <a:pt x="363" y="0"/>
                      </a:lnTo>
                      <a:lnTo>
                        <a:pt x="371" y="0"/>
                      </a:lnTo>
                      <a:lnTo>
                        <a:pt x="379" y="1"/>
                      </a:lnTo>
                      <a:lnTo>
                        <a:pt x="387" y="4"/>
                      </a:lnTo>
                      <a:lnTo>
                        <a:pt x="394" y="7"/>
                      </a:lnTo>
                      <a:lnTo>
                        <a:pt x="402" y="12"/>
                      </a:lnTo>
                      <a:lnTo>
                        <a:pt x="409" y="18"/>
                      </a:lnTo>
                      <a:lnTo>
                        <a:pt x="416" y="25"/>
                      </a:lnTo>
                      <a:lnTo>
                        <a:pt x="424" y="33"/>
                      </a:lnTo>
                      <a:lnTo>
                        <a:pt x="431" y="43"/>
                      </a:lnTo>
                      <a:lnTo>
                        <a:pt x="438" y="55"/>
                      </a:lnTo>
                      <a:lnTo>
                        <a:pt x="445" y="66"/>
                      </a:lnTo>
                      <a:lnTo>
                        <a:pt x="452" y="81"/>
                      </a:lnTo>
                      <a:lnTo>
                        <a:pt x="459" y="95"/>
                      </a:lnTo>
                      <a:lnTo>
                        <a:pt x="465" y="111"/>
                      </a:lnTo>
                      <a:lnTo>
                        <a:pt x="472" y="129"/>
                      </a:lnTo>
                      <a:lnTo>
                        <a:pt x="478" y="147"/>
                      </a:lnTo>
                      <a:lnTo>
                        <a:pt x="484" y="167"/>
                      </a:lnTo>
                      <a:lnTo>
                        <a:pt x="491" y="189"/>
                      </a:lnTo>
                      <a:lnTo>
                        <a:pt x="497" y="209"/>
                      </a:lnTo>
                      <a:lnTo>
                        <a:pt x="503" y="229"/>
                      </a:lnTo>
                      <a:lnTo>
                        <a:pt x="509" y="249"/>
                      </a:lnTo>
                      <a:lnTo>
                        <a:pt x="515" y="269"/>
                      </a:lnTo>
                      <a:lnTo>
                        <a:pt x="520" y="289"/>
                      </a:lnTo>
                      <a:lnTo>
                        <a:pt x="526" y="309"/>
                      </a:lnTo>
                      <a:lnTo>
                        <a:pt x="531" y="328"/>
                      </a:lnTo>
                      <a:lnTo>
                        <a:pt x="536" y="349"/>
                      </a:lnTo>
                      <a:lnTo>
                        <a:pt x="541" y="368"/>
                      </a:lnTo>
                      <a:lnTo>
                        <a:pt x="547" y="388"/>
                      </a:lnTo>
                      <a:lnTo>
                        <a:pt x="552" y="407"/>
                      </a:lnTo>
                      <a:lnTo>
                        <a:pt x="556" y="427"/>
                      </a:lnTo>
                      <a:lnTo>
                        <a:pt x="561" y="446"/>
                      </a:lnTo>
                      <a:lnTo>
                        <a:pt x="566" y="465"/>
                      </a:lnTo>
                      <a:lnTo>
                        <a:pt x="571" y="484"/>
                      </a:lnTo>
                      <a:lnTo>
                        <a:pt x="574" y="503"/>
                      </a:lnTo>
                      <a:lnTo>
                        <a:pt x="579" y="522"/>
                      </a:lnTo>
                      <a:lnTo>
                        <a:pt x="582" y="541"/>
                      </a:lnTo>
                      <a:lnTo>
                        <a:pt x="587" y="560"/>
                      </a:lnTo>
                      <a:lnTo>
                        <a:pt x="591" y="579"/>
                      </a:lnTo>
                      <a:lnTo>
                        <a:pt x="594" y="596"/>
                      </a:lnTo>
                      <a:lnTo>
                        <a:pt x="598" y="615"/>
                      </a:lnTo>
                      <a:lnTo>
                        <a:pt x="601" y="634"/>
                      </a:lnTo>
                      <a:lnTo>
                        <a:pt x="605" y="652"/>
                      </a:lnTo>
                      <a:lnTo>
                        <a:pt x="608" y="671"/>
                      </a:lnTo>
                      <a:lnTo>
                        <a:pt x="612" y="689"/>
                      </a:lnTo>
                      <a:lnTo>
                        <a:pt x="616" y="707"/>
                      </a:lnTo>
                      <a:lnTo>
                        <a:pt x="618" y="726"/>
                      </a:lnTo>
                      <a:lnTo>
                        <a:pt x="622" y="744"/>
                      </a:lnTo>
                      <a:lnTo>
                        <a:pt x="624" y="761"/>
                      </a:lnTo>
                      <a:lnTo>
                        <a:pt x="626" y="779"/>
                      </a:lnTo>
                      <a:lnTo>
                        <a:pt x="630" y="798"/>
                      </a:lnTo>
                      <a:lnTo>
                        <a:pt x="632" y="817"/>
                      </a:lnTo>
                      <a:lnTo>
                        <a:pt x="636" y="837"/>
                      </a:lnTo>
                      <a:lnTo>
                        <a:pt x="638" y="859"/>
                      </a:lnTo>
                      <a:lnTo>
                        <a:pt x="642" y="880"/>
                      </a:lnTo>
                      <a:lnTo>
                        <a:pt x="644" y="902"/>
                      </a:lnTo>
                      <a:lnTo>
                        <a:pt x="648" y="926"/>
                      </a:lnTo>
                      <a:lnTo>
                        <a:pt x="651" y="951"/>
                      </a:lnTo>
                      <a:lnTo>
                        <a:pt x="655" y="977"/>
                      </a:lnTo>
                      <a:lnTo>
                        <a:pt x="658" y="1003"/>
                      </a:lnTo>
                      <a:lnTo>
                        <a:pt x="661" y="1031"/>
                      </a:lnTo>
                      <a:lnTo>
                        <a:pt x="665" y="1059"/>
                      </a:lnTo>
                      <a:lnTo>
                        <a:pt x="669" y="1087"/>
                      </a:lnTo>
                      <a:lnTo>
                        <a:pt x="673" y="1118"/>
                      </a:lnTo>
                      <a:lnTo>
                        <a:pt x="676" y="1149"/>
                      </a:lnTo>
                      <a:lnTo>
                        <a:pt x="680" y="1181"/>
                      </a:lnTo>
                      <a:lnTo>
                        <a:pt x="684" y="1213"/>
                      </a:lnTo>
                      <a:lnTo>
                        <a:pt x="688" y="1248"/>
                      </a:lnTo>
                      <a:lnTo>
                        <a:pt x="693" y="1282"/>
                      </a:lnTo>
                      <a:lnTo>
                        <a:pt x="696" y="1317"/>
                      </a:lnTo>
                      <a:lnTo>
                        <a:pt x="701" y="1354"/>
                      </a:lnTo>
                      <a:lnTo>
                        <a:pt x="706" y="1391"/>
                      </a:lnTo>
                      <a:lnTo>
                        <a:pt x="710" y="1430"/>
                      </a:lnTo>
                      <a:lnTo>
                        <a:pt x="715" y="1469"/>
                      </a:lnTo>
                      <a:lnTo>
                        <a:pt x="720" y="1510"/>
                      </a:lnTo>
                      <a:lnTo>
                        <a:pt x="725" y="1551"/>
                      </a:lnTo>
                      <a:lnTo>
                        <a:pt x="729" y="1593"/>
                      </a:lnTo>
                      <a:lnTo>
                        <a:pt x="734" y="1636"/>
                      </a:lnTo>
                      <a:lnTo>
                        <a:pt x="739" y="1680"/>
                      </a:lnTo>
                      <a:lnTo>
                        <a:pt x="745" y="1725"/>
                      </a:lnTo>
                      <a:lnTo>
                        <a:pt x="750" y="1772"/>
                      </a:lnTo>
                      <a:lnTo>
                        <a:pt x="754" y="1818"/>
                      </a:lnTo>
                    </a:path>
                  </a:pathLst>
                </a:custGeom>
                <a:noFill/>
                <a:ln w="22225">
                  <a:solidFill>
                    <a:srgbClr val="ED0000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27" name="Freeform 48"/>
                <p:cNvSpPr>
                  <a:spLocks/>
                </p:cNvSpPr>
                <p:nvPr/>
              </p:nvSpPr>
              <p:spPr bwMode="auto">
                <a:xfrm>
                  <a:off x="1821" y="2411"/>
                  <a:ext cx="133" cy="322"/>
                </a:xfrm>
                <a:custGeom>
                  <a:avLst/>
                  <a:gdLst>
                    <a:gd name="T0" fmla="*/ 0 w 754"/>
                    <a:gd name="T1" fmla="*/ 0 h 1818"/>
                    <a:gd name="T2" fmla="*/ 0 w 754"/>
                    <a:gd name="T3" fmla="*/ 0 h 1818"/>
                    <a:gd name="T4" fmla="*/ 0 w 754"/>
                    <a:gd name="T5" fmla="*/ 0 h 1818"/>
                    <a:gd name="T6" fmla="*/ 0 w 754"/>
                    <a:gd name="T7" fmla="*/ 0 h 1818"/>
                    <a:gd name="T8" fmla="*/ 0 w 754"/>
                    <a:gd name="T9" fmla="*/ 0 h 1818"/>
                    <a:gd name="T10" fmla="*/ 0 w 754"/>
                    <a:gd name="T11" fmla="*/ 0 h 1818"/>
                    <a:gd name="T12" fmla="*/ 0 w 754"/>
                    <a:gd name="T13" fmla="*/ 0 h 1818"/>
                    <a:gd name="T14" fmla="*/ 0 w 754"/>
                    <a:gd name="T15" fmla="*/ 0 h 1818"/>
                    <a:gd name="T16" fmla="*/ 0 w 754"/>
                    <a:gd name="T17" fmla="*/ 0 h 1818"/>
                    <a:gd name="T18" fmla="*/ 0 w 754"/>
                    <a:gd name="T19" fmla="*/ 0 h 1818"/>
                    <a:gd name="T20" fmla="*/ 0 w 754"/>
                    <a:gd name="T21" fmla="*/ 0 h 1818"/>
                    <a:gd name="T22" fmla="*/ 0 w 754"/>
                    <a:gd name="T23" fmla="*/ 0 h 1818"/>
                    <a:gd name="T24" fmla="*/ 0 w 754"/>
                    <a:gd name="T25" fmla="*/ 0 h 1818"/>
                    <a:gd name="T26" fmla="*/ 0 w 754"/>
                    <a:gd name="T27" fmla="*/ 0 h 1818"/>
                    <a:gd name="T28" fmla="*/ 0 w 754"/>
                    <a:gd name="T29" fmla="*/ 0 h 1818"/>
                    <a:gd name="T30" fmla="*/ 0 w 754"/>
                    <a:gd name="T31" fmla="*/ 0 h 1818"/>
                    <a:gd name="T32" fmla="*/ 0 w 754"/>
                    <a:gd name="T33" fmla="*/ 0 h 1818"/>
                    <a:gd name="T34" fmla="*/ 0 w 754"/>
                    <a:gd name="T35" fmla="*/ 0 h 1818"/>
                    <a:gd name="T36" fmla="*/ 0 w 754"/>
                    <a:gd name="T37" fmla="*/ 0 h 1818"/>
                    <a:gd name="T38" fmla="*/ 0 w 754"/>
                    <a:gd name="T39" fmla="*/ 0 h 1818"/>
                    <a:gd name="T40" fmla="*/ 0 w 754"/>
                    <a:gd name="T41" fmla="*/ 0 h 1818"/>
                    <a:gd name="T42" fmla="*/ 0 w 754"/>
                    <a:gd name="T43" fmla="*/ 0 h 1818"/>
                    <a:gd name="T44" fmla="*/ 0 w 754"/>
                    <a:gd name="T45" fmla="*/ 0 h 1818"/>
                    <a:gd name="T46" fmla="*/ 0 w 754"/>
                    <a:gd name="T47" fmla="*/ 0 h 1818"/>
                    <a:gd name="T48" fmla="*/ 0 w 754"/>
                    <a:gd name="T49" fmla="*/ 0 h 1818"/>
                    <a:gd name="T50" fmla="*/ 0 w 754"/>
                    <a:gd name="T51" fmla="*/ 0 h 1818"/>
                    <a:gd name="T52" fmla="*/ 0 w 754"/>
                    <a:gd name="T53" fmla="*/ 0 h 1818"/>
                    <a:gd name="T54" fmla="*/ 0 w 754"/>
                    <a:gd name="T55" fmla="*/ 0 h 1818"/>
                    <a:gd name="T56" fmla="*/ 0 w 754"/>
                    <a:gd name="T57" fmla="*/ 0 h 1818"/>
                    <a:gd name="T58" fmla="*/ 0 w 754"/>
                    <a:gd name="T59" fmla="*/ 0 h 1818"/>
                    <a:gd name="T60" fmla="*/ 0 w 754"/>
                    <a:gd name="T61" fmla="*/ 0 h 1818"/>
                    <a:gd name="T62" fmla="*/ 0 w 754"/>
                    <a:gd name="T63" fmla="*/ 0 h 1818"/>
                    <a:gd name="T64" fmla="*/ 0 w 754"/>
                    <a:gd name="T65" fmla="*/ 0 h 1818"/>
                    <a:gd name="T66" fmla="*/ 0 w 754"/>
                    <a:gd name="T67" fmla="*/ 0 h 1818"/>
                    <a:gd name="T68" fmla="*/ 0 w 754"/>
                    <a:gd name="T69" fmla="*/ 0 h 1818"/>
                    <a:gd name="T70" fmla="*/ 0 w 754"/>
                    <a:gd name="T71" fmla="*/ 0 h 1818"/>
                    <a:gd name="T72" fmla="*/ 0 w 754"/>
                    <a:gd name="T73" fmla="*/ 0 h 1818"/>
                    <a:gd name="T74" fmla="*/ 0 w 754"/>
                    <a:gd name="T75" fmla="*/ 0 h 1818"/>
                    <a:gd name="T76" fmla="*/ 0 w 754"/>
                    <a:gd name="T77" fmla="*/ 0 h 1818"/>
                    <a:gd name="T78" fmla="*/ 0 w 754"/>
                    <a:gd name="T79" fmla="*/ 0 h 1818"/>
                    <a:gd name="T80" fmla="*/ 0 w 754"/>
                    <a:gd name="T81" fmla="*/ 0 h 1818"/>
                    <a:gd name="T82" fmla="*/ 0 w 754"/>
                    <a:gd name="T83" fmla="*/ 0 h 1818"/>
                    <a:gd name="T84" fmla="*/ 0 w 754"/>
                    <a:gd name="T85" fmla="*/ 0 h 1818"/>
                    <a:gd name="T86" fmla="*/ 0 w 754"/>
                    <a:gd name="T87" fmla="*/ 0 h 1818"/>
                    <a:gd name="T88" fmla="*/ 0 w 754"/>
                    <a:gd name="T89" fmla="*/ 0 h 1818"/>
                    <a:gd name="T90" fmla="*/ 0 w 754"/>
                    <a:gd name="T91" fmla="*/ 0 h 1818"/>
                    <a:gd name="T92" fmla="*/ 0 w 754"/>
                    <a:gd name="T93" fmla="*/ 0 h 1818"/>
                    <a:gd name="T94" fmla="*/ 0 w 754"/>
                    <a:gd name="T95" fmla="*/ 0 h 1818"/>
                    <a:gd name="T96" fmla="*/ 0 w 754"/>
                    <a:gd name="T97" fmla="*/ 0 h 1818"/>
                    <a:gd name="T98" fmla="*/ 0 w 754"/>
                    <a:gd name="T99" fmla="*/ 0 h 1818"/>
                    <a:gd name="T100" fmla="*/ 0 w 754"/>
                    <a:gd name="T101" fmla="*/ 0 h 1818"/>
                    <a:gd name="T102" fmla="*/ 0 w 754"/>
                    <a:gd name="T103" fmla="*/ 0 h 1818"/>
                    <a:gd name="T104" fmla="*/ 0 w 754"/>
                    <a:gd name="T105" fmla="*/ 0 h 1818"/>
                    <a:gd name="T106" fmla="*/ 0 w 754"/>
                    <a:gd name="T107" fmla="*/ 0 h 1818"/>
                    <a:gd name="T108" fmla="*/ 0 w 754"/>
                    <a:gd name="T109" fmla="*/ 0 h 181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754"/>
                    <a:gd name="T166" fmla="*/ 0 h 1818"/>
                    <a:gd name="T167" fmla="*/ 754 w 754"/>
                    <a:gd name="T168" fmla="*/ 1818 h 181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754" h="1818">
                      <a:moveTo>
                        <a:pt x="0" y="1804"/>
                      </a:moveTo>
                      <a:lnTo>
                        <a:pt x="3" y="1757"/>
                      </a:lnTo>
                      <a:lnTo>
                        <a:pt x="4" y="1712"/>
                      </a:lnTo>
                      <a:lnTo>
                        <a:pt x="6" y="1667"/>
                      </a:lnTo>
                      <a:lnTo>
                        <a:pt x="7" y="1625"/>
                      </a:lnTo>
                      <a:lnTo>
                        <a:pt x="10" y="1582"/>
                      </a:lnTo>
                      <a:lnTo>
                        <a:pt x="11" y="1540"/>
                      </a:lnTo>
                      <a:lnTo>
                        <a:pt x="13" y="1500"/>
                      </a:lnTo>
                      <a:lnTo>
                        <a:pt x="15" y="1460"/>
                      </a:lnTo>
                      <a:lnTo>
                        <a:pt x="17" y="1422"/>
                      </a:lnTo>
                      <a:lnTo>
                        <a:pt x="18" y="1384"/>
                      </a:lnTo>
                      <a:lnTo>
                        <a:pt x="19" y="1346"/>
                      </a:lnTo>
                      <a:lnTo>
                        <a:pt x="22" y="1310"/>
                      </a:lnTo>
                      <a:lnTo>
                        <a:pt x="23" y="1275"/>
                      </a:lnTo>
                      <a:lnTo>
                        <a:pt x="24" y="1240"/>
                      </a:lnTo>
                      <a:lnTo>
                        <a:pt x="26" y="1207"/>
                      </a:lnTo>
                      <a:lnTo>
                        <a:pt x="28" y="1174"/>
                      </a:lnTo>
                      <a:lnTo>
                        <a:pt x="29" y="1142"/>
                      </a:lnTo>
                      <a:lnTo>
                        <a:pt x="31" y="1111"/>
                      </a:lnTo>
                      <a:lnTo>
                        <a:pt x="32" y="1081"/>
                      </a:lnTo>
                      <a:lnTo>
                        <a:pt x="34" y="1053"/>
                      </a:lnTo>
                      <a:lnTo>
                        <a:pt x="35" y="1025"/>
                      </a:lnTo>
                      <a:lnTo>
                        <a:pt x="37" y="997"/>
                      </a:lnTo>
                      <a:lnTo>
                        <a:pt x="38" y="970"/>
                      </a:lnTo>
                      <a:lnTo>
                        <a:pt x="39" y="944"/>
                      </a:lnTo>
                      <a:lnTo>
                        <a:pt x="41" y="919"/>
                      </a:lnTo>
                      <a:lnTo>
                        <a:pt x="43" y="895"/>
                      </a:lnTo>
                      <a:lnTo>
                        <a:pt x="44" y="873"/>
                      </a:lnTo>
                      <a:lnTo>
                        <a:pt x="45" y="850"/>
                      </a:lnTo>
                      <a:lnTo>
                        <a:pt x="47" y="829"/>
                      </a:lnTo>
                      <a:lnTo>
                        <a:pt x="48" y="808"/>
                      </a:lnTo>
                      <a:lnTo>
                        <a:pt x="49" y="789"/>
                      </a:lnTo>
                      <a:lnTo>
                        <a:pt x="50" y="770"/>
                      </a:lnTo>
                      <a:lnTo>
                        <a:pt x="52" y="751"/>
                      </a:lnTo>
                      <a:lnTo>
                        <a:pt x="54" y="732"/>
                      </a:lnTo>
                      <a:lnTo>
                        <a:pt x="56" y="713"/>
                      </a:lnTo>
                      <a:lnTo>
                        <a:pt x="58" y="695"/>
                      </a:lnTo>
                      <a:lnTo>
                        <a:pt x="61" y="676"/>
                      </a:lnTo>
                      <a:lnTo>
                        <a:pt x="63" y="657"/>
                      </a:lnTo>
                      <a:lnTo>
                        <a:pt x="67" y="638"/>
                      </a:lnTo>
                      <a:lnTo>
                        <a:pt x="70" y="620"/>
                      </a:lnTo>
                      <a:lnTo>
                        <a:pt x="74" y="601"/>
                      </a:lnTo>
                      <a:lnTo>
                        <a:pt x="77" y="582"/>
                      </a:lnTo>
                      <a:lnTo>
                        <a:pt x="81" y="563"/>
                      </a:lnTo>
                      <a:lnTo>
                        <a:pt x="86" y="544"/>
                      </a:lnTo>
                      <a:lnTo>
                        <a:pt x="90" y="525"/>
                      </a:lnTo>
                      <a:lnTo>
                        <a:pt x="95" y="506"/>
                      </a:lnTo>
                      <a:lnTo>
                        <a:pt x="100" y="487"/>
                      </a:lnTo>
                      <a:lnTo>
                        <a:pt x="106" y="468"/>
                      </a:lnTo>
                      <a:lnTo>
                        <a:pt x="112" y="449"/>
                      </a:lnTo>
                      <a:lnTo>
                        <a:pt x="118" y="430"/>
                      </a:lnTo>
                      <a:lnTo>
                        <a:pt x="124" y="411"/>
                      </a:lnTo>
                      <a:lnTo>
                        <a:pt x="130" y="392"/>
                      </a:lnTo>
                      <a:lnTo>
                        <a:pt x="137" y="372"/>
                      </a:lnTo>
                      <a:lnTo>
                        <a:pt x="144" y="353"/>
                      </a:lnTo>
                      <a:lnTo>
                        <a:pt x="151" y="334"/>
                      </a:lnTo>
                      <a:lnTo>
                        <a:pt x="158" y="314"/>
                      </a:lnTo>
                      <a:lnTo>
                        <a:pt x="166" y="295"/>
                      </a:lnTo>
                      <a:lnTo>
                        <a:pt x="175" y="276"/>
                      </a:lnTo>
                      <a:lnTo>
                        <a:pt x="183" y="256"/>
                      </a:lnTo>
                      <a:lnTo>
                        <a:pt x="191" y="236"/>
                      </a:lnTo>
                      <a:lnTo>
                        <a:pt x="201" y="217"/>
                      </a:lnTo>
                      <a:lnTo>
                        <a:pt x="209" y="197"/>
                      </a:lnTo>
                      <a:lnTo>
                        <a:pt x="218" y="177"/>
                      </a:lnTo>
                      <a:lnTo>
                        <a:pt x="228" y="158"/>
                      </a:lnTo>
                      <a:lnTo>
                        <a:pt x="239" y="138"/>
                      </a:lnTo>
                      <a:lnTo>
                        <a:pt x="248" y="120"/>
                      </a:lnTo>
                      <a:lnTo>
                        <a:pt x="258" y="103"/>
                      </a:lnTo>
                      <a:lnTo>
                        <a:pt x="267" y="88"/>
                      </a:lnTo>
                      <a:lnTo>
                        <a:pt x="277" y="73"/>
                      </a:lnTo>
                      <a:lnTo>
                        <a:pt x="286" y="60"/>
                      </a:lnTo>
                      <a:lnTo>
                        <a:pt x="294" y="49"/>
                      </a:lnTo>
                      <a:lnTo>
                        <a:pt x="304" y="38"/>
                      </a:lnTo>
                      <a:lnTo>
                        <a:pt x="312" y="28"/>
                      </a:lnTo>
                      <a:lnTo>
                        <a:pt x="322" y="21"/>
                      </a:lnTo>
                      <a:lnTo>
                        <a:pt x="330" y="14"/>
                      </a:lnTo>
                      <a:lnTo>
                        <a:pt x="338" y="9"/>
                      </a:lnTo>
                      <a:lnTo>
                        <a:pt x="346" y="5"/>
                      </a:lnTo>
                      <a:lnTo>
                        <a:pt x="355" y="2"/>
                      </a:lnTo>
                      <a:lnTo>
                        <a:pt x="363" y="0"/>
                      </a:lnTo>
                      <a:lnTo>
                        <a:pt x="371" y="0"/>
                      </a:lnTo>
                      <a:lnTo>
                        <a:pt x="379" y="1"/>
                      </a:lnTo>
                      <a:lnTo>
                        <a:pt x="387" y="4"/>
                      </a:lnTo>
                      <a:lnTo>
                        <a:pt x="394" y="7"/>
                      </a:lnTo>
                      <a:lnTo>
                        <a:pt x="402" y="12"/>
                      </a:lnTo>
                      <a:lnTo>
                        <a:pt x="409" y="18"/>
                      </a:lnTo>
                      <a:lnTo>
                        <a:pt x="416" y="25"/>
                      </a:lnTo>
                      <a:lnTo>
                        <a:pt x="424" y="33"/>
                      </a:lnTo>
                      <a:lnTo>
                        <a:pt x="431" y="43"/>
                      </a:lnTo>
                      <a:lnTo>
                        <a:pt x="438" y="55"/>
                      </a:lnTo>
                      <a:lnTo>
                        <a:pt x="445" y="66"/>
                      </a:lnTo>
                      <a:lnTo>
                        <a:pt x="452" y="81"/>
                      </a:lnTo>
                      <a:lnTo>
                        <a:pt x="459" y="95"/>
                      </a:lnTo>
                      <a:lnTo>
                        <a:pt x="465" y="111"/>
                      </a:lnTo>
                      <a:lnTo>
                        <a:pt x="472" y="129"/>
                      </a:lnTo>
                      <a:lnTo>
                        <a:pt x="478" y="147"/>
                      </a:lnTo>
                      <a:lnTo>
                        <a:pt x="484" y="167"/>
                      </a:lnTo>
                      <a:lnTo>
                        <a:pt x="491" y="189"/>
                      </a:lnTo>
                      <a:lnTo>
                        <a:pt x="497" y="209"/>
                      </a:lnTo>
                      <a:lnTo>
                        <a:pt x="503" y="229"/>
                      </a:lnTo>
                      <a:lnTo>
                        <a:pt x="509" y="249"/>
                      </a:lnTo>
                      <a:lnTo>
                        <a:pt x="515" y="269"/>
                      </a:lnTo>
                      <a:lnTo>
                        <a:pt x="520" y="289"/>
                      </a:lnTo>
                      <a:lnTo>
                        <a:pt x="526" y="309"/>
                      </a:lnTo>
                      <a:lnTo>
                        <a:pt x="531" y="328"/>
                      </a:lnTo>
                      <a:lnTo>
                        <a:pt x="536" y="349"/>
                      </a:lnTo>
                      <a:lnTo>
                        <a:pt x="541" y="368"/>
                      </a:lnTo>
                      <a:lnTo>
                        <a:pt x="547" y="388"/>
                      </a:lnTo>
                      <a:lnTo>
                        <a:pt x="552" y="407"/>
                      </a:lnTo>
                      <a:lnTo>
                        <a:pt x="556" y="427"/>
                      </a:lnTo>
                      <a:lnTo>
                        <a:pt x="561" y="446"/>
                      </a:lnTo>
                      <a:lnTo>
                        <a:pt x="566" y="465"/>
                      </a:lnTo>
                      <a:lnTo>
                        <a:pt x="571" y="484"/>
                      </a:lnTo>
                      <a:lnTo>
                        <a:pt x="574" y="503"/>
                      </a:lnTo>
                      <a:lnTo>
                        <a:pt x="579" y="522"/>
                      </a:lnTo>
                      <a:lnTo>
                        <a:pt x="582" y="541"/>
                      </a:lnTo>
                      <a:lnTo>
                        <a:pt x="587" y="560"/>
                      </a:lnTo>
                      <a:lnTo>
                        <a:pt x="591" y="579"/>
                      </a:lnTo>
                      <a:lnTo>
                        <a:pt x="594" y="596"/>
                      </a:lnTo>
                      <a:lnTo>
                        <a:pt x="598" y="615"/>
                      </a:lnTo>
                      <a:lnTo>
                        <a:pt x="601" y="634"/>
                      </a:lnTo>
                      <a:lnTo>
                        <a:pt x="605" y="652"/>
                      </a:lnTo>
                      <a:lnTo>
                        <a:pt x="608" y="671"/>
                      </a:lnTo>
                      <a:lnTo>
                        <a:pt x="612" y="689"/>
                      </a:lnTo>
                      <a:lnTo>
                        <a:pt x="616" y="707"/>
                      </a:lnTo>
                      <a:lnTo>
                        <a:pt x="618" y="726"/>
                      </a:lnTo>
                      <a:lnTo>
                        <a:pt x="622" y="744"/>
                      </a:lnTo>
                      <a:lnTo>
                        <a:pt x="624" y="761"/>
                      </a:lnTo>
                      <a:lnTo>
                        <a:pt x="626" y="779"/>
                      </a:lnTo>
                      <a:lnTo>
                        <a:pt x="630" y="798"/>
                      </a:lnTo>
                      <a:lnTo>
                        <a:pt x="632" y="817"/>
                      </a:lnTo>
                      <a:lnTo>
                        <a:pt x="636" y="837"/>
                      </a:lnTo>
                      <a:lnTo>
                        <a:pt x="638" y="859"/>
                      </a:lnTo>
                      <a:lnTo>
                        <a:pt x="642" y="880"/>
                      </a:lnTo>
                      <a:lnTo>
                        <a:pt x="644" y="902"/>
                      </a:lnTo>
                      <a:lnTo>
                        <a:pt x="648" y="926"/>
                      </a:lnTo>
                      <a:lnTo>
                        <a:pt x="651" y="951"/>
                      </a:lnTo>
                      <a:lnTo>
                        <a:pt x="655" y="977"/>
                      </a:lnTo>
                      <a:lnTo>
                        <a:pt x="658" y="1003"/>
                      </a:lnTo>
                      <a:lnTo>
                        <a:pt x="661" y="1031"/>
                      </a:lnTo>
                      <a:lnTo>
                        <a:pt x="665" y="1059"/>
                      </a:lnTo>
                      <a:lnTo>
                        <a:pt x="669" y="1087"/>
                      </a:lnTo>
                      <a:lnTo>
                        <a:pt x="673" y="1118"/>
                      </a:lnTo>
                      <a:lnTo>
                        <a:pt x="676" y="1149"/>
                      </a:lnTo>
                      <a:lnTo>
                        <a:pt x="680" y="1181"/>
                      </a:lnTo>
                      <a:lnTo>
                        <a:pt x="684" y="1213"/>
                      </a:lnTo>
                      <a:lnTo>
                        <a:pt x="688" y="1248"/>
                      </a:lnTo>
                      <a:lnTo>
                        <a:pt x="693" y="1282"/>
                      </a:lnTo>
                      <a:lnTo>
                        <a:pt x="696" y="1317"/>
                      </a:lnTo>
                      <a:lnTo>
                        <a:pt x="701" y="1354"/>
                      </a:lnTo>
                      <a:lnTo>
                        <a:pt x="706" y="1391"/>
                      </a:lnTo>
                      <a:lnTo>
                        <a:pt x="710" y="1430"/>
                      </a:lnTo>
                      <a:lnTo>
                        <a:pt x="715" y="1469"/>
                      </a:lnTo>
                      <a:lnTo>
                        <a:pt x="720" y="1510"/>
                      </a:lnTo>
                      <a:lnTo>
                        <a:pt x="725" y="1551"/>
                      </a:lnTo>
                      <a:lnTo>
                        <a:pt x="729" y="1593"/>
                      </a:lnTo>
                      <a:lnTo>
                        <a:pt x="734" y="1636"/>
                      </a:lnTo>
                      <a:lnTo>
                        <a:pt x="739" y="1680"/>
                      </a:lnTo>
                      <a:lnTo>
                        <a:pt x="745" y="1725"/>
                      </a:lnTo>
                      <a:lnTo>
                        <a:pt x="750" y="1772"/>
                      </a:lnTo>
                      <a:lnTo>
                        <a:pt x="754" y="1818"/>
                      </a:lnTo>
                    </a:path>
                  </a:pathLst>
                </a:custGeom>
                <a:noFill/>
                <a:ln w="22225">
                  <a:solidFill>
                    <a:srgbClr val="000000"/>
                  </a:solidFill>
                  <a:prstDash val="sysDash"/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pic>
              <p:nvPicPr>
                <p:cNvPr id="152628" name="Picture 49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19" y="2329"/>
                  <a:ext cx="44" cy="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2629" name="Picture 50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67" y="2286"/>
                  <a:ext cx="38" cy="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2630" name="Rectangle 51"/>
                <p:cNvSpPr>
                  <a:spLocks noChangeArrowheads="1"/>
                </p:cNvSpPr>
                <p:nvPr/>
              </p:nvSpPr>
              <p:spPr bwMode="auto">
                <a:xfrm>
                  <a:off x="1890" y="2581"/>
                  <a:ext cx="0" cy="2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altLang="zh-CN" sz="2000">
                      <a:solidFill>
                        <a:srgbClr val="FFFFFF"/>
                      </a:solidFill>
                      <a:latin typeface="Times-Roman" charset="0"/>
                      <a:ea typeface="宋体" charset="-122"/>
                      <a:cs typeface="宋体" charset="-122"/>
                    </a:rPr>
                    <a:t> </a:t>
                  </a:r>
                  <a:endParaRPr lang="en-US" altLang="zh-CN" sz="2400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31" name="Freeform 52"/>
                <p:cNvSpPr>
                  <a:spLocks/>
                </p:cNvSpPr>
                <p:nvPr/>
              </p:nvSpPr>
              <p:spPr bwMode="auto">
                <a:xfrm>
                  <a:off x="1642" y="2330"/>
                  <a:ext cx="30" cy="30"/>
                </a:xfrm>
                <a:custGeom>
                  <a:avLst/>
                  <a:gdLst>
                    <a:gd name="T0" fmla="*/ 0 w 171"/>
                    <a:gd name="T1" fmla="*/ 0 h 171"/>
                    <a:gd name="T2" fmla="*/ 0 w 171"/>
                    <a:gd name="T3" fmla="*/ 0 h 171"/>
                    <a:gd name="T4" fmla="*/ 0 w 171"/>
                    <a:gd name="T5" fmla="*/ 0 h 171"/>
                    <a:gd name="T6" fmla="*/ 0 w 171"/>
                    <a:gd name="T7" fmla="*/ 0 h 171"/>
                    <a:gd name="T8" fmla="*/ 0 w 171"/>
                    <a:gd name="T9" fmla="*/ 0 h 171"/>
                    <a:gd name="T10" fmla="*/ 0 w 171"/>
                    <a:gd name="T11" fmla="*/ 0 h 171"/>
                    <a:gd name="T12" fmla="*/ 0 w 171"/>
                    <a:gd name="T13" fmla="*/ 0 h 171"/>
                    <a:gd name="T14" fmla="*/ 0 w 171"/>
                    <a:gd name="T15" fmla="*/ 0 h 171"/>
                    <a:gd name="T16" fmla="*/ 0 w 171"/>
                    <a:gd name="T17" fmla="*/ 0 h 171"/>
                    <a:gd name="T18" fmla="*/ 0 w 171"/>
                    <a:gd name="T19" fmla="*/ 0 h 171"/>
                    <a:gd name="T20" fmla="*/ 0 w 171"/>
                    <a:gd name="T21" fmla="*/ 0 h 171"/>
                    <a:gd name="T22" fmla="*/ 0 w 171"/>
                    <a:gd name="T23" fmla="*/ 0 h 171"/>
                    <a:gd name="T24" fmla="*/ 0 w 171"/>
                    <a:gd name="T25" fmla="*/ 0 h 171"/>
                    <a:gd name="T26" fmla="*/ 0 w 171"/>
                    <a:gd name="T27" fmla="*/ 0 h 171"/>
                    <a:gd name="T28" fmla="*/ 0 w 171"/>
                    <a:gd name="T29" fmla="*/ 0 h 171"/>
                    <a:gd name="T30" fmla="*/ 0 w 171"/>
                    <a:gd name="T31" fmla="*/ 0 h 171"/>
                    <a:gd name="T32" fmla="*/ 0 w 171"/>
                    <a:gd name="T33" fmla="*/ 0 h 171"/>
                    <a:gd name="T34" fmla="*/ 0 w 171"/>
                    <a:gd name="T35" fmla="*/ 0 h 171"/>
                    <a:gd name="T36" fmla="*/ 0 w 171"/>
                    <a:gd name="T37" fmla="*/ 0 h 171"/>
                    <a:gd name="T38" fmla="*/ 0 w 171"/>
                    <a:gd name="T39" fmla="*/ 0 h 171"/>
                    <a:gd name="T40" fmla="*/ 0 w 171"/>
                    <a:gd name="T41" fmla="*/ 0 h 171"/>
                    <a:gd name="T42" fmla="*/ 0 w 171"/>
                    <a:gd name="T43" fmla="*/ 0 h 171"/>
                    <a:gd name="T44" fmla="*/ 0 w 171"/>
                    <a:gd name="T45" fmla="*/ 0 h 171"/>
                    <a:gd name="T46" fmla="*/ 0 w 171"/>
                    <a:gd name="T47" fmla="*/ 0 h 171"/>
                    <a:gd name="T48" fmla="*/ 0 w 171"/>
                    <a:gd name="T49" fmla="*/ 0 h 171"/>
                    <a:gd name="T50" fmla="*/ 0 w 171"/>
                    <a:gd name="T51" fmla="*/ 0 h 171"/>
                    <a:gd name="T52" fmla="*/ 0 w 171"/>
                    <a:gd name="T53" fmla="*/ 0 h 171"/>
                    <a:gd name="T54" fmla="*/ 0 w 171"/>
                    <a:gd name="T55" fmla="*/ 0 h 171"/>
                    <a:gd name="T56" fmla="*/ 0 w 171"/>
                    <a:gd name="T57" fmla="*/ 0 h 171"/>
                    <a:gd name="T58" fmla="*/ 0 w 171"/>
                    <a:gd name="T59" fmla="*/ 0 h 171"/>
                    <a:gd name="T60" fmla="*/ 0 w 171"/>
                    <a:gd name="T61" fmla="*/ 0 h 171"/>
                    <a:gd name="T62" fmla="*/ 0 w 171"/>
                    <a:gd name="T63" fmla="*/ 0 h 171"/>
                    <a:gd name="T64" fmla="*/ 0 w 171"/>
                    <a:gd name="T65" fmla="*/ 0 h 171"/>
                    <a:gd name="T66" fmla="*/ 0 w 171"/>
                    <a:gd name="T67" fmla="*/ 0 h 171"/>
                    <a:gd name="T68" fmla="*/ 0 w 171"/>
                    <a:gd name="T69" fmla="*/ 0 h 171"/>
                    <a:gd name="T70" fmla="*/ 0 w 171"/>
                    <a:gd name="T71" fmla="*/ 0 h 171"/>
                    <a:gd name="T72" fmla="*/ 0 w 171"/>
                    <a:gd name="T73" fmla="*/ 0 h 171"/>
                    <a:gd name="T74" fmla="*/ 0 w 171"/>
                    <a:gd name="T75" fmla="*/ 0 h 171"/>
                    <a:gd name="T76" fmla="*/ 0 w 171"/>
                    <a:gd name="T77" fmla="*/ 0 h 171"/>
                    <a:gd name="T78" fmla="*/ 0 w 171"/>
                    <a:gd name="T79" fmla="*/ 0 h 171"/>
                    <a:gd name="T80" fmla="*/ 0 w 171"/>
                    <a:gd name="T81" fmla="*/ 0 h 171"/>
                    <a:gd name="T82" fmla="*/ 0 w 171"/>
                    <a:gd name="T83" fmla="*/ 0 h 171"/>
                    <a:gd name="T84" fmla="*/ 0 w 171"/>
                    <a:gd name="T85" fmla="*/ 0 h 171"/>
                    <a:gd name="T86" fmla="*/ 0 w 171"/>
                    <a:gd name="T87" fmla="*/ 0 h 171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71"/>
                    <a:gd name="T133" fmla="*/ 0 h 171"/>
                    <a:gd name="T134" fmla="*/ 171 w 171"/>
                    <a:gd name="T135" fmla="*/ 171 h 171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71" h="171">
                      <a:moveTo>
                        <a:pt x="171" y="85"/>
                      </a:moveTo>
                      <a:lnTo>
                        <a:pt x="171" y="90"/>
                      </a:lnTo>
                      <a:lnTo>
                        <a:pt x="171" y="95"/>
                      </a:lnTo>
                      <a:lnTo>
                        <a:pt x="171" y="98"/>
                      </a:lnTo>
                      <a:lnTo>
                        <a:pt x="170" y="103"/>
                      </a:lnTo>
                      <a:lnTo>
                        <a:pt x="169" y="107"/>
                      </a:lnTo>
                      <a:lnTo>
                        <a:pt x="167" y="111"/>
                      </a:lnTo>
                      <a:lnTo>
                        <a:pt x="166" y="115"/>
                      </a:lnTo>
                      <a:lnTo>
                        <a:pt x="165" y="119"/>
                      </a:lnTo>
                      <a:lnTo>
                        <a:pt x="163" y="123"/>
                      </a:lnTo>
                      <a:lnTo>
                        <a:pt x="161" y="127"/>
                      </a:lnTo>
                      <a:lnTo>
                        <a:pt x="159" y="130"/>
                      </a:lnTo>
                      <a:lnTo>
                        <a:pt x="157" y="134"/>
                      </a:lnTo>
                      <a:lnTo>
                        <a:pt x="154" y="136"/>
                      </a:lnTo>
                      <a:lnTo>
                        <a:pt x="152" y="140"/>
                      </a:lnTo>
                      <a:lnTo>
                        <a:pt x="150" y="144"/>
                      </a:lnTo>
                      <a:lnTo>
                        <a:pt x="146" y="146"/>
                      </a:lnTo>
                      <a:lnTo>
                        <a:pt x="144" y="149"/>
                      </a:lnTo>
                      <a:lnTo>
                        <a:pt x="140" y="152"/>
                      </a:lnTo>
                      <a:lnTo>
                        <a:pt x="137" y="154"/>
                      </a:lnTo>
                      <a:lnTo>
                        <a:pt x="134" y="157"/>
                      </a:lnTo>
                      <a:lnTo>
                        <a:pt x="131" y="159"/>
                      </a:lnTo>
                      <a:lnTo>
                        <a:pt x="127" y="161"/>
                      </a:lnTo>
                      <a:lnTo>
                        <a:pt x="124" y="162"/>
                      </a:lnTo>
                      <a:lnTo>
                        <a:pt x="119" y="165"/>
                      </a:lnTo>
                      <a:lnTo>
                        <a:pt x="115" y="166"/>
                      </a:lnTo>
                      <a:lnTo>
                        <a:pt x="112" y="167"/>
                      </a:lnTo>
                      <a:lnTo>
                        <a:pt x="107" y="168"/>
                      </a:lnTo>
                      <a:lnTo>
                        <a:pt x="103" y="170"/>
                      </a:lnTo>
                      <a:lnTo>
                        <a:pt x="99" y="171"/>
                      </a:lnTo>
                      <a:lnTo>
                        <a:pt x="95" y="171"/>
                      </a:lnTo>
                      <a:lnTo>
                        <a:pt x="90" y="171"/>
                      </a:lnTo>
                      <a:lnTo>
                        <a:pt x="86" y="171"/>
                      </a:lnTo>
                      <a:lnTo>
                        <a:pt x="82" y="171"/>
                      </a:lnTo>
                      <a:lnTo>
                        <a:pt x="77" y="171"/>
                      </a:lnTo>
                      <a:lnTo>
                        <a:pt x="74" y="171"/>
                      </a:lnTo>
                      <a:lnTo>
                        <a:pt x="69" y="170"/>
                      </a:lnTo>
                      <a:lnTo>
                        <a:pt x="65" y="168"/>
                      </a:lnTo>
                      <a:lnTo>
                        <a:pt x="61" y="167"/>
                      </a:lnTo>
                      <a:lnTo>
                        <a:pt x="57" y="166"/>
                      </a:lnTo>
                      <a:lnTo>
                        <a:pt x="54" y="165"/>
                      </a:lnTo>
                      <a:lnTo>
                        <a:pt x="49" y="162"/>
                      </a:lnTo>
                      <a:lnTo>
                        <a:pt x="45" y="161"/>
                      </a:lnTo>
                      <a:lnTo>
                        <a:pt x="42" y="159"/>
                      </a:lnTo>
                      <a:lnTo>
                        <a:pt x="38" y="157"/>
                      </a:lnTo>
                      <a:lnTo>
                        <a:pt x="36" y="154"/>
                      </a:lnTo>
                      <a:lnTo>
                        <a:pt x="32" y="152"/>
                      </a:lnTo>
                      <a:lnTo>
                        <a:pt x="29" y="149"/>
                      </a:lnTo>
                      <a:lnTo>
                        <a:pt x="26" y="146"/>
                      </a:lnTo>
                      <a:lnTo>
                        <a:pt x="23" y="144"/>
                      </a:lnTo>
                      <a:lnTo>
                        <a:pt x="20" y="140"/>
                      </a:lnTo>
                      <a:lnTo>
                        <a:pt x="18" y="136"/>
                      </a:lnTo>
                      <a:lnTo>
                        <a:pt x="16" y="134"/>
                      </a:lnTo>
                      <a:lnTo>
                        <a:pt x="13" y="130"/>
                      </a:lnTo>
                      <a:lnTo>
                        <a:pt x="11" y="127"/>
                      </a:lnTo>
                      <a:lnTo>
                        <a:pt x="10" y="123"/>
                      </a:lnTo>
                      <a:lnTo>
                        <a:pt x="7" y="119"/>
                      </a:lnTo>
                      <a:lnTo>
                        <a:pt x="6" y="115"/>
                      </a:lnTo>
                      <a:lnTo>
                        <a:pt x="5" y="111"/>
                      </a:lnTo>
                      <a:lnTo>
                        <a:pt x="4" y="107"/>
                      </a:lnTo>
                      <a:lnTo>
                        <a:pt x="3" y="103"/>
                      </a:lnTo>
                      <a:lnTo>
                        <a:pt x="1" y="98"/>
                      </a:lnTo>
                      <a:lnTo>
                        <a:pt x="1" y="95"/>
                      </a:lnTo>
                      <a:lnTo>
                        <a:pt x="1" y="90"/>
                      </a:lnTo>
                      <a:lnTo>
                        <a:pt x="0" y="85"/>
                      </a:lnTo>
                      <a:lnTo>
                        <a:pt x="1" y="82"/>
                      </a:lnTo>
                      <a:lnTo>
                        <a:pt x="1" y="77"/>
                      </a:lnTo>
                      <a:lnTo>
                        <a:pt x="1" y="74"/>
                      </a:lnTo>
                      <a:lnTo>
                        <a:pt x="3" y="69"/>
                      </a:lnTo>
                      <a:lnTo>
                        <a:pt x="4" y="65"/>
                      </a:lnTo>
                      <a:lnTo>
                        <a:pt x="5" y="61"/>
                      </a:lnTo>
                      <a:lnTo>
                        <a:pt x="6" y="57"/>
                      </a:lnTo>
                      <a:lnTo>
                        <a:pt x="7" y="53"/>
                      </a:lnTo>
                      <a:lnTo>
                        <a:pt x="10" y="49"/>
                      </a:lnTo>
                      <a:lnTo>
                        <a:pt x="11" y="45"/>
                      </a:lnTo>
                      <a:lnTo>
                        <a:pt x="13" y="42"/>
                      </a:lnTo>
                      <a:lnTo>
                        <a:pt x="16" y="38"/>
                      </a:lnTo>
                      <a:lnTo>
                        <a:pt x="18" y="36"/>
                      </a:lnTo>
                      <a:lnTo>
                        <a:pt x="20" y="32"/>
                      </a:lnTo>
                      <a:lnTo>
                        <a:pt x="23" y="28"/>
                      </a:lnTo>
                      <a:lnTo>
                        <a:pt x="26" y="26"/>
                      </a:lnTo>
                      <a:lnTo>
                        <a:pt x="29" y="23"/>
                      </a:lnTo>
                      <a:lnTo>
                        <a:pt x="32" y="20"/>
                      </a:lnTo>
                      <a:lnTo>
                        <a:pt x="36" y="18"/>
                      </a:lnTo>
                      <a:lnTo>
                        <a:pt x="38" y="15"/>
                      </a:lnTo>
                      <a:lnTo>
                        <a:pt x="42" y="13"/>
                      </a:lnTo>
                      <a:lnTo>
                        <a:pt x="45" y="11"/>
                      </a:lnTo>
                      <a:lnTo>
                        <a:pt x="49" y="10"/>
                      </a:lnTo>
                      <a:lnTo>
                        <a:pt x="54" y="7"/>
                      </a:lnTo>
                      <a:lnTo>
                        <a:pt x="57" y="6"/>
                      </a:lnTo>
                      <a:lnTo>
                        <a:pt x="61" y="5"/>
                      </a:lnTo>
                      <a:lnTo>
                        <a:pt x="65" y="4"/>
                      </a:lnTo>
                      <a:lnTo>
                        <a:pt x="69" y="2"/>
                      </a:lnTo>
                      <a:lnTo>
                        <a:pt x="74" y="1"/>
                      </a:lnTo>
                      <a:lnTo>
                        <a:pt x="77" y="1"/>
                      </a:lnTo>
                      <a:lnTo>
                        <a:pt x="82" y="1"/>
                      </a:lnTo>
                      <a:lnTo>
                        <a:pt x="86" y="0"/>
                      </a:lnTo>
                      <a:lnTo>
                        <a:pt x="90" y="1"/>
                      </a:lnTo>
                      <a:lnTo>
                        <a:pt x="95" y="1"/>
                      </a:lnTo>
                      <a:lnTo>
                        <a:pt x="99" y="1"/>
                      </a:lnTo>
                      <a:lnTo>
                        <a:pt x="103" y="2"/>
                      </a:lnTo>
                      <a:lnTo>
                        <a:pt x="107" y="4"/>
                      </a:lnTo>
                      <a:lnTo>
                        <a:pt x="112" y="5"/>
                      </a:lnTo>
                      <a:lnTo>
                        <a:pt x="115" y="6"/>
                      </a:lnTo>
                      <a:lnTo>
                        <a:pt x="119" y="7"/>
                      </a:lnTo>
                      <a:lnTo>
                        <a:pt x="124" y="10"/>
                      </a:lnTo>
                      <a:lnTo>
                        <a:pt x="127" y="11"/>
                      </a:lnTo>
                      <a:lnTo>
                        <a:pt x="131" y="13"/>
                      </a:lnTo>
                      <a:lnTo>
                        <a:pt x="134" y="15"/>
                      </a:lnTo>
                      <a:lnTo>
                        <a:pt x="137" y="18"/>
                      </a:lnTo>
                      <a:lnTo>
                        <a:pt x="140" y="20"/>
                      </a:lnTo>
                      <a:lnTo>
                        <a:pt x="144" y="23"/>
                      </a:lnTo>
                      <a:lnTo>
                        <a:pt x="146" y="26"/>
                      </a:lnTo>
                      <a:lnTo>
                        <a:pt x="150" y="28"/>
                      </a:lnTo>
                      <a:lnTo>
                        <a:pt x="152" y="32"/>
                      </a:lnTo>
                      <a:lnTo>
                        <a:pt x="154" y="36"/>
                      </a:lnTo>
                      <a:lnTo>
                        <a:pt x="157" y="38"/>
                      </a:lnTo>
                      <a:lnTo>
                        <a:pt x="159" y="42"/>
                      </a:lnTo>
                      <a:lnTo>
                        <a:pt x="161" y="45"/>
                      </a:lnTo>
                      <a:lnTo>
                        <a:pt x="163" y="49"/>
                      </a:lnTo>
                      <a:lnTo>
                        <a:pt x="165" y="53"/>
                      </a:lnTo>
                      <a:lnTo>
                        <a:pt x="166" y="57"/>
                      </a:lnTo>
                      <a:lnTo>
                        <a:pt x="167" y="61"/>
                      </a:lnTo>
                      <a:lnTo>
                        <a:pt x="169" y="65"/>
                      </a:lnTo>
                      <a:lnTo>
                        <a:pt x="170" y="69"/>
                      </a:lnTo>
                      <a:lnTo>
                        <a:pt x="171" y="74"/>
                      </a:lnTo>
                      <a:lnTo>
                        <a:pt x="171" y="77"/>
                      </a:lnTo>
                      <a:lnTo>
                        <a:pt x="171" y="82"/>
                      </a:lnTo>
                      <a:lnTo>
                        <a:pt x="171" y="8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32" name="Freeform 53"/>
                <p:cNvSpPr>
                  <a:spLocks/>
                </p:cNvSpPr>
                <p:nvPr/>
              </p:nvSpPr>
              <p:spPr bwMode="auto">
                <a:xfrm>
                  <a:off x="1639" y="2649"/>
                  <a:ext cx="30" cy="31"/>
                </a:xfrm>
                <a:custGeom>
                  <a:avLst/>
                  <a:gdLst>
                    <a:gd name="T0" fmla="*/ 0 w 171"/>
                    <a:gd name="T1" fmla="*/ 0 h 171"/>
                    <a:gd name="T2" fmla="*/ 0 w 171"/>
                    <a:gd name="T3" fmla="*/ 0 h 171"/>
                    <a:gd name="T4" fmla="*/ 0 w 171"/>
                    <a:gd name="T5" fmla="*/ 0 h 171"/>
                    <a:gd name="T6" fmla="*/ 0 w 171"/>
                    <a:gd name="T7" fmla="*/ 0 h 171"/>
                    <a:gd name="T8" fmla="*/ 0 w 171"/>
                    <a:gd name="T9" fmla="*/ 0 h 171"/>
                    <a:gd name="T10" fmla="*/ 0 w 171"/>
                    <a:gd name="T11" fmla="*/ 0 h 171"/>
                    <a:gd name="T12" fmla="*/ 0 w 171"/>
                    <a:gd name="T13" fmla="*/ 0 h 171"/>
                    <a:gd name="T14" fmla="*/ 0 w 171"/>
                    <a:gd name="T15" fmla="*/ 0 h 171"/>
                    <a:gd name="T16" fmla="*/ 0 w 171"/>
                    <a:gd name="T17" fmla="*/ 0 h 171"/>
                    <a:gd name="T18" fmla="*/ 0 w 171"/>
                    <a:gd name="T19" fmla="*/ 0 h 171"/>
                    <a:gd name="T20" fmla="*/ 0 w 171"/>
                    <a:gd name="T21" fmla="*/ 0 h 171"/>
                    <a:gd name="T22" fmla="*/ 0 w 171"/>
                    <a:gd name="T23" fmla="*/ 0 h 171"/>
                    <a:gd name="T24" fmla="*/ 0 w 171"/>
                    <a:gd name="T25" fmla="*/ 0 h 171"/>
                    <a:gd name="T26" fmla="*/ 0 w 171"/>
                    <a:gd name="T27" fmla="*/ 0 h 171"/>
                    <a:gd name="T28" fmla="*/ 0 w 171"/>
                    <a:gd name="T29" fmla="*/ 0 h 171"/>
                    <a:gd name="T30" fmla="*/ 0 w 171"/>
                    <a:gd name="T31" fmla="*/ 0 h 171"/>
                    <a:gd name="T32" fmla="*/ 0 w 171"/>
                    <a:gd name="T33" fmla="*/ 0 h 171"/>
                    <a:gd name="T34" fmla="*/ 0 w 171"/>
                    <a:gd name="T35" fmla="*/ 0 h 171"/>
                    <a:gd name="T36" fmla="*/ 0 w 171"/>
                    <a:gd name="T37" fmla="*/ 0 h 171"/>
                    <a:gd name="T38" fmla="*/ 0 w 171"/>
                    <a:gd name="T39" fmla="*/ 0 h 171"/>
                    <a:gd name="T40" fmla="*/ 0 w 171"/>
                    <a:gd name="T41" fmla="*/ 0 h 171"/>
                    <a:gd name="T42" fmla="*/ 0 w 171"/>
                    <a:gd name="T43" fmla="*/ 0 h 171"/>
                    <a:gd name="T44" fmla="*/ 0 w 171"/>
                    <a:gd name="T45" fmla="*/ 0 h 171"/>
                    <a:gd name="T46" fmla="*/ 0 w 171"/>
                    <a:gd name="T47" fmla="*/ 0 h 171"/>
                    <a:gd name="T48" fmla="*/ 0 w 171"/>
                    <a:gd name="T49" fmla="*/ 0 h 171"/>
                    <a:gd name="T50" fmla="*/ 0 w 171"/>
                    <a:gd name="T51" fmla="*/ 0 h 171"/>
                    <a:gd name="T52" fmla="*/ 0 w 171"/>
                    <a:gd name="T53" fmla="*/ 0 h 171"/>
                    <a:gd name="T54" fmla="*/ 0 w 171"/>
                    <a:gd name="T55" fmla="*/ 0 h 171"/>
                    <a:gd name="T56" fmla="*/ 0 w 171"/>
                    <a:gd name="T57" fmla="*/ 0 h 171"/>
                    <a:gd name="T58" fmla="*/ 0 w 171"/>
                    <a:gd name="T59" fmla="*/ 0 h 171"/>
                    <a:gd name="T60" fmla="*/ 0 w 171"/>
                    <a:gd name="T61" fmla="*/ 0 h 171"/>
                    <a:gd name="T62" fmla="*/ 0 w 171"/>
                    <a:gd name="T63" fmla="*/ 0 h 171"/>
                    <a:gd name="T64" fmla="*/ 0 w 171"/>
                    <a:gd name="T65" fmla="*/ 0 h 171"/>
                    <a:gd name="T66" fmla="*/ 0 w 171"/>
                    <a:gd name="T67" fmla="*/ 0 h 171"/>
                    <a:gd name="T68" fmla="*/ 0 w 171"/>
                    <a:gd name="T69" fmla="*/ 0 h 171"/>
                    <a:gd name="T70" fmla="*/ 0 w 171"/>
                    <a:gd name="T71" fmla="*/ 0 h 171"/>
                    <a:gd name="T72" fmla="*/ 0 w 171"/>
                    <a:gd name="T73" fmla="*/ 0 h 171"/>
                    <a:gd name="T74" fmla="*/ 0 w 171"/>
                    <a:gd name="T75" fmla="*/ 0 h 171"/>
                    <a:gd name="T76" fmla="*/ 0 w 171"/>
                    <a:gd name="T77" fmla="*/ 0 h 171"/>
                    <a:gd name="T78" fmla="*/ 0 w 171"/>
                    <a:gd name="T79" fmla="*/ 0 h 171"/>
                    <a:gd name="T80" fmla="*/ 0 w 171"/>
                    <a:gd name="T81" fmla="*/ 0 h 171"/>
                    <a:gd name="T82" fmla="*/ 0 w 171"/>
                    <a:gd name="T83" fmla="*/ 0 h 171"/>
                    <a:gd name="T84" fmla="*/ 0 w 171"/>
                    <a:gd name="T85" fmla="*/ 0 h 171"/>
                    <a:gd name="T86" fmla="*/ 0 w 171"/>
                    <a:gd name="T87" fmla="*/ 0 h 171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71"/>
                    <a:gd name="T133" fmla="*/ 0 h 171"/>
                    <a:gd name="T134" fmla="*/ 171 w 171"/>
                    <a:gd name="T135" fmla="*/ 171 h 171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71" h="171">
                      <a:moveTo>
                        <a:pt x="171" y="86"/>
                      </a:moveTo>
                      <a:lnTo>
                        <a:pt x="171" y="90"/>
                      </a:lnTo>
                      <a:lnTo>
                        <a:pt x="171" y="95"/>
                      </a:lnTo>
                      <a:lnTo>
                        <a:pt x="171" y="99"/>
                      </a:lnTo>
                      <a:lnTo>
                        <a:pt x="170" y="103"/>
                      </a:lnTo>
                      <a:lnTo>
                        <a:pt x="168" y="107"/>
                      </a:lnTo>
                      <a:lnTo>
                        <a:pt x="167" y="112"/>
                      </a:lnTo>
                      <a:lnTo>
                        <a:pt x="166" y="115"/>
                      </a:lnTo>
                      <a:lnTo>
                        <a:pt x="165" y="119"/>
                      </a:lnTo>
                      <a:lnTo>
                        <a:pt x="162" y="124"/>
                      </a:lnTo>
                      <a:lnTo>
                        <a:pt x="161" y="127"/>
                      </a:lnTo>
                      <a:lnTo>
                        <a:pt x="159" y="131"/>
                      </a:lnTo>
                      <a:lnTo>
                        <a:pt x="157" y="134"/>
                      </a:lnTo>
                      <a:lnTo>
                        <a:pt x="154" y="137"/>
                      </a:lnTo>
                      <a:lnTo>
                        <a:pt x="152" y="140"/>
                      </a:lnTo>
                      <a:lnTo>
                        <a:pt x="149" y="144"/>
                      </a:lnTo>
                      <a:lnTo>
                        <a:pt x="146" y="146"/>
                      </a:lnTo>
                      <a:lnTo>
                        <a:pt x="143" y="150"/>
                      </a:lnTo>
                      <a:lnTo>
                        <a:pt x="140" y="152"/>
                      </a:lnTo>
                      <a:lnTo>
                        <a:pt x="136" y="154"/>
                      </a:lnTo>
                      <a:lnTo>
                        <a:pt x="134" y="157"/>
                      </a:lnTo>
                      <a:lnTo>
                        <a:pt x="130" y="159"/>
                      </a:lnTo>
                      <a:lnTo>
                        <a:pt x="127" y="162"/>
                      </a:lnTo>
                      <a:lnTo>
                        <a:pt x="123" y="163"/>
                      </a:lnTo>
                      <a:lnTo>
                        <a:pt x="119" y="165"/>
                      </a:lnTo>
                      <a:lnTo>
                        <a:pt x="115" y="166"/>
                      </a:lnTo>
                      <a:lnTo>
                        <a:pt x="111" y="168"/>
                      </a:lnTo>
                      <a:lnTo>
                        <a:pt x="107" y="169"/>
                      </a:lnTo>
                      <a:lnTo>
                        <a:pt x="103" y="170"/>
                      </a:lnTo>
                      <a:lnTo>
                        <a:pt x="98" y="171"/>
                      </a:lnTo>
                      <a:lnTo>
                        <a:pt x="95" y="171"/>
                      </a:lnTo>
                      <a:lnTo>
                        <a:pt x="90" y="171"/>
                      </a:lnTo>
                      <a:lnTo>
                        <a:pt x="85" y="171"/>
                      </a:lnTo>
                      <a:lnTo>
                        <a:pt x="82" y="171"/>
                      </a:lnTo>
                      <a:lnTo>
                        <a:pt x="77" y="171"/>
                      </a:lnTo>
                      <a:lnTo>
                        <a:pt x="74" y="171"/>
                      </a:lnTo>
                      <a:lnTo>
                        <a:pt x="69" y="170"/>
                      </a:lnTo>
                      <a:lnTo>
                        <a:pt x="65" y="169"/>
                      </a:lnTo>
                      <a:lnTo>
                        <a:pt x="60" y="168"/>
                      </a:lnTo>
                      <a:lnTo>
                        <a:pt x="57" y="166"/>
                      </a:lnTo>
                      <a:lnTo>
                        <a:pt x="53" y="165"/>
                      </a:lnTo>
                      <a:lnTo>
                        <a:pt x="49" y="163"/>
                      </a:lnTo>
                      <a:lnTo>
                        <a:pt x="45" y="162"/>
                      </a:lnTo>
                      <a:lnTo>
                        <a:pt x="42" y="159"/>
                      </a:lnTo>
                      <a:lnTo>
                        <a:pt x="38" y="157"/>
                      </a:lnTo>
                      <a:lnTo>
                        <a:pt x="36" y="154"/>
                      </a:lnTo>
                      <a:lnTo>
                        <a:pt x="32" y="152"/>
                      </a:lnTo>
                      <a:lnTo>
                        <a:pt x="28" y="150"/>
                      </a:lnTo>
                      <a:lnTo>
                        <a:pt x="26" y="146"/>
                      </a:lnTo>
                      <a:lnTo>
                        <a:pt x="23" y="144"/>
                      </a:lnTo>
                      <a:lnTo>
                        <a:pt x="20" y="140"/>
                      </a:lnTo>
                      <a:lnTo>
                        <a:pt x="18" y="137"/>
                      </a:lnTo>
                      <a:lnTo>
                        <a:pt x="15" y="134"/>
                      </a:lnTo>
                      <a:lnTo>
                        <a:pt x="13" y="131"/>
                      </a:lnTo>
                      <a:lnTo>
                        <a:pt x="11" y="127"/>
                      </a:lnTo>
                      <a:lnTo>
                        <a:pt x="10" y="124"/>
                      </a:lnTo>
                      <a:lnTo>
                        <a:pt x="7" y="119"/>
                      </a:lnTo>
                      <a:lnTo>
                        <a:pt x="6" y="115"/>
                      </a:lnTo>
                      <a:lnTo>
                        <a:pt x="5" y="112"/>
                      </a:lnTo>
                      <a:lnTo>
                        <a:pt x="4" y="107"/>
                      </a:lnTo>
                      <a:lnTo>
                        <a:pt x="2" y="103"/>
                      </a:lnTo>
                      <a:lnTo>
                        <a:pt x="1" y="99"/>
                      </a:lnTo>
                      <a:lnTo>
                        <a:pt x="1" y="95"/>
                      </a:lnTo>
                      <a:lnTo>
                        <a:pt x="1" y="90"/>
                      </a:lnTo>
                      <a:lnTo>
                        <a:pt x="0" y="86"/>
                      </a:lnTo>
                      <a:lnTo>
                        <a:pt x="1" y="82"/>
                      </a:lnTo>
                      <a:lnTo>
                        <a:pt x="1" y="77"/>
                      </a:lnTo>
                      <a:lnTo>
                        <a:pt x="1" y="74"/>
                      </a:lnTo>
                      <a:lnTo>
                        <a:pt x="2" y="69"/>
                      </a:lnTo>
                      <a:lnTo>
                        <a:pt x="4" y="66"/>
                      </a:lnTo>
                      <a:lnTo>
                        <a:pt x="5" y="61"/>
                      </a:lnTo>
                      <a:lnTo>
                        <a:pt x="6" y="57"/>
                      </a:lnTo>
                      <a:lnTo>
                        <a:pt x="7" y="54"/>
                      </a:lnTo>
                      <a:lnTo>
                        <a:pt x="10" y="49"/>
                      </a:lnTo>
                      <a:lnTo>
                        <a:pt x="11" y="45"/>
                      </a:lnTo>
                      <a:lnTo>
                        <a:pt x="13" y="42"/>
                      </a:lnTo>
                      <a:lnTo>
                        <a:pt x="15" y="38"/>
                      </a:lnTo>
                      <a:lnTo>
                        <a:pt x="18" y="36"/>
                      </a:lnTo>
                      <a:lnTo>
                        <a:pt x="20" y="32"/>
                      </a:lnTo>
                      <a:lnTo>
                        <a:pt x="23" y="29"/>
                      </a:lnTo>
                      <a:lnTo>
                        <a:pt x="26" y="26"/>
                      </a:lnTo>
                      <a:lnTo>
                        <a:pt x="28" y="23"/>
                      </a:lnTo>
                      <a:lnTo>
                        <a:pt x="32" y="20"/>
                      </a:lnTo>
                      <a:lnTo>
                        <a:pt x="36" y="18"/>
                      </a:lnTo>
                      <a:lnTo>
                        <a:pt x="38" y="16"/>
                      </a:lnTo>
                      <a:lnTo>
                        <a:pt x="42" y="13"/>
                      </a:lnTo>
                      <a:lnTo>
                        <a:pt x="45" y="11"/>
                      </a:lnTo>
                      <a:lnTo>
                        <a:pt x="49" y="10"/>
                      </a:lnTo>
                      <a:lnTo>
                        <a:pt x="53" y="7"/>
                      </a:lnTo>
                      <a:lnTo>
                        <a:pt x="57" y="6"/>
                      </a:lnTo>
                      <a:lnTo>
                        <a:pt x="60" y="5"/>
                      </a:lnTo>
                      <a:lnTo>
                        <a:pt x="65" y="4"/>
                      </a:lnTo>
                      <a:lnTo>
                        <a:pt x="69" y="3"/>
                      </a:lnTo>
                      <a:lnTo>
                        <a:pt x="74" y="2"/>
                      </a:lnTo>
                      <a:lnTo>
                        <a:pt x="77" y="2"/>
                      </a:lnTo>
                      <a:lnTo>
                        <a:pt x="82" y="2"/>
                      </a:lnTo>
                      <a:lnTo>
                        <a:pt x="85" y="0"/>
                      </a:lnTo>
                      <a:lnTo>
                        <a:pt x="90" y="2"/>
                      </a:lnTo>
                      <a:lnTo>
                        <a:pt x="95" y="2"/>
                      </a:lnTo>
                      <a:lnTo>
                        <a:pt x="98" y="2"/>
                      </a:lnTo>
                      <a:lnTo>
                        <a:pt x="103" y="3"/>
                      </a:lnTo>
                      <a:lnTo>
                        <a:pt x="107" y="4"/>
                      </a:lnTo>
                      <a:lnTo>
                        <a:pt x="111" y="5"/>
                      </a:lnTo>
                      <a:lnTo>
                        <a:pt x="115" y="6"/>
                      </a:lnTo>
                      <a:lnTo>
                        <a:pt x="119" y="7"/>
                      </a:lnTo>
                      <a:lnTo>
                        <a:pt x="123" y="10"/>
                      </a:lnTo>
                      <a:lnTo>
                        <a:pt x="127" y="11"/>
                      </a:lnTo>
                      <a:lnTo>
                        <a:pt x="130" y="13"/>
                      </a:lnTo>
                      <a:lnTo>
                        <a:pt x="134" y="16"/>
                      </a:lnTo>
                      <a:lnTo>
                        <a:pt x="136" y="18"/>
                      </a:lnTo>
                      <a:lnTo>
                        <a:pt x="140" y="20"/>
                      </a:lnTo>
                      <a:lnTo>
                        <a:pt x="143" y="23"/>
                      </a:lnTo>
                      <a:lnTo>
                        <a:pt x="146" y="26"/>
                      </a:lnTo>
                      <a:lnTo>
                        <a:pt x="149" y="29"/>
                      </a:lnTo>
                      <a:lnTo>
                        <a:pt x="152" y="32"/>
                      </a:lnTo>
                      <a:lnTo>
                        <a:pt x="154" y="36"/>
                      </a:lnTo>
                      <a:lnTo>
                        <a:pt x="157" y="38"/>
                      </a:lnTo>
                      <a:lnTo>
                        <a:pt x="159" y="42"/>
                      </a:lnTo>
                      <a:lnTo>
                        <a:pt x="161" y="45"/>
                      </a:lnTo>
                      <a:lnTo>
                        <a:pt x="162" y="49"/>
                      </a:lnTo>
                      <a:lnTo>
                        <a:pt x="165" y="54"/>
                      </a:lnTo>
                      <a:lnTo>
                        <a:pt x="166" y="57"/>
                      </a:lnTo>
                      <a:lnTo>
                        <a:pt x="167" y="61"/>
                      </a:lnTo>
                      <a:lnTo>
                        <a:pt x="168" y="66"/>
                      </a:lnTo>
                      <a:lnTo>
                        <a:pt x="170" y="69"/>
                      </a:lnTo>
                      <a:lnTo>
                        <a:pt x="171" y="74"/>
                      </a:lnTo>
                      <a:lnTo>
                        <a:pt x="171" y="77"/>
                      </a:lnTo>
                      <a:lnTo>
                        <a:pt x="171" y="82"/>
                      </a:lnTo>
                      <a:lnTo>
                        <a:pt x="171" y="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33" name="Freeform 54"/>
                <p:cNvSpPr>
                  <a:spLocks/>
                </p:cNvSpPr>
                <p:nvPr/>
              </p:nvSpPr>
              <p:spPr bwMode="auto">
                <a:xfrm>
                  <a:off x="1639" y="2649"/>
                  <a:ext cx="30" cy="31"/>
                </a:xfrm>
                <a:custGeom>
                  <a:avLst/>
                  <a:gdLst>
                    <a:gd name="T0" fmla="*/ 0 w 171"/>
                    <a:gd name="T1" fmla="*/ 0 h 171"/>
                    <a:gd name="T2" fmla="*/ 0 w 171"/>
                    <a:gd name="T3" fmla="*/ 0 h 171"/>
                    <a:gd name="T4" fmla="*/ 0 w 171"/>
                    <a:gd name="T5" fmla="*/ 0 h 171"/>
                    <a:gd name="T6" fmla="*/ 0 w 171"/>
                    <a:gd name="T7" fmla="*/ 0 h 171"/>
                    <a:gd name="T8" fmla="*/ 0 w 171"/>
                    <a:gd name="T9" fmla="*/ 0 h 171"/>
                    <a:gd name="T10" fmla="*/ 0 w 171"/>
                    <a:gd name="T11" fmla="*/ 0 h 171"/>
                    <a:gd name="T12" fmla="*/ 0 w 171"/>
                    <a:gd name="T13" fmla="*/ 0 h 171"/>
                    <a:gd name="T14" fmla="*/ 0 w 171"/>
                    <a:gd name="T15" fmla="*/ 0 h 171"/>
                    <a:gd name="T16" fmla="*/ 0 w 171"/>
                    <a:gd name="T17" fmla="*/ 0 h 171"/>
                    <a:gd name="T18" fmla="*/ 0 w 171"/>
                    <a:gd name="T19" fmla="*/ 0 h 171"/>
                    <a:gd name="T20" fmla="*/ 0 w 171"/>
                    <a:gd name="T21" fmla="*/ 0 h 171"/>
                    <a:gd name="T22" fmla="*/ 0 w 171"/>
                    <a:gd name="T23" fmla="*/ 0 h 171"/>
                    <a:gd name="T24" fmla="*/ 0 w 171"/>
                    <a:gd name="T25" fmla="*/ 0 h 171"/>
                    <a:gd name="T26" fmla="*/ 0 w 171"/>
                    <a:gd name="T27" fmla="*/ 0 h 171"/>
                    <a:gd name="T28" fmla="*/ 0 w 171"/>
                    <a:gd name="T29" fmla="*/ 0 h 171"/>
                    <a:gd name="T30" fmla="*/ 0 w 171"/>
                    <a:gd name="T31" fmla="*/ 0 h 171"/>
                    <a:gd name="T32" fmla="*/ 0 w 171"/>
                    <a:gd name="T33" fmla="*/ 0 h 171"/>
                    <a:gd name="T34" fmla="*/ 0 w 171"/>
                    <a:gd name="T35" fmla="*/ 0 h 171"/>
                    <a:gd name="T36" fmla="*/ 0 w 171"/>
                    <a:gd name="T37" fmla="*/ 0 h 171"/>
                    <a:gd name="T38" fmla="*/ 0 w 171"/>
                    <a:gd name="T39" fmla="*/ 0 h 171"/>
                    <a:gd name="T40" fmla="*/ 0 w 171"/>
                    <a:gd name="T41" fmla="*/ 0 h 171"/>
                    <a:gd name="T42" fmla="*/ 0 w 171"/>
                    <a:gd name="T43" fmla="*/ 0 h 171"/>
                    <a:gd name="T44" fmla="*/ 0 w 171"/>
                    <a:gd name="T45" fmla="*/ 0 h 171"/>
                    <a:gd name="T46" fmla="*/ 0 w 171"/>
                    <a:gd name="T47" fmla="*/ 0 h 171"/>
                    <a:gd name="T48" fmla="*/ 0 w 171"/>
                    <a:gd name="T49" fmla="*/ 0 h 171"/>
                    <a:gd name="T50" fmla="*/ 0 w 171"/>
                    <a:gd name="T51" fmla="*/ 0 h 171"/>
                    <a:gd name="T52" fmla="*/ 0 w 171"/>
                    <a:gd name="T53" fmla="*/ 0 h 171"/>
                    <a:gd name="T54" fmla="*/ 0 w 171"/>
                    <a:gd name="T55" fmla="*/ 0 h 171"/>
                    <a:gd name="T56" fmla="*/ 0 w 171"/>
                    <a:gd name="T57" fmla="*/ 0 h 171"/>
                    <a:gd name="T58" fmla="*/ 0 w 171"/>
                    <a:gd name="T59" fmla="*/ 0 h 171"/>
                    <a:gd name="T60" fmla="*/ 0 w 171"/>
                    <a:gd name="T61" fmla="*/ 0 h 171"/>
                    <a:gd name="T62" fmla="*/ 0 w 171"/>
                    <a:gd name="T63" fmla="*/ 0 h 171"/>
                    <a:gd name="T64" fmla="*/ 0 w 171"/>
                    <a:gd name="T65" fmla="*/ 0 h 171"/>
                    <a:gd name="T66" fmla="*/ 0 w 171"/>
                    <a:gd name="T67" fmla="*/ 0 h 171"/>
                    <a:gd name="T68" fmla="*/ 0 w 171"/>
                    <a:gd name="T69" fmla="*/ 0 h 171"/>
                    <a:gd name="T70" fmla="*/ 0 w 171"/>
                    <a:gd name="T71" fmla="*/ 0 h 171"/>
                    <a:gd name="T72" fmla="*/ 0 w 171"/>
                    <a:gd name="T73" fmla="*/ 0 h 171"/>
                    <a:gd name="T74" fmla="*/ 0 w 171"/>
                    <a:gd name="T75" fmla="*/ 0 h 171"/>
                    <a:gd name="T76" fmla="*/ 0 w 171"/>
                    <a:gd name="T77" fmla="*/ 0 h 171"/>
                    <a:gd name="T78" fmla="*/ 0 w 171"/>
                    <a:gd name="T79" fmla="*/ 0 h 171"/>
                    <a:gd name="T80" fmla="*/ 0 w 171"/>
                    <a:gd name="T81" fmla="*/ 0 h 171"/>
                    <a:gd name="T82" fmla="*/ 0 w 171"/>
                    <a:gd name="T83" fmla="*/ 0 h 171"/>
                    <a:gd name="T84" fmla="*/ 0 w 171"/>
                    <a:gd name="T85" fmla="*/ 0 h 171"/>
                    <a:gd name="T86" fmla="*/ 0 w 171"/>
                    <a:gd name="T87" fmla="*/ 0 h 171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71"/>
                    <a:gd name="T133" fmla="*/ 0 h 171"/>
                    <a:gd name="T134" fmla="*/ 171 w 171"/>
                    <a:gd name="T135" fmla="*/ 171 h 171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71" h="171">
                      <a:moveTo>
                        <a:pt x="171" y="86"/>
                      </a:moveTo>
                      <a:lnTo>
                        <a:pt x="171" y="90"/>
                      </a:lnTo>
                      <a:lnTo>
                        <a:pt x="171" y="95"/>
                      </a:lnTo>
                      <a:lnTo>
                        <a:pt x="171" y="99"/>
                      </a:lnTo>
                      <a:lnTo>
                        <a:pt x="170" y="103"/>
                      </a:lnTo>
                      <a:lnTo>
                        <a:pt x="168" y="107"/>
                      </a:lnTo>
                      <a:lnTo>
                        <a:pt x="167" y="112"/>
                      </a:lnTo>
                      <a:lnTo>
                        <a:pt x="166" y="115"/>
                      </a:lnTo>
                      <a:lnTo>
                        <a:pt x="165" y="119"/>
                      </a:lnTo>
                      <a:lnTo>
                        <a:pt x="162" y="124"/>
                      </a:lnTo>
                      <a:lnTo>
                        <a:pt x="161" y="127"/>
                      </a:lnTo>
                      <a:lnTo>
                        <a:pt x="159" y="131"/>
                      </a:lnTo>
                      <a:lnTo>
                        <a:pt x="157" y="134"/>
                      </a:lnTo>
                      <a:lnTo>
                        <a:pt x="154" y="137"/>
                      </a:lnTo>
                      <a:lnTo>
                        <a:pt x="152" y="140"/>
                      </a:lnTo>
                      <a:lnTo>
                        <a:pt x="149" y="144"/>
                      </a:lnTo>
                      <a:lnTo>
                        <a:pt x="146" y="146"/>
                      </a:lnTo>
                      <a:lnTo>
                        <a:pt x="143" y="150"/>
                      </a:lnTo>
                      <a:lnTo>
                        <a:pt x="140" y="152"/>
                      </a:lnTo>
                      <a:lnTo>
                        <a:pt x="136" y="154"/>
                      </a:lnTo>
                      <a:lnTo>
                        <a:pt x="134" y="157"/>
                      </a:lnTo>
                      <a:lnTo>
                        <a:pt x="130" y="159"/>
                      </a:lnTo>
                      <a:lnTo>
                        <a:pt x="127" y="162"/>
                      </a:lnTo>
                      <a:lnTo>
                        <a:pt x="123" y="163"/>
                      </a:lnTo>
                      <a:lnTo>
                        <a:pt x="119" y="165"/>
                      </a:lnTo>
                      <a:lnTo>
                        <a:pt x="115" y="166"/>
                      </a:lnTo>
                      <a:lnTo>
                        <a:pt x="111" y="168"/>
                      </a:lnTo>
                      <a:lnTo>
                        <a:pt x="107" y="169"/>
                      </a:lnTo>
                      <a:lnTo>
                        <a:pt x="103" y="170"/>
                      </a:lnTo>
                      <a:lnTo>
                        <a:pt x="98" y="171"/>
                      </a:lnTo>
                      <a:lnTo>
                        <a:pt x="95" y="171"/>
                      </a:lnTo>
                      <a:lnTo>
                        <a:pt x="90" y="171"/>
                      </a:lnTo>
                      <a:lnTo>
                        <a:pt x="85" y="171"/>
                      </a:lnTo>
                      <a:lnTo>
                        <a:pt x="82" y="171"/>
                      </a:lnTo>
                      <a:lnTo>
                        <a:pt x="77" y="171"/>
                      </a:lnTo>
                      <a:lnTo>
                        <a:pt x="74" y="171"/>
                      </a:lnTo>
                      <a:lnTo>
                        <a:pt x="69" y="170"/>
                      </a:lnTo>
                      <a:lnTo>
                        <a:pt x="65" y="169"/>
                      </a:lnTo>
                      <a:lnTo>
                        <a:pt x="60" y="168"/>
                      </a:lnTo>
                      <a:lnTo>
                        <a:pt x="57" y="166"/>
                      </a:lnTo>
                      <a:lnTo>
                        <a:pt x="53" y="165"/>
                      </a:lnTo>
                      <a:lnTo>
                        <a:pt x="49" y="163"/>
                      </a:lnTo>
                      <a:lnTo>
                        <a:pt x="45" y="162"/>
                      </a:lnTo>
                      <a:lnTo>
                        <a:pt x="42" y="159"/>
                      </a:lnTo>
                      <a:lnTo>
                        <a:pt x="38" y="157"/>
                      </a:lnTo>
                      <a:lnTo>
                        <a:pt x="36" y="154"/>
                      </a:lnTo>
                      <a:lnTo>
                        <a:pt x="32" y="152"/>
                      </a:lnTo>
                      <a:lnTo>
                        <a:pt x="28" y="150"/>
                      </a:lnTo>
                      <a:lnTo>
                        <a:pt x="26" y="146"/>
                      </a:lnTo>
                      <a:lnTo>
                        <a:pt x="23" y="144"/>
                      </a:lnTo>
                      <a:lnTo>
                        <a:pt x="20" y="140"/>
                      </a:lnTo>
                      <a:lnTo>
                        <a:pt x="18" y="137"/>
                      </a:lnTo>
                      <a:lnTo>
                        <a:pt x="15" y="134"/>
                      </a:lnTo>
                      <a:lnTo>
                        <a:pt x="13" y="131"/>
                      </a:lnTo>
                      <a:lnTo>
                        <a:pt x="11" y="127"/>
                      </a:lnTo>
                      <a:lnTo>
                        <a:pt x="10" y="124"/>
                      </a:lnTo>
                      <a:lnTo>
                        <a:pt x="7" y="119"/>
                      </a:lnTo>
                      <a:lnTo>
                        <a:pt x="6" y="115"/>
                      </a:lnTo>
                      <a:lnTo>
                        <a:pt x="5" y="112"/>
                      </a:lnTo>
                      <a:lnTo>
                        <a:pt x="4" y="107"/>
                      </a:lnTo>
                      <a:lnTo>
                        <a:pt x="2" y="103"/>
                      </a:lnTo>
                      <a:lnTo>
                        <a:pt x="1" y="99"/>
                      </a:lnTo>
                      <a:lnTo>
                        <a:pt x="1" y="95"/>
                      </a:lnTo>
                      <a:lnTo>
                        <a:pt x="1" y="90"/>
                      </a:lnTo>
                      <a:lnTo>
                        <a:pt x="0" y="86"/>
                      </a:lnTo>
                      <a:lnTo>
                        <a:pt x="1" y="82"/>
                      </a:lnTo>
                      <a:lnTo>
                        <a:pt x="1" y="77"/>
                      </a:lnTo>
                      <a:lnTo>
                        <a:pt x="1" y="74"/>
                      </a:lnTo>
                      <a:lnTo>
                        <a:pt x="2" y="69"/>
                      </a:lnTo>
                      <a:lnTo>
                        <a:pt x="4" y="66"/>
                      </a:lnTo>
                      <a:lnTo>
                        <a:pt x="5" y="61"/>
                      </a:lnTo>
                      <a:lnTo>
                        <a:pt x="6" y="57"/>
                      </a:lnTo>
                      <a:lnTo>
                        <a:pt x="7" y="54"/>
                      </a:lnTo>
                      <a:lnTo>
                        <a:pt x="10" y="49"/>
                      </a:lnTo>
                      <a:lnTo>
                        <a:pt x="11" y="45"/>
                      </a:lnTo>
                      <a:lnTo>
                        <a:pt x="13" y="42"/>
                      </a:lnTo>
                      <a:lnTo>
                        <a:pt x="15" y="38"/>
                      </a:lnTo>
                      <a:lnTo>
                        <a:pt x="18" y="36"/>
                      </a:lnTo>
                      <a:lnTo>
                        <a:pt x="20" y="32"/>
                      </a:lnTo>
                      <a:lnTo>
                        <a:pt x="23" y="29"/>
                      </a:lnTo>
                      <a:lnTo>
                        <a:pt x="26" y="26"/>
                      </a:lnTo>
                      <a:lnTo>
                        <a:pt x="28" y="23"/>
                      </a:lnTo>
                      <a:lnTo>
                        <a:pt x="32" y="20"/>
                      </a:lnTo>
                      <a:lnTo>
                        <a:pt x="36" y="18"/>
                      </a:lnTo>
                      <a:lnTo>
                        <a:pt x="38" y="16"/>
                      </a:lnTo>
                      <a:lnTo>
                        <a:pt x="42" y="13"/>
                      </a:lnTo>
                      <a:lnTo>
                        <a:pt x="45" y="11"/>
                      </a:lnTo>
                      <a:lnTo>
                        <a:pt x="49" y="10"/>
                      </a:lnTo>
                      <a:lnTo>
                        <a:pt x="53" y="7"/>
                      </a:lnTo>
                      <a:lnTo>
                        <a:pt x="57" y="6"/>
                      </a:lnTo>
                      <a:lnTo>
                        <a:pt x="60" y="5"/>
                      </a:lnTo>
                      <a:lnTo>
                        <a:pt x="65" y="4"/>
                      </a:lnTo>
                      <a:lnTo>
                        <a:pt x="69" y="3"/>
                      </a:lnTo>
                      <a:lnTo>
                        <a:pt x="74" y="2"/>
                      </a:lnTo>
                      <a:lnTo>
                        <a:pt x="77" y="2"/>
                      </a:lnTo>
                      <a:lnTo>
                        <a:pt x="82" y="2"/>
                      </a:lnTo>
                      <a:lnTo>
                        <a:pt x="85" y="0"/>
                      </a:lnTo>
                      <a:lnTo>
                        <a:pt x="90" y="2"/>
                      </a:lnTo>
                      <a:lnTo>
                        <a:pt x="95" y="2"/>
                      </a:lnTo>
                      <a:lnTo>
                        <a:pt x="98" y="2"/>
                      </a:lnTo>
                      <a:lnTo>
                        <a:pt x="103" y="3"/>
                      </a:lnTo>
                      <a:lnTo>
                        <a:pt x="107" y="4"/>
                      </a:lnTo>
                      <a:lnTo>
                        <a:pt x="111" y="5"/>
                      </a:lnTo>
                      <a:lnTo>
                        <a:pt x="115" y="6"/>
                      </a:lnTo>
                      <a:lnTo>
                        <a:pt x="119" y="7"/>
                      </a:lnTo>
                      <a:lnTo>
                        <a:pt x="123" y="10"/>
                      </a:lnTo>
                      <a:lnTo>
                        <a:pt x="127" y="11"/>
                      </a:lnTo>
                      <a:lnTo>
                        <a:pt x="130" y="13"/>
                      </a:lnTo>
                      <a:lnTo>
                        <a:pt x="134" y="16"/>
                      </a:lnTo>
                      <a:lnTo>
                        <a:pt x="136" y="18"/>
                      </a:lnTo>
                      <a:lnTo>
                        <a:pt x="140" y="20"/>
                      </a:lnTo>
                      <a:lnTo>
                        <a:pt x="143" y="23"/>
                      </a:lnTo>
                      <a:lnTo>
                        <a:pt x="146" y="26"/>
                      </a:lnTo>
                      <a:lnTo>
                        <a:pt x="149" y="29"/>
                      </a:lnTo>
                      <a:lnTo>
                        <a:pt x="152" y="32"/>
                      </a:lnTo>
                      <a:lnTo>
                        <a:pt x="154" y="36"/>
                      </a:lnTo>
                      <a:lnTo>
                        <a:pt x="157" y="38"/>
                      </a:lnTo>
                      <a:lnTo>
                        <a:pt x="159" y="42"/>
                      </a:lnTo>
                      <a:lnTo>
                        <a:pt x="161" y="45"/>
                      </a:lnTo>
                      <a:lnTo>
                        <a:pt x="162" y="49"/>
                      </a:lnTo>
                      <a:lnTo>
                        <a:pt x="165" y="54"/>
                      </a:lnTo>
                      <a:lnTo>
                        <a:pt x="166" y="57"/>
                      </a:lnTo>
                      <a:lnTo>
                        <a:pt x="167" y="61"/>
                      </a:lnTo>
                      <a:lnTo>
                        <a:pt x="168" y="66"/>
                      </a:lnTo>
                      <a:lnTo>
                        <a:pt x="170" y="69"/>
                      </a:lnTo>
                      <a:lnTo>
                        <a:pt x="171" y="74"/>
                      </a:lnTo>
                      <a:lnTo>
                        <a:pt x="171" y="77"/>
                      </a:lnTo>
                      <a:lnTo>
                        <a:pt x="171" y="82"/>
                      </a:lnTo>
                      <a:lnTo>
                        <a:pt x="171" y="86"/>
                      </a:lnTo>
                      <a:close/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34" name="Freeform 55"/>
                <p:cNvSpPr>
                  <a:spLocks/>
                </p:cNvSpPr>
                <p:nvPr/>
              </p:nvSpPr>
              <p:spPr bwMode="auto">
                <a:xfrm>
                  <a:off x="1646" y="2617"/>
                  <a:ext cx="21" cy="30"/>
                </a:xfrm>
                <a:custGeom>
                  <a:avLst/>
                  <a:gdLst>
                    <a:gd name="T0" fmla="*/ 0 w 117"/>
                    <a:gd name="T1" fmla="*/ 0 h 171"/>
                    <a:gd name="T2" fmla="*/ 0 w 117"/>
                    <a:gd name="T3" fmla="*/ 0 h 171"/>
                    <a:gd name="T4" fmla="*/ 0 w 117"/>
                    <a:gd name="T5" fmla="*/ 0 h 171"/>
                    <a:gd name="T6" fmla="*/ 0 w 117"/>
                    <a:gd name="T7" fmla="*/ 0 h 171"/>
                    <a:gd name="T8" fmla="*/ 0 w 117"/>
                    <a:gd name="T9" fmla="*/ 0 h 171"/>
                    <a:gd name="T10" fmla="*/ 0 w 117"/>
                    <a:gd name="T11" fmla="*/ 0 h 171"/>
                    <a:gd name="T12" fmla="*/ 0 w 117"/>
                    <a:gd name="T13" fmla="*/ 0 h 171"/>
                    <a:gd name="T14" fmla="*/ 0 w 117"/>
                    <a:gd name="T15" fmla="*/ 0 h 171"/>
                    <a:gd name="T16" fmla="*/ 0 w 117"/>
                    <a:gd name="T17" fmla="*/ 0 h 171"/>
                    <a:gd name="T18" fmla="*/ 0 w 117"/>
                    <a:gd name="T19" fmla="*/ 0 h 171"/>
                    <a:gd name="T20" fmla="*/ 0 w 117"/>
                    <a:gd name="T21" fmla="*/ 0 h 171"/>
                    <a:gd name="T22" fmla="*/ 0 w 117"/>
                    <a:gd name="T23" fmla="*/ 0 h 171"/>
                    <a:gd name="T24" fmla="*/ 0 w 117"/>
                    <a:gd name="T25" fmla="*/ 0 h 171"/>
                    <a:gd name="T26" fmla="*/ 0 w 117"/>
                    <a:gd name="T27" fmla="*/ 0 h 171"/>
                    <a:gd name="T28" fmla="*/ 0 w 117"/>
                    <a:gd name="T29" fmla="*/ 0 h 171"/>
                    <a:gd name="T30" fmla="*/ 0 w 117"/>
                    <a:gd name="T31" fmla="*/ 0 h 171"/>
                    <a:gd name="T32" fmla="*/ 0 w 117"/>
                    <a:gd name="T33" fmla="*/ 0 h 171"/>
                    <a:gd name="T34" fmla="*/ 0 w 117"/>
                    <a:gd name="T35" fmla="*/ 0 h 171"/>
                    <a:gd name="T36" fmla="*/ 0 w 117"/>
                    <a:gd name="T37" fmla="*/ 0 h 171"/>
                    <a:gd name="T38" fmla="*/ 0 w 117"/>
                    <a:gd name="T39" fmla="*/ 0 h 171"/>
                    <a:gd name="T40" fmla="*/ 0 w 117"/>
                    <a:gd name="T41" fmla="*/ 0 h 171"/>
                    <a:gd name="T42" fmla="*/ 0 w 117"/>
                    <a:gd name="T43" fmla="*/ 0 h 171"/>
                    <a:gd name="T44" fmla="*/ 0 w 117"/>
                    <a:gd name="T45" fmla="*/ 0 h 171"/>
                    <a:gd name="T46" fmla="*/ 0 w 117"/>
                    <a:gd name="T47" fmla="*/ 0 h 171"/>
                    <a:gd name="T48" fmla="*/ 0 w 117"/>
                    <a:gd name="T49" fmla="*/ 0 h 171"/>
                    <a:gd name="T50" fmla="*/ 0 w 117"/>
                    <a:gd name="T51" fmla="*/ 0 h 171"/>
                    <a:gd name="T52" fmla="*/ 0 w 117"/>
                    <a:gd name="T53" fmla="*/ 0 h 171"/>
                    <a:gd name="T54" fmla="*/ 0 w 117"/>
                    <a:gd name="T55" fmla="*/ 0 h 171"/>
                    <a:gd name="T56" fmla="*/ 0 w 117"/>
                    <a:gd name="T57" fmla="*/ 0 h 171"/>
                    <a:gd name="T58" fmla="*/ 0 w 117"/>
                    <a:gd name="T59" fmla="*/ 0 h 171"/>
                    <a:gd name="T60" fmla="*/ 0 w 117"/>
                    <a:gd name="T61" fmla="*/ 0 h 171"/>
                    <a:gd name="T62" fmla="*/ 0 w 117"/>
                    <a:gd name="T63" fmla="*/ 0 h 171"/>
                    <a:gd name="T64" fmla="*/ 0 w 117"/>
                    <a:gd name="T65" fmla="*/ 0 h 171"/>
                    <a:gd name="T66" fmla="*/ 0 w 117"/>
                    <a:gd name="T67" fmla="*/ 0 h 171"/>
                    <a:gd name="T68" fmla="*/ 0 w 117"/>
                    <a:gd name="T69" fmla="*/ 0 h 171"/>
                    <a:gd name="T70" fmla="*/ 0 w 117"/>
                    <a:gd name="T71" fmla="*/ 0 h 171"/>
                    <a:gd name="T72" fmla="*/ 0 w 117"/>
                    <a:gd name="T73" fmla="*/ 0 h 171"/>
                    <a:gd name="T74" fmla="*/ 0 w 117"/>
                    <a:gd name="T75" fmla="*/ 0 h 171"/>
                    <a:gd name="T76" fmla="*/ 0 w 117"/>
                    <a:gd name="T77" fmla="*/ 0 h 171"/>
                    <a:gd name="T78" fmla="*/ 0 w 117"/>
                    <a:gd name="T79" fmla="*/ 0 h 171"/>
                    <a:gd name="T80" fmla="*/ 0 w 117"/>
                    <a:gd name="T81" fmla="*/ 0 h 171"/>
                    <a:gd name="T82" fmla="*/ 0 w 117"/>
                    <a:gd name="T83" fmla="*/ 0 h 171"/>
                    <a:gd name="T84" fmla="*/ 0 w 117"/>
                    <a:gd name="T85" fmla="*/ 0 h 171"/>
                    <a:gd name="T86" fmla="*/ 0 w 117"/>
                    <a:gd name="T87" fmla="*/ 0 h 171"/>
                    <a:gd name="T88" fmla="*/ 0 w 117"/>
                    <a:gd name="T89" fmla="*/ 0 h 171"/>
                    <a:gd name="T90" fmla="*/ 0 w 117"/>
                    <a:gd name="T91" fmla="*/ 0 h 171"/>
                    <a:gd name="T92" fmla="*/ 0 w 117"/>
                    <a:gd name="T93" fmla="*/ 0 h 171"/>
                    <a:gd name="T94" fmla="*/ 0 w 117"/>
                    <a:gd name="T95" fmla="*/ 0 h 171"/>
                    <a:gd name="T96" fmla="*/ 0 w 117"/>
                    <a:gd name="T97" fmla="*/ 0 h 171"/>
                    <a:gd name="T98" fmla="*/ 0 w 117"/>
                    <a:gd name="T99" fmla="*/ 0 h 17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17"/>
                    <a:gd name="T151" fmla="*/ 0 h 171"/>
                    <a:gd name="T152" fmla="*/ 117 w 117"/>
                    <a:gd name="T153" fmla="*/ 171 h 171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17" h="171">
                      <a:moveTo>
                        <a:pt x="0" y="11"/>
                      </a:moveTo>
                      <a:lnTo>
                        <a:pt x="3" y="10"/>
                      </a:lnTo>
                      <a:lnTo>
                        <a:pt x="7" y="9"/>
                      </a:lnTo>
                      <a:lnTo>
                        <a:pt x="11" y="7"/>
                      </a:lnTo>
                      <a:lnTo>
                        <a:pt x="15" y="6"/>
                      </a:lnTo>
                      <a:lnTo>
                        <a:pt x="18" y="5"/>
                      </a:lnTo>
                      <a:lnTo>
                        <a:pt x="22" y="5"/>
                      </a:lnTo>
                      <a:lnTo>
                        <a:pt x="26" y="4"/>
                      </a:lnTo>
                      <a:lnTo>
                        <a:pt x="29" y="3"/>
                      </a:lnTo>
                      <a:lnTo>
                        <a:pt x="33" y="3"/>
                      </a:lnTo>
                      <a:lnTo>
                        <a:pt x="36" y="2"/>
                      </a:lnTo>
                      <a:lnTo>
                        <a:pt x="40" y="2"/>
                      </a:lnTo>
                      <a:lnTo>
                        <a:pt x="43" y="2"/>
                      </a:lnTo>
                      <a:lnTo>
                        <a:pt x="47" y="0"/>
                      </a:lnTo>
                      <a:lnTo>
                        <a:pt x="50" y="0"/>
                      </a:lnTo>
                      <a:lnTo>
                        <a:pt x="54" y="0"/>
                      </a:lnTo>
                      <a:lnTo>
                        <a:pt x="58" y="0"/>
                      </a:lnTo>
                      <a:lnTo>
                        <a:pt x="62" y="0"/>
                      </a:lnTo>
                      <a:lnTo>
                        <a:pt x="66" y="0"/>
                      </a:lnTo>
                      <a:lnTo>
                        <a:pt x="69" y="0"/>
                      </a:lnTo>
                      <a:lnTo>
                        <a:pt x="73" y="2"/>
                      </a:lnTo>
                      <a:lnTo>
                        <a:pt x="77" y="2"/>
                      </a:lnTo>
                      <a:lnTo>
                        <a:pt x="80" y="2"/>
                      </a:lnTo>
                      <a:lnTo>
                        <a:pt x="84" y="3"/>
                      </a:lnTo>
                      <a:lnTo>
                        <a:pt x="87" y="3"/>
                      </a:lnTo>
                      <a:lnTo>
                        <a:pt x="91" y="4"/>
                      </a:lnTo>
                      <a:lnTo>
                        <a:pt x="94" y="5"/>
                      </a:lnTo>
                      <a:lnTo>
                        <a:pt x="98" y="5"/>
                      </a:lnTo>
                      <a:lnTo>
                        <a:pt x="101" y="6"/>
                      </a:lnTo>
                      <a:lnTo>
                        <a:pt x="105" y="7"/>
                      </a:lnTo>
                      <a:lnTo>
                        <a:pt x="110" y="9"/>
                      </a:lnTo>
                      <a:lnTo>
                        <a:pt x="113" y="10"/>
                      </a:lnTo>
                      <a:lnTo>
                        <a:pt x="117" y="11"/>
                      </a:lnTo>
                      <a:lnTo>
                        <a:pt x="115" y="18"/>
                      </a:lnTo>
                      <a:lnTo>
                        <a:pt x="111" y="25"/>
                      </a:lnTo>
                      <a:lnTo>
                        <a:pt x="109" y="32"/>
                      </a:lnTo>
                      <a:lnTo>
                        <a:pt x="107" y="38"/>
                      </a:lnTo>
                      <a:lnTo>
                        <a:pt x="105" y="43"/>
                      </a:lnTo>
                      <a:lnTo>
                        <a:pt x="103" y="49"/>
                      </a:lnTo>
                      <a:lnTo>
                        <a:pt x="101" y="54"/>
                      </a:lnTo>
                      <a:lnTo>
                        <a:pt x="99" y="58"/>
                      </a:lnTo>
                      <a:lnTo>
                        <a:pt x="98" y="63"/>
                      </a:lnTo>
                      <a:lnTo>
                        <a:pt x="96" y="68"/>
                      </a:lnTo>
                      <a:lnTo>
                        <a:pt x="94" y="71"/>
                      </a:lnTo>
                      <a:lnTo>
                        <a:pt x="93" y="76"/>
                      </a:lnTo>
                      <a:lnTo>
                        <a:pt x="92" y="80"/>
                      </a:lnTo>
                      <a:lnTo>
                        <a:pt x="90" y="83"/>
                      </a:lnTo>
                      <a:lnTo>
                        <a:pt x="88" y="88"/>
                      </a:lnTo>
                      <a:lnTo>
                        <a:pt x="87" y="92"/>
                      </a:lnTo>
                      <a:lnTo>
                        <a:pt x="86" y="95"/>
                      </a:lnTo>
                      <a:lnTo>
                        <a:pt x="85" y="99"/>
                      </a:lnTo>
                      <a:lnTo>
                        <a:pt x="84" y="102"/>
                      </a:lnTo>
                      <a:lnTo>
                        <a:pt x="81" y="107"/>
                      </a:lnTo>
                      <a:lnTo>
                        <a:pt x="80" y="111"/>
                      </a:lnTo>
                      <a:lnTo>
                        <a:pt x="79" y="115"/>
                      </a:lnTo>
                      <a:lnTo>
                        <a:pt x="78" y="119"/>
                      </a:lnTo>
                      <a:lnTo>
                        <a:pt x="75" y="124"/>
                      </a:lnTo>
                      <a:lnTo>
                        <a:pt x="74" y="128"/>
                      </a:lnTo>
                      <a:lnTo>
                        <a:pt x="72" y="134"/>
                      </a:lnTo>
                      <a:lnTo>
                        <a:pt x="69" y="139"/>
                      </a:lnTo>
                      <a:lnTo>
                        <a:pt x="68" y="145"/>
                      </a:lnTo>
                      <a:lnTo>
                        <a:pt x="66" y="151"/>
                      </a:lnTo>
                      <a:lnTo>
                        <a:pt x="64" y="158"/>
                      </a:lnTo>
                      <a:lnTo>
                        <a:pt x="61" y="164"/>
                      </a:lnTo>
                      <a:lnTo>
                        <a:pt x="58" y="171"/>
                      </a:lnTo>
                      <a:lnTo>
                        <a:pt x="58" y="170"/>
                      </a:lnTo>
                      <a:lnTo>
                        <a:pt x="56" y="168"/>
                      </a:lnTo>
                      <a:lnTo>
                        <a:pt x="55" y="165"/>
                      </a:lnTo>
                      <a:lnTo>
                        <a:pt x="54" y="162"/>
                      </a:lnTo>
                      <a:lnTo>
                        <a:pt x="53" y="157"/>
                      </a:lnTo>
                      <a:lnTo>
                        <a:pt x="50" y="152"/>
                      </a:lnTo>
                      <a:lnTo>
                        <a:pt x="49" y="146"/>
                      </a:lnTo>
                      <a:lnTo>
                        <a:pt x="47" y="140"/>
                      </a:lnTo>
                      <a:lnTo>
                        <a:pt x="45" y="134"/>
                      </a:lnTo>
                      <a:lnTo>
                        <a:pt x="42" y="128"/>
                      </a:lnTo>
                      <a:lnTo>
                        <a:pt x="40" y="121"/>
                      </a:lnTo>
                      <a:lnTo>
                        <a:pt x="37" y="114"/>
                      </a:lnTo>
                      <a:lnTo>
                        <a:pt x="34" y="106"/>
                      </a:lnTo>
                      <a:lnTo>
                        <a:pt x="32" y="99"/>
                      </a:lnTo>
                      <a:lnTo>
                        <a:pt x="29" y="92"/>
                      </a:lnTo>
                      <a:lnTo>
                        <a:pt x="27" y="85"/>
                      </a:lnTo>
                      <a:lnTo>
                        <a:pt x="23" y="76"/>
                      </a:lnTo>
                      <a:lnTo>
                        <a:pt x="21" y="69"/>
                      </a:lnTo>
                      <a:lnTo>
                        <a:pt x="18" y="62"/>
                      </a:lnTo>
                      <a:lnTo>
                        <a:pt x="16" y="55"/>
                      </a:lnTo>
                      <a:lnTo>
                        <a:pt x="14" y="49"/>
                      </a:lnTo>
                      <a:lnTo>
                        <a:pt x="11" y="42"/>
                      </a:lnTo>
                      <a:lnTo>
                        <a:pt x="9" y="36"/>
                      </a:lnTo>
                      <a:lnTo>
                        <a:pt x="7" y="31"/>
                      </a:lnTo>
                      <a:lnTo>
                        <a:pt x="5" y="26"/>
                      </a:lnTo>
                      <a:lnTo>
                        <a:pt x="3" y="22"/>
                      </a:lnTo>
                      <a:lnTo>
                        <a:pt x="2" y="18"/>
                      </a:lnTo>
                      <a:lnTo>
                        <a:pt x="1" y="16"/>
                      </a:lnTo>
                      <a:lnTo>
                        <a:pt x="1" y="13"/>
                      </a:lnTo>
                      <a:lnTo>
                        <a:pt x="0" y="12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</a:bodyPr>
                <a:lstStyle/>
                <a:p>
                  <a:pPr algn="l"/>
                  <a:endParaRPr lang="zh-CN" altLang="en-US">
                    <a:ea typeface="宋体" charset="-122"/>
                    <a:cs typeface="宋体" charset="-122"/>
                  </a:endParaRPr>
                </a:p>
              </p:txBody>
            </p:sp>
            <p:sp>
              <p:nvSpPr>
                <p:cNvPr id="152635" name="Line 56"/>
                <p:cNvSpPr>
                  <a:spLocks noChangeShapeType="1"/>
                </p:cNvSpPr>
                <p:nvPr/>
              </p:nvSpPr>
              <p:spPr bwMode="auto">
                <a:xfrm>
                  <a:off x="1657" y="2347"/>
                  <a:ext cx="0" cy="27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636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1771" y="2544"/>
                  <a:ext cx="201" cy="21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91383" tIns="45691" rIns="91383" bIns="45691">
                  <a:prstTxWarp prst="textNoShape">
                    <a:avLst/>
                  </a:prstTxWarp>
                  <a:spAutoFit/>
                </a:bodyPr>
                <a:lstStyle/>
                <a:p>
                  <a:pPr algn="l" eaLnBrk="0" hangingPunct="0"/>
                  <a:r>
                    <a:rPr lang="en-US" altLang="zh-CN" sz="1100" b="1">
                      <a:solidFill>
                        <a:srgbClr val="000000"/>
                      </a:solidFill>
                      <a:latin typeface="Symbol" charset="2"/>
                      <a:ea typeface="宋体" charset="-122"/>
                      <a:cs typeface="宋体" charset="-122"/>
                    </a:rPr>
                    <a:t>g</a:t>
                  </a:r>
                  <a:endParaRPr lang="en-US" altLang="zh-CN" sz="1100" b="1">
                    <a:solidFill>
                      <a:srgbClr val="000000"/>
                    </a:solidFill>
                    <a:ea typeface="宋体" charset="-122"/>
                    <a:cs typeface="宋体" charset="-122"/>
                  </a:endParaRPr>
                </a:p>
              </p:txBody>
            </p:sp>
          </p:grpSp>
          <p:sp>
            <p:nvSpPr>
              <p:cNvPr id="152600" name="Text Box 58"/>
              <p:cNvSpPr txBox="1">
                <a:spLocks noChangeArrowheads="1"/>
              </p:cNvSpPr>
              <p:nvPr/>
            </p:nvSpPr>
            <p:spPr bwMode="auto">
              <a:xfrm>
                <a:off x="2624" y="2705"/>
                <a:ext cx="784" cy="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383" tIns="45691" rIns="91383" bIns="4569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zh-CN" sz="900" b="1">
                    <a:latin typeface="Arial" charset="0"/>
                    <a:ea typeface="宋体" charset="-122"/>
                    <a:cs typeface="宋体" charset="-122"/>
                  </a:rPr>
                  <a:t>Calculated </a:t>
                </a:r>
              </a:p>
              <a:p>
                <a:r>
                  <a:rPr lang="en-US" altLang="zh-CN" sz="900" b="1">
                    <a:latin typeface="Arial" charset="0"/>
                    <a:ea typeface="宋体" charset="-122"/>
                    <a:cs typeface="宋体" charset="-122"/>
                  </a:rPr>
                  <a:t>Phase Diagram</a:t>
                </a:r>
              </a:p>
            </p:txBody>
          </p:sp>
          <p:sp>
            <p:nvSpPr>
              <p:cNvPr id="152601" name="Rectangle 59"/>
              <p:cNvSpPr>
                <a:spLocks noChangeArrowheads="1"/>
              </p:cNvSpPr>
              <p:nvPr/>
            </p:nvSpPr>
            <p:spPr bwMode="auto">
              <a:xfrm>
                <a:off x="2496" y="1824"/>
                <a:ext cx="1008" cy="1248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lIns="91383" tIns="45691" rIns="91383" bIns="45691" anchor="ctr">
                <a:prstTxWarp prst="textNoShape">
                  <a:avLst/>
                </a:prstTxWarp>
              </a:bodyPr>
              <a:lstStyle/>
              <a:p>
                <a:pPr algn="l"/>
                <a:endParaRPr lang="zh-CN" altLang="en-US">
                  <a:ea typeface="宋体" charset="-122"/>
                  <a:cs typeface="宋体" charset="-122"/>
                </a:endParaRPr>
              </a:p>
            </p:txBody>
          </p:sp>
        </p:grpSp>
        <p:grpSp>
          <p:nvGrpSpPr>
            <p:cNvPr id="152593" name="Group 60"/>
            <p:cNvGrpSpPr>
              <a:grpSpLocks/>
            </p:cNvGrpSpPr>
            <p:nvPr/>
          </p:nvGrpSpPr>
          <p:grpSpPr bwMode="auto">
            <a:xfrm>
              <a:off x="1408" y="722"/>
              <a:ext cx="1111" cy="849"/>
              <a:chOff x="816" y="1776"/>
              <a:chExt cx="1584" cy="1344"/>
            </a:xfrm>
          </p:grpSpPr>
          <p:sp>
            <p:nvSpPr>
              <p:cNvPr id="152597" name="Rectangle 61"/>
              <p:cNvSpPr>
                <a:spLocks noChangeArrowheads="1"/>
              </p:cNvSpPr>
              <p:nvPr/>
            </p:nvSpPr>
            <p:spPr bwMode="auto">
              <a:xfrm>
                <a:off x="864" y="1776"/>
                <a:ext cx="1488" cy="1344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lIns="91383" tIns="45691" rIns="91383" bIns="45691" anchor="ctr">
                <a:prstTxWarp prst="textNoShape">
                  <a:avLst/>
                </a:prstTxWarp>
              </a:bodyPr>
              <a:lstStyle/>
              <a:p>
                <a:pPr algn="l"/>
                <a:endParaRPr lang="zh-CN" altLang="en-US">
                  <a:ea typeface="宋体" charset="-122"/>
                  <a:cs typeface="宋体" charset="-122"/>
                </a:endParaRPr>
              </a:p>
            </p:txBody>
          </p:sp>
          <p:graphicFrame>
            <p:nvGraphicFramePr>
              <p:cNvPr id="152578" name="Object 62"/>
              <p:cNvGraphicFramePr>
                <a:graphicFrameLocks noChangeAspect="1"/>
              </p:cNvGraphicFramePr>
              <p:nvPr/>
            </p:nvGraphicFramePr>
            <p:xfrm>
              <a:off x="912" y="1872"/>
              <a:ext cx="1392" cy="10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812" r:id="rId9" imgW="6499555" imgH="5478170" progId="">
                      <p:embed/>
                    </p:oleObj>
                  </mc:Choice>
                  <mc:Fallback>
                    <p:oleObj r:id="rId9" imgW="6499555" imgH="5478170" progId="">
                      <p:embed/>
                      <p:pic>
                        <p:nvPicPr>
                          <p:cNvPr id="0" name="Object 6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5731" t="17572" r="9132" b="6952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12" y="1872"/>
                            <a:ext cx="1392" cy="1041"/>
                          </a:xfrm>
                          <a:prstGeom prst="rect">
                            <a:avLst/>
                          </a:prstGeom>
                          <a:solidFill>
                            <a:srgbClr val="FFFF66"/>
                          </a:solidFill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2598" name="Text Box 63"/>
              <p:cNvSpPr txBox="1">
                <a:spLocks noChangeArrowheads="1"/>
              </p:cNvSpPr>
              <p:nvPr/>
            </p:nvSpPr>
            <p:spPr bwMode="auto">
              <a:xfrm>
                <a:off x="816" y="2879"/>
                <a:ext cx="1584" cy="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383" tIns="45691" rIns="91383" bIns="4569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zh-CN" sz="700" b="1">
                    <a:latin typeface="Arial" charset="0"/>
                    <a:ea typeface="宋体" charset="-122"/>
                    <a:cs typeface="宋体" charset="-122"/>
                  </a:rPr>
                  <a:t>Predicted Volume Change</a:t>
                </a:r>
              </a:p>
            </p:txBody>
          </p:sp>
        </p:grpSp>
        <p:pic>
          <p:nvPicPr>
            <p:cNvPr id="152594" name="Picture 64" descr="caf2"/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8FCF8"/>
                </a:clrFrom>
                <a:clrTo>
                  <a:srgbClr val="F8FC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01" t="7201" r="8800" b="6400"/>
            <a:stretch>
              <a:fillRect/>
            </a:stretch>
          </p:blipFill>
          <p:spPr bwMode="auto">
            <a:xfrm>
              <a:off x="434" y="736"/>
              <a:ext cx="792" cy="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2595" name="Picture 69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" y="2240"/>
              <a:ext cx="423" cy="396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52596" name="Line 17"/>
            <p:cNvSpPr>
              <a:spLocks noChangeShapeType="1"/>
            </p:cNvSpPr>
            <p:nvPr/>
          </p:nvSpPr>
          <p:spPr bwMode="auto">
            <a:xfrm>
              <a:off x="1285" y="1898"/>
              <a:ext cx="253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2583" name="Line 68"/>
          <p:cNvSpPr>
            <a:spLocks noChangeShapeType="1"/>
          </p:cNvSpPr>
          <p:nvPr/>
        </p:nvSpPr>
        <p:spPr bwMode="auto">
          <a:xfrm>
            <a:off x="5241928" y="1452567"/>
            <a:ext cx="22225" cy="516731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2239" y="581423"/>
            <a:ext cx="7772977" cy="686098"/>
          </a:xfrm>
          <a:noFill/>
          <a:ln>
            <a:miter lim="800000"/>
            <a:headEnd/>
            <a:tailEnd/>
          </a:ln>
        </p:spPr>
        <p:txBody>
          <a:bodyPr wrap="square" lIns="90339" tIns="45162" rIns="90339" bIns="45162" numCol="1" anchor="t" anchorCtr="0" compatLnSpc="1">
            <a:prstTxWarp prst="textNoShape">
              <a:avLst/>
            </a:prstTxWarp>
          </a:bodyPr>
          <a:lstStyle/>
          <a:p>
            <a:r>
              <a:rPr lang="en-US" sz="2900" dirty="0">
                <a:latin typeface="Arial Rounded MT Bold" charset="0"/>
                <a:ea typeface="ＭＳ Ｐゴシック" charset="-128"/>
                <a:cs typeface="ＭＳ Ｐゴシック" charset="-128"/>
              </a:rPr>
              <a:t>Integrated Computational Materials Engineering provides a means to link: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04592"/>
            <a:ext cx="4695152" cy="2419945"/>
          </a:xfrm>
        </p:spPr>
        <p:txBody>
          <a:bodyPr/>
          <a:lstStyle/>
          <a:p>
            <a:pPr lvl="1">
              <a:lnSpc>
                <a:spcPct val="80000"/>
              </a:lnSpc>
              <a:spcBef>
                <a:spcPts val="484"/>
              </a:spcBef>
              <a:buFont typeface="Arial"/>
              <a:buChar char="•"/>
            </a:pPr>
            <a:r>
              <a:rPr lang="en-US" sz="2200" dirty="0">
                <a:latin typeface="Verdana" charset="0"/>
              </a:rPr>
              <a:t>Science and Engineering</a:t>
            </a:r>
          </a:p>
          <a:p>
            <a:pPr lvl="1">
              <a:lnSpc>
                <a:spcPct val="80000"/>
              </a:lnSpc>
              <a:spcBef>
                <a:spcPts val="484"/>
              </a:spcBef>
              <a:buNone/>
            </a:pPr>
            <a:endParaRPr lang="en-US" sz="2200" dirty="0">
              <a:latin typeface="Verdana" charset="0"/>
            </a:endParaRPr>
          </a:p>
          <a:p>
            <a:pPr lvl="1">
              <a:lnSpc>
                <a:spcPct val="80000"/>
              </a:lnSpc>
              <a:spcBef>
                <a:spcPts val="484"/>
              </a:spcBef>
              <a:buFont typeface="Arial"/>
              <a:buChar char="•"/>
            </a:pPr>
            <a:r>
              <a:rPr lang="en-US" sz="2200" dirty="0">
                <a:latin typeface="Verdana" charset="0"/>
              </a:rPr>
              <a:t>Manufacturing, Materials and Design</a:t>
            </a:r>
          </a:p>
          <a:p>
            <a:pPr lvl="1">
              <a:lnSpc>
                <a:spcPct val="80000"/>
              </a:lnSpc>
              <a:spcBef>
                <a:spcPts val="484"/>
              </a:spcBef>
              <a:buNone/>
            </a:pPr>
            <a:endParaRPr lang="en-US" sz="2200" dirty="0">
              <a:latin typeface="Verdana" charset="0"/>
            </a:endParaRPr>
          </a:p>
          <a:p>
            <a:pPr lvl="1">
              <a:lnSpc>
                <a:spcPct val="80000"/>
              </a:lnSpc>
              <a:spcBef>
                <a:spcPts val="484"/>
              </a:spcBef>
              <a:buFont typeface="Arial"/>
              <a:buChar char="•"/>
            </a:pPr>
            <a:r>
              <a:rPr lang="en-US" sz="2200" b="1" u="sng" dirty="0">
                <a:latin typeface="Verdana" charset="0"/>
              </a:rPr>
              <a:t>Experiments</a:t>
            </a:r>
            <a:r>
              <a:rPr lang="en-US" sz="2200" dirty="0">
                <a:latin typeface="Verdana" charset="0"/>
              </a:rPr>
              <a:t>, Theory, Simulation</a:t>
            </a:r>
          </a:p>
          <a:p>
            <a:pPr lvl="1">
              <a:lnSpc>
                <a:spcPct val="80000"/>
              </a:lnSpc>
              <a:spcBef>
                <a:spcPts val="484"/>
              </a:spcBef>
              <a:buNone/>
            </a:pPr>
            <a:endParaRPr lang="en-US" sz="2200" dirty="0">
              <a:latin typeface="Verdana" charset="0"/>
            </a:endParaRPr>
          </a:p>
          <a:p>
            <a:pPr lvl="1">
              <a:lnSpc>
                <a:spcPct val="80000"/>
              </a:lnSpc>
              <a:spcBef>
                <a:spcPts val="484"/>
              </a:spcBef>
              <a:buFont typeface="Arial"/>
              <a:buChar char="•"/>
            </a:pPr>
            <a:r>
              <a:rPr lang="en-US" sz="2200" dirty="0">
                <a:latin typeface="Verdana" charset="0"/>
              </a:rPr>
              <a:t>Information Across Disciplines </a:t>
            </a:r>
          </a:p>
          <a:p>
            <a:pPr>
              <a:lnSpc>
                <a:spcPct val="80000"/>
              </a:lnSpc>
              <a:spcBef>
                <a:spcPts val="1036"/>
              </a:spcBef>
              <a:buFontTx/>
              <a:buChar char="-"/>
            </a:pPr>
            <a:endParaRPr lang="en-US" sz="2200" dirty="0">
              <a:latin typeface="Verdana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endParaRPr lang="en-US" sz="1800" dirty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endParaRPr lang="en-US" sz="17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333" y="2259262"/>
            <a:ext cx="3956244" cy="305142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98951" y="6461279"/>
            <a:ext cx="266257" cy="315871"/>
          </a:xfrm>
          <a:prstGeom prst="rect">
            <a:avLst/>
          </a:prstGeom>
          <a:noFill/>
        </p:spPr>
        <p:txBody>
          <a:bodyPr wrap="none" lIns="83321" tIns="41655" rIns="83321" bIns="41655" rtlCol="0">
            <a:spAutoFit/>
          </a:bodyPr>
          <a:lstStyle/>
          <a:p>
            <a:r>
              <a:rPr lang="en-US" sz="1500" dirty="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5815013" y="4583113"/>
            <a:ext cx="2209800" cy="193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39011" name="Picture 3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2057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53604" name="Freeform 4"/>
          <p:cNvSpPr>
            <a:spLocks/>
          </p:cNvSpPr>
          <p:nvPr/>
        </p:nvSpPr>
        <p:spPr bwMode="auto">
          <a:xfrm>
            <a:off x="3605213" y="2474913"/>
            <a:ext cx="2667000" cy="3352800"/>
          </a:xfrm>
          <a:custGeom>
            <a:avLst/>
            <a:gdLst>
              <a:gd name="T0" fmla="*/ 0 w 1680"/>
              <a:gd name="T1" fmla="*/ 2147483647 h 2112"/>
              <a:gd name="T2" fmla="*/ 2147483647 w 1680"/>
              <a:gd name="T3" fmla="*/ 2147483647 h 2112"/>
              <a:gd name="T4" fmla="*/ 2147483647 w 1680"/>
              <a:gd name="T5" fmla="*/ 0 h 2112"/>
              <a:gd name="T6" fmla="*/ 2147483647 w 1680"/>
              <a:gd name="T7" fmla="*/ 2147483647 h 2112"/>
              <a:gd name="T8" fmla="*/ 0 w 1680"/>
              <a:gd name="T9" fmla="*/ 2147483647 h 2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2112"/>
              <a:gd name="T17" fmla="*/ 1680 w 1680"/>
              <a:gd name="T18" fmla="*/ 2112 h 2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2112">
                <a:moveTo>
                  <a:pt x="0" y="1344"/>
                </a:moveTo>
                <a:lnTo>
                  <a:pt x="1680" y="2112"/>
                </a:lnTo>
                <a:lnTo>
                  <a:pt x="1344" y="0"/>
                </a:lnTo>
                <a:lnTo>
                  <a:pt x="1344" y="1344"/>
                </a:lnTo>
                <a:lnTo>
                  <a:pt x="0" y="1344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3602038" y="2479675"/>
            <a:ext cx="2133600" cy="213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06" name="Picture 6" descr="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9350" y="2551113"/>
            <a:ext cx="19748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7" name="Freeform 7"/>
          <p:cNvSpPr>
            <a:spLocks/>
          </p:cNvSpPr>
          <p:nvPr/>
        </p:nvSpPr>
        <p:spPr bwMode="auto">
          <a:xfrm>
            <a:off x="3124200" y="2971953"/>
            <a:ext cx="1098550" cy="722313"/>
          </a:xfrm>
          <a:custGeom>
            <a:avLst/>
            <a:gdLst>
              <a:gd name="T0" fmla="*/ 0 w 1680"/>
              <a:gd name="T1" fmla="*/ 2147483647 h 2112"/>
              <a:gd name="T2" fmla="*/ 2147483647 w 1680"/>
              <a:gd name="T3" fmla="*/ 2147483647 h 2112"/>
              <a:gd name="T4" fmla="*/ 2147483647 w 1680"/>
              <a:gd name="T5" fmla="*/ 0 h 2112"/>
              <a:gd name="T6" fmla="*/ 2147483647 w 1680"/>
              <a:gd name="T7" fmla="*/ 2147483647 h 2112"/>
              <a:gd name="T8" fmla="*/ 0 w 1680"/>
              <a:gd name="T9" fmla="*/ 2147483647 h 2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2112"/>
              <a:gd name="T17" fmla="*/ 1680 w 1680"/>
              <a:gd name="T18" fmla="*/ 2112 h 2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2112">
                <a:moveTo>
                  <a:pt x="0" y="1344"/>
                </a:moveTo>
                <a:lnTo>
                  <a:pt x="1680" y="2112"/>
                </a:lnTo>
                <a:lnTo>
                  <a:pt x="1344" y="0"/>
                </a:lnTo>
                <a:lnTo>
                  <a:pt x="1344" y="1344"/>
                </a:lnTo>
                <a:lnTo>
                  <a:pt x="0" y="134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1555750" y="341313"/>
            <a:ext cx="2133600" cy="213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09" name="Picture 9" descr="caf2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8FCF8"/>
              </a:clrFrom>
              <a:clrTo>
                <a:srgbClr val="F8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01" t="7201" r="8800" b="6400"/>
          <a:stretch>
            <a:fillRect/>
          </a:stretch>
        </p:blipFill>
        <p:spPr bwMode="auto">
          <a:xfrm>
            <a:off x="1747839" y="457200"/>
            <a:ext cx="185261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0" name="Line 10"/>
          <p:cNvSpPr>
            <a:spLocks noChangeShapeType="1"/>
          </p:cNvSpPr>
          <p:nvPr/>
        </p:nvSpPr>
        <p:spPr bwMode="auto">
          <a:xfrm>
            <a:off x="1555750" y="2474913"/>
            <a:ext cx="2667000" cy="1219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11" name="Line 11"/>
          <p:cNvSpPr>
            <a:spLocks noChangeShapeType="1"/>
          </p:cNvSpPr>
          <p:nvPr/>
        </p:nvSpPr>
        <p:spPr bwMode="auto">
          <a:xfrm>
            <a:off x="3689350" y="2474913"/>
            <a:ext cx="533400" cy="1219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12" name="Line 12"/>
          <p:cNvSpPr>
            <a:spLocks noChangeShapeType="1"/>
          </p:cNvSpPr>
          <p:nvPr/>
        </p:nvSpPr>
        <p:spPr bwMode="auto">
          <a:xfrm>
            <a:off x="3689350" y="341313"/>
            <a:ext cx="533400" cy="3352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13" name="Line 13"/>
          <p:cNvSpPr>
            <a:spLocks noChangeShapeType="1"/>
          </p:cNvSpPr>
          <p:nvPr/>
        </p:nvSpPr>
        <p:spPr bwMode="auto">
          <a:xfrm>
            <a:off x="3605213" y="4608513"/>
            <a:ext cx="2667000" cy="1219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14" name="Line 14"/>
          <p:cNvSpPr>
            <a:spLocks noChangeShapeType="1"/>
          </p:cNvSpPr>
          <p:nvPr/>
        </p:nvSpPr>
        <p:spPr bwMode="auto">
          <a:xfrm>
            <a:off x="5738813" y="4608513"/>
            <a:ext cx="533400" cy="1219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15" name="Line 15"/>
          <p:cNvSpPr>
            <a:spLocks noChangeShapeType="1"/>
          </p:cNvSpPr>
          <p:nvPr/>
        </p:nvSpPr>
        <p:spPr bwMode="auto">
          <a:xfrm>
            <a:off x="5738813" y="2474913"/>
            <a:ext cx="533400" cy="3352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16" name="Text Box 16"/>
          <p:cNvSpPr txBox="1">
            <a:spLocks noChangeArrowheads="1"/>
          </p:cNvSpPr>
          <p:nvPr/>
        </p:nvSpPr>
        <p:spPr bwMode="auto">
          <a:xfrm>
            <a:off x="4267201" y="381001"/>
            <a:ext cx="4548188" cy="12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  <a:spAutoFit/>
          </a:bodyPr>
          <a:lstStyle/>
          <a:p>
            <a:r>
              <a:rPr lang="en-US" sz="3600" b="1">
                <a:latin typeface="Trebuchet MS" charset="0"/>
              </a:rPr>
              <a:t>Ford Virtual Aluminum Castings</a:t>
            </a:r>
          </a:p>
        </p:txBody>
      </p:sp>
      <p:pic>
        <p:nvPicPr>
          <p:cNvPr id="153617" name="Picture 17" descr="RA Logo_2line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29333"/>
            <a:ext cx="44196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4076853" y="2046441"/>
            <a:ext cx="169863" cy="96837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4246606" y="1947959"/>
            <a:ext cx="617619" cy="22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800" b="1"/>
              <a:t>ABAQUS</a:t>
            </a:r>
            <a:endParaRPr lang="en-US" sz="800"/>
          </a:p>
        </p:txBody>
      </p:sp>
      <p:pic>
        <p:nvPicPr>
          <p:cNvPr id="1546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1" y="3537103"/>
            <a:ext cx="877888" cy="6064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54629" name="Rectangle 5"/>
          <p:cNvSpPr>
            <a:spLocks noChangeAspect="1" noChangeArrowheads="1"/>
          </p:cNvSpPr>
          <p:nvPr/>
        </p:nvSpPr>
        <p:spPr bwMode="auto">
          <a:xfrm>
            <a:off x="1514475" y="3978279"/>
            <a:ext cx="192088" cy="30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50" tIns="45219" rIns="90450" bIns="45219" anchor="ctr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4630" name="Rectangle 6"/>
          <p:cNvSpPr>
            <a:spLocks noChangeAspect="1" noChangeArrowheads="1"/>
          </p:cNvSpPr>
          <p:nvPr/>
        </p:nvSpPr>
        <p:spPr bwMode="auto">
          <a:xfrm rot="1140000">
            <a:off x="1411288" y="3945091"/>
            <a:ext cx="93662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1" name="Line 7"/>
          <p:cNvSpPr>
            <a:spLocks noChangeAspect="1" noChangeShapeType="1"/>
          </p:cNvSpPr>
          <p:nvPr/>
        </p:nvSpPr>
        <p:spPr bwMode="auto">
          <a:xfrm>
            <a:off x="1460500" y="3937153"/>
            <a:ext cx="0" cy="36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2" name="Line 8"/>
          <p:cNvSpPr>
            <a:spLocks noChangeAspect="1" noChangeShapeType="1"/>
          </p:cNvSpPr>
          <p:nvPr/>
        </p:nvSpPr>
        <p:spPr bwMode="auto">
          <a:xfrm>
            <a:off x="1446252" y="3925888"/>
            <a:ext cx="3175" cy="428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3" name="Line 9"/>
          <p:cNvSpPr>
            <a:spLocks noChangeAspect="1" noChangeShapeType="1"/>
          </p:cNvSpPr>
          <p:nvPr/>
        </p:nvSpPr>
        <p:spPr bwMode="auto">
          <a:xfrm flipH="1">
            <a:off x="1462241" y="3943354"/>
            <a:ext cx="7937" cy="33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4" name="Line 10"/>
          <p:cNvSpPr>
            <a:spLocks noChangeAspect="1" noChangeShapeType="1"/>
          </p:cNvSpPr>
          <p:nvPr/>
        </p:nvSpPr>
        <p:spPr bwMode="auto">
          <a:xfrm flipH="1">
            <a:off x="1462088" y="3944938"/>
            <a:ext cx="17462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5" name="Line 11"/>
          <p:cNvSpPr>
            <a:spLocks noChangeAspect="1" noChangeShapeType="1"/>
          </p:cNvSpPr>
          <p:nvPr/>
        </p:nvSpPr>
        <p:spPr bwMode="auto">
          <a:xfrm>
            <a:off x="1411332" y="3919538"/>
            <a:ext cx="31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6" name="Line 12"/>
          <p:cNvSpPr>
            <a:spLocks noChangeAspect="1" noChangeShapeType="1"/>
          </p:cNvSpPr>
          <p:nvPr/>
        </p:nvSpPr>
        <p:spPr bwMode="auto">
          <a:xfrm>
            <a:off x="1400175" y="3935413"/>
            <a:ext cx="12700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7" name="Rectangle 13"/>
          <p:cNvSpPr>
            <a:spLocks noChangeAspect="1" noChangeArrowheads="1"/>
          </p:cNvSpPr>
          <p:nvPr/>
        </p:nvSpPr>
        <p:spPr bwMode="auto">
          <a:xfrm rot="1260000">
            <a:off x="1322388" y="3916441"/>
            <a:ext cx="88900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8" name="Line 14"/>
          <p:cNvSpPr>
            <a:spLocks noChangeAspect="1" noChangeShapeType="1"/>
          </p:cNvSpPr>
          <p:nvPr/>
        </p:nvSpPr>
        <p:spPr bwMode="auto">
          <a:xfrm>
            <a:off x="1843088" y="4933953"/>
            <a:ext cx="0" cy="241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9" name="Line 15"/>
          <p:cNvSpPr>
            <a:spLocks noChangeAspect="1" noChangeShapeType="1"/>
          </p:cNvSpPr>
          <p:nvPr/>
        </p:nvSpPr>
        <p:spPr bwMode="auto">
          <a:xfrm flipV="1">
            <a:off x="1249363" y="4141788"/>
            <a:ext cx="0" cy="195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40" name="Rectangle 16"/>
          <p:cNvSpPr>
            <a:spLocks noChangeAspect="1" noChangeArrowheads="1"/>
          </p:cNvSpPr>
          <p:nvPr/>
        </p:nvSpPr>
        <p:spPr bwMode="auto">
          <a:xfrm>
            <a:off x="1514475" y="3978279"/>
            <a:ext cx="192088" cy="30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50" tIns="45219" rIns="90450" bIns="45219" anchor="ctr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4641" name="Rectangle 17"/>
          <p:cNvSpPr>
            <a:spLocks noChangeAspect="1" noChangeArrowheads="1"/>
          </p:cNvSpPr>
          <p:nvPr/>
        </p:nvSpPr>
        <p:spPr bwMode="auto">
          <a:xfrm rot="1140000">
            <a:off x="1411288" y="3945091"/>
            <a:ext cx="93662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42" name="Line 18"/>
          <p:cNvSpPr>
            <a:spLocks noChangeAspect="1" noChangeShapeType="1"/>
          </p:cNvSpPr>
          <p:nvPr/>
        </p:nvSpPr>
        <p:spPr bwMode="auto">
          <a:xfrm>
            <a:off x="1460500" y="3937153"/>
            <a:ext cx="0" cy="36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43" name="Line 19"/>
          <p:cNvSpPr>
            <a:spLocks noChangeAspect="1" noChangeShapeType="1"/>
          </p:cNvSpPr>
          <p:nvPr/>
        </p:nvSpPr>
        <p:spPr bwMode="auto">
          <a:xfrm>
            <a:off x="1446252" y="3925888"/>
            <a:ext cx="3175" cy="428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44" name="Line 20"/>
          <p:cNvSpPr>
            <a:spLocks noChangeAspect="1" noChangeShapeType="1"/>
          </p:cNvSpPr>
          <p:nvPr/>
        </p:nvSpPr>
        <p:spPr bwMode="auto">
          <a:xfrm flipH="1">
            <a:off x="1462241" y="3943354"/>
            <a:ext cx="7937" cy="33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45" name="Line 21"/>
          <p:cNvSpPr>
            <a:spLocks noChangeAspect="1" noChangeShapeType="1"/>
          </p:cNvSpPr>
          <p:nvPr/>
        </p:nvSpPr>
        <p:spPr bwMode="auto">
          <a:xfrm flipH="1">
            <a:off x="1462088" y="3944938"/>
            <a:ext cx="17462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46" name="Line 22"/>
          <p:cNvSpPr>
            <a:spLocks noChangeAspect="1" noChangeShapeType="1"/>
          </p:cNvSpPr>
          <p:nvPr/>
        </p:nvSpPr>
        <p:spPr bwMode="auto">
          <a:xfrm>
            <a:off x="1411332" y="3919538"/>
            <a:ext cx="31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47" name="Line 23"/>
          <p:cNvSpPr>
            <a:spLocks noChangeAspect="1" noChangeShapeType="1"/>
          </p:cNvSpPr>
          <p:nvPr/>
        </p:nvSpPr>
        <p:spPr bwMode="auto">
          <a:xfrm>
            <a:off x="1400175" y="3935413"/>
            <a:ext cx="12700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48" name="Rectangle 24"/>
          <p:cNvSpPr>
            <a:spLocks noChangeAspect="1" noChangeArrowheads="1"/>
          </p:cNvSpPr>
          <p:nvPr/>
        </p:nvSpPr>
        <p:spPr bwMode="auto">
          <a:xfrm rot="1260000">
            <a:off x="1322388" y="3916441"/>
            <a:ext cx="88900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49" name="Line 25"/>
          <p:cNvSpPr>
            <a:spLocks noChangeAspect="1" noChangeShapeType="1"/>
          </p:cNvSpPr>
          <p:nvPr/>
        </p:nvSpPr>
        <p:spPr bwMode="auto">
          <a:xfrm>
            <a:off x="1727353" y="3718052"/>
            <a:ext cx="360363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50" name="Rectangle 26"/>
          <p:cNvSpPr>
            <a:spLocks noChangeAspect="1" noChangeArrowheads="1"/>
          </p:cNvSpPr>
          <p:nvPr/>
        </p:nvSpPr>
        <p:spPr bwMode="auto">
          <a:xfrm>
            <a:off x="866522" y="3105303"/>
            <a:ext cx="675295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Initial </a:t>
            </a:r>
          </a:p>
          <a:p>
            <a:pPr defTabSz="815064" eaLnBrk="0" hangingPunct="0"/>
            <a:r>
              <a:rPr lang="en-US" sz="900" b="1"/>
              <a:t>Geometry</a:t>
            </a:r>
          </a:p>
        </p:txBody>
      </p:sp>
      <p:grpSp>
        <p:nvGrpSpPr>
          <p:cNvPr id="154651" name="Group 27"/>
          <p:cNvGrpSpPr>
            <a:grpSpLocks/>
          </p:cNvGrpSpPr>
          <p:nvPr/>
        </p:nvGrpSpPr>
        <p:grpSpPr bwMode="auto">
          <a:xfrm>
            <a:off x="1347788" y="4049722"/>
            <a:ext cx="885825" cy="1149797"/>
            <a:chOff x="1010" y="2304"/>
            <a:chExt cx="498" cy="565"/>
          </a:xfrm>
        </p:grpSpPr>
        <p:grpSp>
          <p:nvGrpSpPr>
            <p:cNvPr id="154667" name="Group 28"/>
            <p:cNvGrpSpPr>
              <a:grpSpLocks/>
            </p:cNvGrpSpPr>
            <p:nvPr/>
          </p:nvGrpSpPr>
          <p:grpSpPr bwMode="auto">
            <a:xfrm>
              <a:off x="1010" y="2592"/>
              <a:ext cx="498" cy="277"/>
              <a:chOff x="505" y="2836"/>
              <a:chExt cx="498" cy="277"/>
            </a:xfrm>
          </p:grpSpPr>
          <p:sp>
            <p:nvSpPr>
              <p:cNvPr id="154669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505" y="2836"/>
                <a:ext cx="498" cy="276"/>
              </a:xfrm>
              <a:prstGeom prst="rect">
                <a:avLst/>
              </a:prstGeom>
              <a:solidFill>
                <a:srgbClr val="99FFCC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670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539" y="2859"/>
                <a:ext cx="431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87289" tIns="44438" rIns="87289" bIns="44438">
                <a:prstTxWarp prst="textNoShape">
                  <a:avLst/>
                </a:prstTxWarp>
                <a:spAutoFit/>
              </a:bodyPr>
              <a:lstStyle/>
              <a:p>
                <a:pPr defTabSz="815064" eaLnBrk="0" hangingPunct="0"/>
                <a:r>
                  <a:rPr lang="en-US" sz="900" b="1"/>
                  <a:t>Database of</a:t>
                </a:r>
              </a:p>
              <a:p>
                <a:pPr defTabSz="815064" eaLnBrk="0" hangingPunct="0"/>
                <a:r>
                  <a:rPr lang="en-US" sz="900" b="1"/>
                  <a:t>Material</a:t>
                </a:r>
              </a:p>
              <a:p>
                <a:pPr defTabSz="815064" eaLnBrk="0" hangingPunct="0"/>
                <a:r>
                  <a:rPr lang="en-US" sz="900" b="1"/>
                  <a:t>Properties</a:t>
                </a:r>
              </a:p>
            </p:txBody>
          </p:sp>
        </p:grpSp>
        <p:sp>
          <p:nvSpPr>
            <p:cNvPr id="154668" name="Freeform 31"/>
            <p:cNvSpPr>
              <a:spLocks/>
            </p:cNvSpPr>
            <p:nvPr/>
          </p:nvSpPr>
          <p:spPr bwMode="auto">
            <a:xfrm>
              <a:off x="1242" y="2304"/>
              <a:ext cx="182" cy="288"/>
            </a:xfrm>
            <a:custGeom>
              <a:avLst/>
              <a:gdLst>
                <a:gd name="T0" fmla="*/ 0 w 182"/>
                <a:gd name="T1" fmla="*/ 288 h 288"/>
                <a:gd name="T2" fmla="*/ 0 w 182"/>
                <a:gd name="T3" fmla="*/ 0 h 288"/>
                <a:gd name="T4" fmla="*/ 182 w 182"/>
                <a:gd name="T5" fmla="*/ 0 h 288"/>
                <a:gd name="T6" fmla="*/ 0 60000 65536"/>
                <a:gd name="T7" fmla="*/ 0 60000 65536"/>
                <a:gd name="T8" fmla="*/ 0 60000 65536"/>
                <a:gd name="T9" fmla="*/ 0 w 182"/>
                <a:gd name="T10" fmla="*/ 0 h 288"/>
                <a:gd name="T11" fmla="*/ 182 w 182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288">
                  <a:moveTo>
                    <a:pt x="0" y="288"/>
                  </a:move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4652" name="Text Box 32"/>
          <p:cNvSpPr txBox="1">
            <a:spLocks noChangeArrowheads="1"/>
          </p:cNvSpPr>
          <p:nvPr/>
        </p:nvSpPr>
        <p:spPr bwMode="auto">
          <a:xfrm>
            <a:off x="1905001" y="533554"/>
            <a:ext cx="5272088" cy="110384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lIns="90450" tIns="45219" rIns="90450" bIns="45219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 Rounded MT Bold" charset="0"/>
              </a:rPr>
              <a:t>Traditional Durability Analysis</a:t>
            </a:r>
          </a:p>
        </p:txBody>
      </p:sp>
      <p:grpSp>
        <p:nvGrpSpPr>
          <p:cNvPr id="154653" name="Group 33"/>
          <p:cNvGrpSpPr>
            <a:grpSpLocks/>
          </p:cNvGrpSpPr>
          <p:nvPr/>
        </p:nvGrpSpPr>
        <p:grpSpPr bwMode="auto">
          <a:xfrm>
            <a:off x="2057553" y="2895604"/>
            <a:ext cx="1314451" cy="1804988"/>
            <a:chOff x="3896" y="1599"/>
            <a:chExt cx="828" cy="1137"/>
          </a:xfrm>
        </p:grpSpPr>
        <p:sp>
          <p:nvSpPr>
            <p:cNvPr id="154655" name="Rectangle 34"/>
            <p:cNvSpPr>
              <a:spLocks noChangeAspect="1" noChangeArrowheads="1"/>
            </p:cNvSpPr>
            <p:nvPr/>
          </p:nvSpPr>
          <p:spPr bwMode="auto">
            <a:xfrm>
              <a:off x="3896" y="2056"/>
              <a:ext cx="353" cy="544"/>
            </a:xfrm>
            <a:prstGeom prst="rect">
              <a:avLst/>
            </a:prstGeom>
            <a:solidFill>
              <a:srgbClr val="FF7C8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656" name="Rectangle 35"/>
            <p:cNvSpPr>
              <a:spLocks noChangeAspect="1" noChangeArrowheads="1"/>
            </p:cNvSpPr>
            <p:nvPr/>
          </p:nvSpPr>
          <p:spPr bwMode="auto">
            <a:xfrm>
              <a:off x="3903" y="2124"/>
              <a:ext cx="337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289" tIns="44438" rIns="87289" bIns="44438">
              <a:prstTxWarp prst="textNoShape">
                <a:avLst/>
              </a:prstTxWarp>
              <a:spAutoFit/>
            </a:bodyPr>
            <a:lstStyle/>
            <a:p>
              <a:pPr defTabSz="815064" eaLnBrk="0" hangingPunct="0"/>
              <a:r>
                <a:rPr lang="en-US" sz="900" b="1"/>
                <a:t>Predict</a:t>
              </a:r>
            </a:p>
            <a:p>
              <a:pPr defTabSz="815064" eaLnBrk="0" hangingPunct="0"/>
              <a:r>
                <a:rPr lang="en-US" sz="900" b="1"/>
                <a:t>Service</a:t>
              </a:r>
            </a:p>
            <a:p>
              <a:pPr defTabSz="815064" eaLnBrk="0" hangingPunct="0"/>
              <a:r>
                <a:rPr lang="en-US" sz="900" b="1"/>
                <a:t>Life</a:t>
              </a:r>
            </a:p>
          </p:txBody>
        </p:sp>
        <p:sp>
          <p:nvSpPr>
            <p:cNvPr id="154657" name="Rectangle 36"/>
            <p:cNvSpPr>
              <a:spLocks noChangeAspect="1" noChangeArrowheads="1"/>
            </p:cNvSpPr>
            <p:nvPr/>
          </p:nvSpPr>
          <p:spPr bwMode="auto">
            <a:xfrm>
              <a:off x="3993" y="1599"/>
              <a:ext cx="31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289" tIns="44438" rIns="87289" bIns="44438">
              <a:prstTxWarp prst="textNoShape">
                <a:avLst/>
              </a:prstTxWarp>
              <a:spAutoFit/>
            </a:bodyPr>
            <a:lstStyle/>
            <a:p>
              <a:pPr defTabSz="815064" eaLnBrk="0" hangingPunct="0"/>
              <a:r>
                <a:rPr lang="en-US" sz="900" b="1"/>
                <a:t>Load</a:t>
              </a:r>
            </a:p>
            <a:p>
              <a:pPr defTabSz="815064" eaLnBrk="0" hangingPunct="0"/>
              <a:r>
                <a:rPr lang="en-US" sz="900" b="1"/>
                <a:t>Inputs</a:t>
              </a:r>
            </a:p>
          </p:txBody>
        </p:sp>
        <p:sp>
          <p:nvSpPr>
            <p:cNvPr id="154658" name="Line 37"/>
            <p:cNvSpPr>
              <a:spLocks noChangeAspect="1" noChangeShapeType="1"/>
            </p:cNvSpPr>
            <p:nvPr/>
          </p:nvSpPr>
          <p:spPr bwMode="auto">
            <a:xfrm rot="10766314" flipV="1">
              <a:off x="4151" y="1852"/>
              <a:ext cx="0" cy="17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659" name="Line 38"/>
            <p:cNvSpPr>
              <a:spLocks noChangeAspect="1" noChangeShapeType="1"/>
            </p:cNvSpPr>
            <p:nvPr/>
          </p:nvSpPr>
          <p:spPr bwMode="auto">
            <a:xfrm>
              <a:off x="4257" y="2317"/>
              <a:ext cx="1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660" name="AutoShape 39"/>
            <p:cNvSpPr>
              <a:spLocks noChangeAspect="1" noChangeArrowheads="1"/>
            </p:cNvSpPr>
            <p:nvPr/>
          </p:nvSpPr>
          <p:spPr bwMode="auto">
            <a:xfrm>
              <a:off x="4428" y="2228"/>
              <a:ext cx="130" cy="169"/>
            </a:xfrm>
            <a:prstGeom prst="diamond">
              <a:avLst/>
            </a:prstGeom>
            <a:solidFill>
              <a:srgbClr val="99FF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661" name="Rectangle 40"/>
            <p:cNvSpPr>
              <a:spLocks noChangeAspect="1" noChangeArrowheads="1"/>
            </p:cNvSpPr>
            <p:nvPr/>
          </p:nvSpPr>
          <p:spPr bwMode="auto">
            <a:xfrm>
              <a:off x="4249" y="1849"/>
              <a:ext cx="4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289" tIns="44438" rIns="87289" bIns="44438">
              <a:prstTxWarp prst="textNoShape">
                <a:avLst/>
              </a:prstTxWarp>
              <a:spAutoFit/>
            </a:bodyPr>
            <a:lstStyle/>
            <a:p>
              <a:pPr defTabSz="815064" eaLnBrk="0" hangingPunct="0"/>
              <a:r>
                <a:rPr lang="en-US" sz="900" b="1"/>
                <a:t>Durable </a:t>
              </a:r>
            </a:p>
            <a:p>
              <a:pPr defTabSz="815064" eaLnBrk="0" hangingPunct="0"/>
              <a:r>
                <a:rPr lang="en-US" sz="900" b="1"/>
                <a:t>Component</a:t>
              </a:r>
            </a:p>
          </p:txBody>
        </p:sp>
        <p:sp>
          <p:nvSpPr>
            <p:cNvPr id="154662" name="Line 41"/>
            <p:cNvSpPr>
              <a:spLocks noChangeAspect="1" noChangeShapeType="1"/>
            </p:cNvSpPr>
            <p:nvPr/>
          </p:nvSpPr>
          <p:spPr bwMode="auto">
            <a:xfrm>
              <a:off x="4493" y="2396"/>
              <a:ext cx="0" cy="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663" name="Line 42"/>
            <p:cNvSpPr>
              <a:spLocks noChangeAspect="1" noChangeShapeType="1"/>
            </p:cNvSpPr>
            <p:nvPr/>
          </p:nvSpPr>
          <p:spPr bwMode="auto">
            <a:xfrm flipH="1" flipV="1">
              <a:off x="4080" y="2733"/>
              <a:ext cx="42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664" name="Rectangle 43"/>
            <p:cNvSpPr>
              <a:spLocks noChangeAspect="1" noChangeArrowheads="1"/>
            </p:cNvSpPr>
            <p:nvPr/>
          </p:nvSpPr>
          <p:spPr bwMode="auto">
            <a:xfrm>
              <a:off x="4539" y="2289"/>
              <a:ext cx="1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289" tIns="44438" rIns="87289" bIns="44438">
              <a:prstTxWarp prst="textNoShape">
                <a:avLst/>
              </a:prstTxWarp>
              <a:spAutoFit/>
            </a:bodyPr>
            <a:lstStyle/>
            <a:p>
              <a:pPr algn="l" defTabSz="815064" eaLnBrk="0" hangingPunct="0"/>
              <a:r>
                <a:rPr lang="en-US" sz="900" b="1"/>
                <a:t>Y</a:t>
              </a:r>
            </a:p>
          </p:txBody>
        </p:sp>
        <p:sp>
          <p:nvSpPr>
            <p:cNvPr id="154665" name="Rectangle 44"/>
            <p:cNvSpPr>
              <a:spLocks noChangeAspect="1" noChangeArrowheads="1"/>
            </p:cNvSpPr>
            <p:nvPr/>
          </p:nvSpPr>
          <p:spPr bwMode="auto">
            <a:xfrm>
              <a:off x="4347" y="2419"/>
              <a:ext cx="16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289" tIns="44438" rIns="87289" bIns="44438">
              <a:prstTxWarp prst="textNoShape">
                <a:avLst/>
              </a:prstTxWarp>
              <a:spAutoFit/>
            </a:bodyPr>
            <a:lstStyle/>
            <a:p>
              <a:pPr algn="l" defTabSz="815064" eaLnBrk="0" hangingPunct="0"/>
              <a:r>
                <a:rPr lang="en-US" sz="900" b="1"/>
                <a:t>N</a:t>
              </a:r>
            </a:p>
          </p:txBody>
        </p:sp>
        <p:sp>
          <p:nvSpPr>
            <p:cNvPr id="154666" name="Line 45"/>
            <p:cNvSpPr>
              <a:spLocks noChangeShapeType="1"/>
            </p:cNvSpPr>
            <p:nvPr/>
          </p:nvSpPr>
          <p:spPr bwMode="auto">
            <a:xfrm flipV="1">
              <a:off x="4080" y="25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54654" name="Picture 46" descr="image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1" y="2819553"/>
            <a:ext cx="4179888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oup 2"/>
          <p:cNvGrpSpPr>
            <a:grpSpLocks/>
          </p:cNvGrpSpPr>
          <p:nvPr/>
        </p:nvGrpSpPr>
        <p:grpSpPr bwMode="auto">
          <a:xfrm>
            <a:off x="1401897" y="1564554"/>
            <a:ext cx="6616811" cy="4785093"/>
            <a:chOff x="725" y="16"/>
            <a:chExt cx="4369" cy="4266"/>
          </a:xfrm>
        </p:grpSpPr>
        <p:grpSp>
          <p:nvGrpSpPr>
            <p:cNvPr id="274" name="Group 3"/>
            <p:cNvGrpSpPr>
              <a:grpSpLocks/>
            </p:cNvGrpSpPr>
            <p:nvPr/>
          </p:nvGrpSpPr>
          <p:grpSpPr bwMode="auto">
            <a:xfrm>
              <a:off x="1158" y="16"/>
              <a:ext cx="3936" cy="3951"/>
              <a:chOff x="480" y="720"/>
              <a:chExt cx="3486" cy="4359"/>
            </a:xfrm>
          </p:grpSpPr>
          <p:sp>
            <p:nvSpPr>
              <p:cNvPr id="277" name="Freeform 4"/>
              <p:cNvSpPr>
                <a:spLocks/>
              </p:cNvSpPr>
              <p:nvPr/>
            </p:nvSpPr>
            <p:spPr bwMode="auto">
              <a:xfrm>
                <a:off x="935" y="3921"/>
                <a:ext cx="2876" cy="770"/>
              </a:xfrm>
              <a:custGeom>
                <a:avLst/>
                <a:gdLst>
                  <a:gd name="T0" fmla="*/ 0 w 2876"/>
                  <a:gd name="T1" fmla="*/ 770 h 770"/>
                  <a:gd name="T2" fmla="*/ 873 w 2876"/>
                  <a:gd name="T3" fmla="*/ 709 h 770"/>
                  <a:gd name="T4" fmla="*/ 1130 w 2876"/>
                  <a:gd name="T5" fmla="*/ 688 h 770"/>
                  <a:gd name="T6" fmla="*/ 1284 w 2876"/>
                  <a:gd name="T7" fmla="*/ 668 h 770"/>
                  <a:gd name="T8" fmla="*/ 1551 w 2876"/>
                  <a:gd name="T9" fmla="*/ 513 h 770"/>
                  <a:gd name="T10" fmla="*/ 1746 w 2876"/>
                  <a:gd name="T11" fmla="*/ 226 h 770"/>
                  <a:gd name="T12" fmla="*/ 2003 w 2876"/>
                  <a:gd name="T13" fmla="*/ 62 h 770"/>
                  <a:gd name="T14" fmla="*/ 2157 w 2876"/>
                  <a:gd name="T15" fmla="*/ 0 h 770"/>
                  <a:gd name="T16" fmla="*/ 2352 w 2876"/>
                  <a:gd name="T17" fmla="*/ 20 h 770"/>
                  <a:gd name="T18" fmla="*/ 2619 w 2876"/>
                  <a:gd name="T19" fmla="*/ 62 h 770"/>
                  <a:gd name="T20" fmla="*/ 2876 w 2876"/>
                  <a:gd name="T21" fmla="*/ 185 h 77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76"/>
                  <a:gd name="T34" fmla="*/ 0 h 770"/>
                  <a:gd name="T35" fmla="*/ 2876 w 2876"/>
                  <a:gd name="T36" fmla="*/ 770 h 77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76" h="770">
                    <a:moveTo>
                      <a:pt x="0" y="770"/>
                    </a:moveTo>
                    <a:lnTo>
                      <a:pt x="873" y="709"/>
                    </a:lnTo>
                    <a:lnTo>
                      <a:pt x="1130" y="688"/>
                    </a:lnTo>
                    <a:lnTo>
                      <a:pt x="1284" y="668"/>
                    </a:lnTo>
                    <a:lnTo>
                      <a:pt x="1551" y="513"/>
                    </a:lnTo>
                    <a:lnTo>
                      <a:pt x="1746" y="226"/>
                    </a:lnTo>
                    <a:lnTo>
                      <a:pt x="2003" y="62"/>
                    </a:lnTo>
                    <a:lnTo>
                      <a:pt x="2157" y="0"/>
                    </a:lnTo>
                    <a:lnTo>
                      <a:pt x="2352" y="20"/>
                    </a:lnTo>
                    <a:lnTo>
                      <a:pt x="2619" y="62"/>
                    </a:lnTo>
                    <a:lnTo>
                      <a:pt x="2876" y="185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8" name="Freeform 5"/>
              <p:cNvSpPr>
                <a:spLocks/>
              </p:cNvSpPr>
              <p:nvPr/>
            </p:nvSpPr>
            <p:spPr bwMode="auto">
              <a:xfrm>
                <a:off x="935" y="3192"/>
                <a:ext cx="2876" cy="1458"/>
              </a:xfrm>
              <a:custGeom>
                <a:avLst/>
                <a:gdLst>
                  <a:gd name="T0" fmla="*/ 0 w 2876"/>
                  <a:gd name="T1" fmla="*/ 1458 h 1458"/>
                  <a:gd name="T2" fmla="*/ 349 w 2876"/>
                  <a:gd name="T3" fmla="*/ 1099 h 1458"/>
                  <a:gd name="T4" fmla="*/ 606 w 2876"/>
                  <a:gd name="T5" fmla="*/ 770 h 1458"/>
                  <a:gd name="T6" fmla="*/ 873 w 2876"/>
                  <a:gd name="T7" fmla="*/ 462 h 1458"/>
                  <a:gd name="T8" fmla="*/ 1130 w 2876"/>
                  <a:gd name="T9" fmla="*/ 102 h 1458"/>
                  <a:gd name="T10" fmla="*/ 1284 w 2876"/>
                  <a:gd name="T11" fmla="*/ 0 h 1458"/>
                  <a:gd name="T12" fmla="*/ 1397 w 2876"/>
                  <a:gd name="T13" fmla="*/ 20 h 1458"/>
                  <a:gd name="T14" fmla="*/ 1551 w 2876"/>
                  <a:gd name="T15" fmla="*/ 82 h 1458"/>
                  <a:gd name="T16" fmla="*/ 1746 w 2876"/>
                  <a:gd name="T17" fmla="*/ 143 h 1458"/>
                  <a:gd name="T18" fmla="*/ 2075 w 2876"/>
                  <a:gd name="T19" fmla="*/ 287 h 1458"/>
                  <a:gd name="T20" fmla="*/ 2352 w 2876"/>
                  <a:gd name="T21" fmla="*/ 390 h 1458"/>
                  <a:gd name="T22" fmla="*/ 2619 w 2876"/>
                  <a:gd name="T23" fmla="*/ 523 h 1458"/>
                  <a:gd name="T24" fmla="*/ 2876 w 2876"/>
                  <a:gd name="T25" fmla="*/ 606 h 14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76"/>
                  <a:gd name="T40" fmla="*/ 0 h 1458"/>
                  <a:gd name="T41" fmla="*/ 2876 w 2876"/>
                  <a:gd name="T42" fmla="*/ 1458 h 14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76" h="1458">
                    <a:moveTo>
                      <a:pt x="0" y="1458"/>
                    </a:moveTo>
                    <a:lnTo>
                      <a:pt x="349" y="1099"/>
                    </a:lnTo>
                    <a:lnTo>
                      <a:pt x="606" y="770"/>
                    </a:lnTo>
                    <a:lnTo>
                      <a:pt x="873" y="462"/>
                    </a:lnTo>
                    <a:lnTo>
                      <a:pt x="1130" y="102"/>
                    </a:lnTo>
                    <a:lnTo>
                      <a:pt x="1284" y="0"/>
                    </a:lnTo>
                    <a:lnTo>
                      <a:pt x="1397" y="20"/>
                    </a:lnTo>
                    <a:lnTo>
                      <a:pt x="1551" y="82"/>
                    </a:lnTo>
                    <a:lnTo>
                      <a:pt x="1746" y="143"/>
                    </a:lnTo>
                    <a:lnTo>
                      <a:pt x="2075" y="287"/>
                    </a:lnTo>
                    <a:lnTo>
                      <a:pt x="2352" y="390"/>
                    </a:lnTo>
                    <a:lnTo>
                      <a:pt x="2619" y="523"/>
                    </a:lnTo>
                    <a:lnTo>
                      <a:pt x="2876" y="606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9" name="Freeform 6"/>
              <p:cNvSpPr>
                <a:spLocks/>
              </p:cNvSpPr>
              <p:nvPr/>
            </p:nvSpPr>
            <p:spPr bwMode="auto">
              <a:xfrm>
                <a:off x="935" y="3500"/>
                <a:ext cx="2619" cy="955"/>
              </a:xfrm>
              <a:custGeom>
                <a:avLst/>
                <a:gdLst>
                  <a:gd name="T0" fmla="*/ 0 w 2619"/>
                  <a:gd name="T1" fmla="*/ 955 h 955"/>
                  <a:gd name="T2" fmla="*/ 349 w 2619"/>
                  <a:gd name="T3" fmla="*/ 914 h 955"/>
                  <a:gd name="T4" fmla="*/ 606 w 2619"/>
                  <a:gd name="T5" fmla="*/ 626 h 955"/>
                  <a:gd name="T6" fmla="*/ 873 w 2619"/>
                  <a:gd name="T7" fmla="*/ 267 h 955"/>
                  <a:gd name="T8" fmla="*/ 1130 w 2619"/>
                  <a:gd name="T9" fmla="*/ 0 h 955"/>
                  <a:gd name="T10" fmla="*/ 1284 w 2619"/>
                  <a:gd name="T11" fmla="*/ 0 h 955"/>
                  <a:gd name="T12" fmla="*/ 1397 w 2619"/>
                  <a:gd name="T13" fmla="*/ 41 h 955"/>
                  <a:gd name="T14" fmla="*/ 1551 w 2619"/>
                  <a:gd name="T15" fmla="*/ 82 h 955"/>
                  <a:gd name="T16" fmla="*/ 1746 w 2619"/>
                  <a:gd name="T17" fmla="*/ 123 h 955"/>
                  <a:gd name="T18" fmla="*/ 2075 w 2619"/>
                  <a:gd name="T19" fmla="*/ 195 h 955"/>
                  <a:gd name="T20" fmla="*/ 2619 w 2619"/>
                  <a:gd name="T21" fmla="*/ 318 h 9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19"/>
                  <a:gd name="T34" fmla="*/ 0 h 955"/>
                  <a:gd name="T35" fmla="*/ 2619 w 2619"/>
                  <a:gd name="T36" fmla="*/ 955 h 9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19" h="955">
                    <a:moveTo>
                      <a:pt x="0" y="955"/>
                    </a:moveTo>
                    <a:lnTo>
                      <a:pt x="349" y="914"/>
                    </a:lnTo>
                    <a:lnTo>
                      <a:pt x="606" y="626"/>
                    </a:lnTo>
                    <a:lnTo>
                      <a:pt x="873" y="267"/>
                    </a:lnTo>
                    <a:lnTo>
                      <a:pt x="1130" y="0"/>
                    </a:lnTo>
                    <a:lnTo>
                      <a:pt x="1284" y="0"/>
                    </a:lnTo>
                    <a:lnTo>
                      <a:pt x="1397" y="41"/>
                    </a:lnTo>
                    <a:lnTo>
                      <a:pt x="1551" y="82"/>
                    </a:lnTo>
                    <a:lnTo>
                      <a:pt x="1746" y="123"/>
                    </a:lnTo>
                    <a:lnTo>
                      <a:pt x="2075" y="195"/>
                    </a:lnTo>
                    <a:lnTo>
                      <a:pt x="2619" y="318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0" name="Freeform 7"/>
              <p:cNvSpPr>
                <a:spLocks/>
              </p:cNvSpPr>
              <p:nvPr/>
            </p:nvSpPr>
            <p:spPr bwMode="auto">
              <a:xfrm>
                <a:off x="935" y="2863"/>
                <a:ext cx="2876" cy="1489"/>
              </a:xfrm>
              <a:custGeom>
                <a:avLst/>
                <a:gdLst>
                  <a:gd name="T0" fmla="*/ 0 w 2876"/>
                  <a:gd name="T1" fmla="*/ 1489 h 1489"/>
                  <a:gd name="T2" fmla="*/ 349 w 2876"/>
                  <a:gd name="T3" fmla="*/ 760 h 1489"/>
                  <a:gd name="T4" fmla="*/ 606 w 2876"/>
                  <a:gd name="T5" fmla="*/ 421 h 1489"/>
                  <a:gd name="T6" fmla="*/ 873 w 2876"/>
                  <a:gd name="T7" fmla="*/ 144 h 1489"/>
                  <a:gd name="T8" fmla="*/ 1130 w 2876"/>
                  <a:gd name="T9" fmla="*/ 0 h 1489"/>
                  <a:gd name="T10" fmla="*/ 1284 w 2876"/>
                  <a:gd name="T11" fmla="*/ 21 h 1489"/>
                  <a:gd name="T12" fmla="*/ 1397 w 2876"/>
                  <a:gd name="T13" fmla="*/ 41 h 1489"/>
                  <a:gd name="T14" fmla="*/ 1551 w 2876"/>
                  <a:gd name="T15" fmla="*/ 103 h 1489"/>
                  <a:gd name="T16" fmla="*/ 1746 w 2876"/>
                  <a:gd name="T17" fmla="*/ 144 h 1489"/>
                  <a:gd name="T18" fmla="*/ 2075 w 2876"/>
                  <a:gd name="T19" fmla="*/ 226 h 1489"/>
                  <a:gd name="T20" fmla="*/ 2619 w 2876"/>
                  <a:gd name="T21" fmla="*/ 390 h 1489"/>
                  <a:gd name="T22" fmla="*/ 2876 w 2876"/>
                  <a:gd name="T23" fmla="*/ 452 h 148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76"/>
                  <a:gd name="T37" fmla="*/ 0 h 1489"/>
                  <a:gd name="T38" fmla="*/ 2876 w 2876"/>
                  <a:gd name="T39" fmla="*/ 1489 h 148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76" h="1489">
                    <a:moveTo>
                      <a:pt x="0" y="1489"/>
                    </a:moveTo>
                    <a:lnTo>
                      <a:pt x="349" y="760"/>
                    </a:lnTo>
                    <a:lnTo>
                      <a:pt x="606" y="421"/>
                    </a:lnTo>
                    <a:lnTo>
                      <a:pt x="873" y="144"/>
                    </a:lnTo>
                    <a:lnTo>
                      <a:pt x="1130" y="0"/>
                    </a:lnTo>
                    <a:lnTo>
                      <a:pt x="1284" y="21"/>
                    </a:lnTo>
                    <a:lnTo>
                      <a:pt x="1397" y="41"/>
                    </a:lnTo>
                    <a:lnTo>
                      <a:pt x="1551" y="103"/>
                    </a:lnTo>
                    <a:lnTo>
                      <a:pt x="1746" y="144"/>
                    </a:lnTo>
                    <a:lnTo>
                      <a:pt x="2075" y="226"/>
                    </a:lnTo>
                    <a:lnTo>
                      <a:pt x="2619" y="390"/>
                    </a:lnTo>
                    <a:lnTo>
                      <a:pt x="2876" y="452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1" name="Freeform 8"/>
              <p:cNvSpPr>
                <a:spLocks/>
              </p:cNvSpPr>
              <p:nvPr/>
            </p:nvSpPr>
            <p:spPr bwMode="auto">
              <a:xfrm>
                <a:off x="935" y="3068"/>
                <a:ext cx="2619" cy="1366"/>
              </a:xfrm>
              <a:custGeom>
                <a:avLst/>
                <a:gdLst>
                  <a:gd name="T0" fmla="*/ 0 w 2619"/>
                  <a:gd name="T1" fmla="*/ 1366 h 1366"/>
                  <a:gd name="T2" fmla="*/ 349 w 2619"/>
                  <a:gd name="T3" fmla="*/ 668 h 1366"/>
                  <a:gd name="T4" fmla="*/ 606 w 2619"/>
                  <a:gd name="T5" fmla="*/ 247 h 1366"/>
                  <a:gd name="T6" fmla="*/ 873 w 2619"/>
                  <a:gd name="T7" fmla="*/ 62 h 1366"/>
                  <a:gd name="T8" fmla="*/ 1130 w 2619"/>
                  <a:gd name="T9" fmla="*/ 0 h 1366"/>
                  <a:gd name="T10" fmla="*/ 1284 w 2619"/>
                  <a:gd name="T11" fmla="*/ 21 h 1366"/>
                  <a:gd name="T12" fmla="*/ 1397 w 2619"/>
                  <a:gd name="T13" fmla="*/ 62 h 1366"/>
                  <a:gd name="T14" fmla="*/ 1551 w 2619"/>
                  <a:gd name="T15" fmla="*/ 103 h 1366"/>
                  <a:gd name="T16" fmla="*/ 1746 w 2619"/>
                  <a:gd name="T17" fmla="*/ 185 h 1366"/>
                  <a:gd name="T18" fmla="*/ 2075 w 2619"/>
                  <a:gd name="T19" fmla="*/ 309 h 1366"/>
                  <a:gd name="T20" fmla="*/ 2619 w 2619"/>
                  <a:gd name="T21" fmla="*/ 473 h 13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19"/>
                  <a:gd name="T34" fmla="*/ 0 h 1366"/>
                  <a:gd name="T35" fmla="*/ 2619 w 2619"/>
                  <a:gd name="T36" fmla="*/ 1366 h 13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19" h="1366">
                    <a:moveTo>
                      <a:pt x="0" y="1366"/>
                    </a:moveTo>
                    <a:lnTo>
                      <a:pt x="349" y="668"/>
                    </a:lnTo>
                    <a:lnTo>
                      <a:pt x="606" y="247"/>
                    </a:lnTo>
                    <a:lnTo>
                      <a:pt x="873" y="62"/>
                    </a:lnTo>
                    <a:lnTo>
                      <a:pt x="1130" y="0"/>
                    </a:lnTo>
                    <a:lnTo>
                      <a:pt x="1284" y="21"/>
                    </a:lnTo>
                    <a:lnTo>
                      <a:pt x="1397" y="62"/>
                    </a:lnTo>
                    <a:lnTo>
                      <a:pt x="1551" y="103"/>
                    </a:lnTo>
                    <a:lnTo>
                      <a:pt x="1746" y="185"/>
                    </a:lnTo>
                    <a:lnTo>
                      <a:pt x="2075" y="309"/>
                    </a:lnTo>
                    <a:lnTo>
                      <a:pt x="2619" y="473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2" name="Freeform 9"/>
              <p:cNvSpPr>
                <a:spLocks/>
              </p:cNvSpPr>
              <p:nvPr/>
            </p:nvSpPr>
            <p:spPr bwMode="auto">
              <a:xfrm>
                <a:off x="935" y="1898"/>
                <a:ext cx="2876" cy="2331"/>
              </a:xfrm>
              <a:custGeom>
                <a:avLst/>
                <a:gdLst>
                  <a:gd name="T0" fmla="*/ 0 w 2876"/>
                  <a:gd name="T1" fmla="*/ 2331 h 2331"/>
                  <a:gd name="T2" fmla="*/ 349 w 2876"/>
                  <a:gd name="T3" fmla="*/ 1520 h 2331"/>
                  <a:gd name="T4" fmla="*/ 606 w 2876"/>
                  <a:gd name="T5" fmla="*/ 1109 h 2331"/>
                  <a:gd name="T6" fmla="*/ 873 w 2876"/>
                  <a:gd name="T7" fmla="*/ 626 h 2331"/>
                  <a:gd name="T8" fmla="*/ 1130 w 2876"/>
                  <a:gd name="T9" fmla="*/ 277 h 2331"/>
                  <a:gd name="T10" fmla="*/ 1284 w 2876"/>
                  <a:gd name="T11" fmla="*/ 102 h 2331"/>
                  <a:gd name="T12" fmla="*/ 1397 w 2876"/>
                  <a:gd name="T13" fmla="*/ 20 h 2331"/>
                  <a:gd name="T14" fmla="*/ 1479 w 2876"/>
                  <a:gd name="T15" fmla="*/ 0 h 2331"/>
                  <a:gd name="T16" fmla="*/ 1551 w 2876"/>
                  <a:gd name="T17" fmla="*/ 20 h 2331"/>
                  <a:gd name="T18" fmla="*/ 1746 w 2876"/>
                  <a:gd name="T19" fmla="*/ 154 h 2331"/>
                  <a:gd name="T20" fmla="*/ 2003 w 2876"/>
                  <a:gd name="T21" fmla="*/ 349 h 2331"/>
                  <a:gd name="T22" fmla="*/ 2075 w 2876"/>
                  <a:gd name="T23" fmla="*/ 400 h 2331"/>
                  <a:gd name="T24" fmla="*/ 2352 w 2876"/>
                  <a:gd name="T25" fmla="*/ 626 h 2331"/>
                  <a:gd name="T26" fmla="*/ 2619 w 2876"/>
                  <a:gd name="T27" fmla="*/ 811 h 2331"/>
                  <a:gd name="T28" fmla="*/ 2876 w 2876"/>
                  <a:gd name="T29" fmla="*/ 1027 h 23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876"/>
                  <a:gd name="T46" fmla="*/ 0 h 2331"/>
                  <a:gd name="T47" fmla="*/ 2876 w 2876"/>
                  <a:gd name="T48" fmla="*/ 2331 h 233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876" h="2331">
                    <a:moveTo>
                      <a:pt x="0" y="2331"/>
                    </a:moveTo>
                    <a:lnTo>
                      <a:pt x="349" y="1520"/>
                    </a:lnTo>
                    <a:lnTo>
                      <a:pt x="606" y="1109"/>
                    </a:lnTo>
                    <a:lnTo>
                      <a:pt x="873" y="626"/>
                    </a:lnTo>
                    <a:lnTo>
                      <a:pt x="1130" y="277"/>
                    </a:lnTo>
                    <a:lnTo>
                      <a:pt x="1284" y="102"/>
                    </a:lnTo>
                    <a:lnTo>
                      <a:pt x="1397" y="20"/>
                    </a:lnTo>
                    <a:lnTo>
                      <a:pt x="1479" y="0"/>
                    </a:lnTo>
                    <a:lnTo>
                      <a:pt x="1551" y="20"/>
                    </a:lnTo>
                    <a:lnTo>
                      <a:pt x="1746" y="154"/>
                    </a:lnTo>
                    <a:lnTo>
                      <a:pt x="2003" y="349"/>
                    </a:lnTo>
                    <a:lnTo>
                      <a:pt x="2075" y="400"/>
                    </a:lnTo>
                    <a:lnTo>
                      <a:pt x="2352" y="626"/>
                    </a:lnTo>
                    <a:lnTo>
                      <a:pt x="2619" y="811"/>
                    </a:lnTo>
                    <a:lnTo>
                      <a:pt x="2876" y="1027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283" name="Group 10"/>
              <p:cNvGrpSpPr>
                <a:grpSpLocks/>
              </p:cNvGrpSpPr>
              <p:nvPr/>
            </p:nvGrpSpPr>
            <p:grpSpPr bwMode="auto">
              <a:xfrm>
                <a:off x="802" y="778"/>
                <a:ext cx="41" cy="4058"/>
                <a:chOff x="802" y="778"/>
                <a:chExt cx="41" cy="4058"/>
              </a:xfrm>
            </p:grpSpPr>
            <p:sp>
              <p:nvSpPr>
                <p:cNvPr id="518" name="Line 11"/>
                <p:cNvSpPr>
                  <a:spLocks noChangeShapeType="1"/>
                </p:cNvSpPr>
                <p:nvPr/>
              </p:nvSpPr>
              <p:spPr bwMode="auto">
                <a:xfrm>
                  <a:off x="802" y="4835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9" name="Line 12"/>
                <p:cNvSpPr>
                  <a:spLocks noChangeShapeType="1"/>
                </p:cNvSpPr>
                <p:nvPr/>
              </p:nvSpPr>
              <p:spPr bwMode="auto">
                <a:xfrm>
                  <a:off x="802" y="3818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0" name="Line 13"/>
                <p:cNvSpPr>
                  <a:spLocks noChangeShapeType="1"/>
                </p:cNvSpPr>
                <p:nvPr/>
              </p:nvSpPr>
              <p:spPr bwMode="auto">
                <a:xfrm>
                  <a:off x="802" y="2812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1" name="Line 14"/>
                <p:cNvSpPr>
                  <a:spLocks noChangeShapeType="1"/>
                </p:cNvSpPr>
                <p:nvPr/>
              </p:nvSpPr>
              <p:spPr bwMode="auto">
                <a:xfrm>
                  <a:off x="802" y="1795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2" name="Line 15"/>
                <p:cNvSpPr>
                  <a:spLocks noChangeShapeType="1"/>
                </p:cNvSpPr>
                <p:nvPr/>
              </p:nvSpPr>
              <p:spPr bwMode="auto">
                <a:xfrm>
                  <a:off x="802" y="778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3" name="Line 16"/>
                <p:cNvSpPr>
                  <a:spLocks noChangeShapeType="1"/>
                </p:cNvSpPr>
                <p:nvPr/>
              </p:nvSpPr>
              <p:spPr bwMode="auto">
                <a:xfrm>
                  <a:off x="802" y="4630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4" name="Line 17"/>
                <p:cNvSpPr>
                  <a:spLocks noChangeShapeType="1"/>
                </p:cNvSpPr>
                <p:nvPr/>
              </p:nvSpPr>
              <p:spPr bwMode="auto">
                <a:xfrm>
                  <a:off x="802" y="4434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5" name="Line 18"/>
                <p:cNvSpPr>
                  <a:spLocks noChangeShapeType="1"/>
                </p:cNvSpPr>
                <p:nvPr/>
              </p:nvSpPr>
              <p:spPr bwMode="auto">
                <a:xfrm>
                  <a:off x="802" y="4229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6" name="Line 19"/>
                <p:cNvSpPr>
                  <a:spLocks noChangeShapeType="1"/>
                </p:cNvSpPr>
                <p:nvPr/>
              </p:nvSpPr>
              <p:spPr bwMode="auto">
                <a:xfrm>
                  <a:off x="802" y="4024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7" name="Line 20"/>
                <p:cNvSpPr>
                  <a:spLocks noChangeShapeType="1"/>
                </p:cNvSpPr>
                <p:nvPr/>
              </p:nvSpPr>
              <p:spPr bwMode="auto">
                <a:xfrm>
                  <a:off x="802" y="3623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8" name="Line 21"/>
                <p:cNvSpPr>
                  <a:spLocks noChangeShapeType="1"/>
                </p:cNvSpPr>
                <p:nvPr/>
              </p:nvSpPr>
              <p:spPr bwMode="auto">
                <a:xfrm>
                  <a:off x="802" y="3418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9" name="Line 22"/>
                <p:cNvSpPr>
                  <a:spLocks noChangeShapeType="1"/>
                </p:cNvSpPr>
                <p:nvPr/>
              </p:nvSpPr>
              <p:spPr bwMode="auto">
                <a:xfrm>
                  <a:off x="802" y="3212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0" name="Line 23"/>
                <p:cNvSpPr>
                  <a:spLocks noChangeShapeType="1"/>
                </p:cNvSpPr>
                <p:nvPr/>
              </p:nvSpPr>
              <p:spPr bwMode="auto">
                <a:xfrm>
                  <a:off x="802" y="3007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1" name="Line 24"/>
                <p:cNvSpPr>
                  <a:spLocks noChangeShapeType="1"/>
                </p:cNvSpPr>
                <p:nvPr/>
              </p:nvSpPr>
              <p:spPr bwMode="auto">
                <a:xfrm>
                  <a:off x="802" y="2606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2" name="Line 25"/>
                <p:cNvSpPr>
                  <a:spLocks noChangeShapeType="1"/>
                </p:cNvSpPr>
                <p:nvPr/>
              </p:nvSpPr>
              <p:spPr bwMode="auto">
                <a:xfrm>
                  <a:off x="802" y="2401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3" name="Line 26"/>
                <p:cNvSpPr>
                  <a:spLocks noChangeShapeType="1"/>
                </p:cNvSpPr>
                <p:nvPr/>
              </p:nvSpPr>
              <p:spPr bwMode="auto">
                <a:xfrm>
                  <a:off x="802" y="2195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4" name="Line 27"/>
                <p:cNvSpPr>
                  <a:spLocks noChangeShapeType="1"/>
                </p:cNvSpPr>
                <p:nvPr/>
              </p:nvSpPr>
              <p:spPr bwMode="auto">
                <a:xfrm>
                  <a:off x="802" y="2000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5" name="Line 28"/>
                <p:cNvSpPr>
                  <a:spLocks noChangeShapeType="1"/>
                </p:cNvSpPr>
                <p:nvPr/>
              </p:nvSpPr>
              <p:spPr bwMode="auto">
                <a:xfrm>
                  <a:off x="802" y="1589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6" name="Line 29"/>
                <p:cNvSpPr>
                  <a:spLocks noChangeShapeType="1"/>
                </p:cNvSpPr>
                <p:nvPr/>
              </p:nvSpPr>
              <p:spPr bwMode="auto">
                <a:xfrm>
                  <a:off x="802" y="1384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7" name="Line 30"/>
                <p:cNvSpPr>
                  <a:spLocks noChangeShapeType="1"/>
                </p:cNvSpPr>
                <p:nvPr/>
              </p:nvSpPr>
              <p:spPr bwMode="auto">
                <a:xfrm>
                  <a:off x="802" y="1189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8" name="Line 31"/>
                <p:cNvSpPr>
                  <a:spLocks noChangeShapeType="1"/>
                </p:cNvSpPr>
                <p:nvPr/>
              </p:nvSpPr>
              <p:spPr bwMode="auto">
                <a:xfrm>
                  <a:off x="802" y="983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284" name="Group 32"/>
              <p:cNvGrpSpPr>
                <a:grpSpLocks/>
              </p:cNvGrpSpPr>
              <p:nvPr/>
            </p:nvGrpSpPr>
            <p:grpSpPr bwMode="auto">
              <a:xfrm>
                <a:off x="3924" y="778"/>
                <a:ext cx="41" cy="4058"/>
                <a:chOff x="3924" y="778"/>
                <a:chExt cx="41" cy="4058"/>
              </a:xfrm>
            </p:grpSpPr>
            <p:sp>
              <p:nvSpPr>
                <p:cNvPr id="497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924" y="4835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8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924" y="3818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9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924" y="2812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0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924" y="1795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1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3924" y="778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2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944" y="4630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3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944" y="4434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3944" y="4229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5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3944" y="4024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6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3944" y="3623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7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3944" y="3418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8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3944" y="3212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9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3944" y="3007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0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3944" y="2606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1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3944" y="2401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2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3944" y="2195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3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3944" y="2000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4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3944" y="1589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5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3944" y="1384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6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3944" y="1189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7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3944" y="983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285" name="Group 54"/>
              <p:cNvGrpSpPr>
                <a:grpSpLocks/>
              </p:cNvGrpSpPr>
              <p:nvPr/>
            </p:nvGrpSpPr>
            <p:grpSpPr bwMode="auto">
              <a:xfrm>
                <a:off x="802" y="4794"/>
                <a:ext cx="3010" cy="41"/>
                <a:chOff x="802" y="4794"/>
                <a:chExt cx="3010" cy="41"/>
              </a:xfrm>
            </p:grpSpPr>
            <p:sp>
              <p:nvSpPr>
                <p:cNvPr id="465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935" y="4794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6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1808" y="4794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7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681" y="4794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3554" y="4794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9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802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0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853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894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2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1202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3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1356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4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1459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5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1541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6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1613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7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675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8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1726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9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1767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0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2065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1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2219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2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2332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2414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4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2486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5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2548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6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2589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7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2640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8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2938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9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3092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0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3205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3287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2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3359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3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3410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4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3462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5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3513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6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3811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286" name="Group 87"/>
              <p:cNvGrpSpPr>
                <a:grpSpLocks/>
              </p:cNvGrpSpPr>
              <p:nvPr/>
            </p:nvGrpSpPr>
            <p:grpSpPr bwMode="auto">
              <a:xfrm>
                <a:off x="802" y="778"/>
                <a:ext cx="3010" cy="41"/>
                <a:chOff x="802" y="778"/>
                <a:chExt cx="3010" cy="41"/>
              </a:xfrm>
            </p:grpSpPr>
            <p:sp>
              <p:nvSpPr>
                <p:cNvPr id="433" name="Line 88"/>
                <p:cNvSpPr>
                  <a:spLocks noChangeShapeType="1"/>
                </p:cNvSpPr>
                <p:nvPr/>
              </p:nvSpPr>
              <p:spPr bwMode="auto">
                <a:xfrm>
                  <a:off x="935" y="778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4" name="Line 89"/>
                <p:cNvSpPr>
                  <a:spLocks noChangeShapeType="1"/>
                </p:cNvSpPr>
                <p:nvPr/>
              </p:nvSpPr>
              <p:spPr bwMode="auto">
                <a:xfrm>
                  <a:off x="1808" y="778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5" name="Line 90"/>
                <p:cNvSpPr>
                  <a:spLocks noChangeShapeType="1"/>
                </p:cNvSpPr>
                <p:nvPr/>
              </p:nvSpPr>
              <p:spPr bwMode="auto">
                <a:xfrm>
                  <a:off x="2681" y="778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6" name="Line 91"/>
                <p:cNvSpPr>
                  <a:spLocks noChangeShapeType="1"/>
                </p:cNvSpPr>
                <p:nvPr/>
              </p:nvSpPr>
              <p:spPr bwMode="auto">
                <a:xfrm>
                  <a:off x="3554" y="778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7" name="Line 92"/>
                <p:cNvSpPr>
                  <a:spLocks noChangeShapeType="1"/>
                </p:cNvSpPr>
                <p:nvPr/>
              </p:nvSpPr>
              <p:spPr bwMode="auto">
                <a:xfrm>
                  <a:off x="802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8" name="Line 93"/>
                <p:cNvSpPr>
                  <a:spLocks noChangeShapeType="1"/>
                </p:cNvSpPr>
                <p:nvPr/>
              </p:nvSpPr>
              <p:spPr bwMode="auto">
                <a:xfrm>
                  <a:off x="853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9" name="Line 94"/>
                <p:cNvSpPr>
                  <a:spLocks noChangeShapeType="1"/>
                </p:cNvSpPr>
                <p:nvPr/>
              </p:nvSpPr>
              <p:spPr bwMode="auto">
                <a:xfrm>
                  <a:off x="894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0" name="Line 95"/>
                <p:cNvSpPr>
                  <a:spLocks noChangeShapeType="1"/>
                </p:cNvSpPr>
                <p:nvPr/>
              </p:nvSpPr>
              <p:spPr bwMode="auto">
                <a:xfrm>
                  <a:off x="1202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1" name="Line 96"/>
                <p:cNvSpPr>
                  <a:spLocks noChangeShapeType="1"/>
                </p:cNvSpPr>
                <p:nvPr/>
              </p:nvSpPr>
              <p:spPr bwMode="auto">
                <a:xfrm>
                  <a:off x="1356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2" name="Line 97"/>
                <p:cNvSpPr>
                  <a:spLocks noChangeShapeType="1"/>
                </p:cNvSpPr>
                <p:nvPr/>
              </p:nvSpPr>
              <p:spPr bwMode="auto">
                <a:xfrm>
                  <a:off x="1459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3" name="Line 98"/>
                <p:cNvSpPr>
                  <a:spLocks noChangeShapeType="1"/>
                </p:cNvSpPr>
                <p:nvPr/>
              </p:nvSpPr>
              <p:spPr bwMode="auto">
                <a:xfrm>
                  <a:off x="1541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4" name="Line 99"/>
                <p:cNvSpPr>
                  <a:spLocks noChangeShapeType="1"/>
                </p:cNvSpPr>
                <p:nvPr/>
              </p:nvSpPr>
              <p:spPr bwMode="auto">
                <a:xfrm>
                  <a:off x="1613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5" name="Line 100"/>
                <p:cNvSpPr>
                  <a:spLocks noChangeShapeType="1"/>
                </p:cNvSpPr>
                <p:nvPr/>
              </p:nvSpPr>
              <p:spPr bwMode="auto">
                <a:xfrm>
                  <a:off x="1675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6" name="Line 101"/>
                <p:cNvSpPr>
                  <a:spLocks noChangeShapeType="1"/>
                </p:cNvSpPr>
                <p:nvPr/>
              </p:nvSpPr>
              <p:spPr bwMode="auto">
                <a:xfrm>
                  <a:off x="1726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7" name="Line 102"/>
                <p:cNvSpPr>
                  <a:spLocks noChangeShapeType="1"/>
                </p:cNvSpPr>
                <p:nvPr/>
              </p:nvSpPr>
              <p:spPr bwMode="auto">
                <a:xfrm>
                  <a:off x="1767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8" name="Line 103"/>
                <p:cNvSpPr>
                  <a:spLocks noChangeShapeType="1"/>
                </p:cNvSpPr>
                <p:nvPr/>
              </p:nvSpPr>
              <p:spPr bwMode="auto">
                <a:xfrm>
                  <a:off x="2065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9" name="Line 104"/>
                <p:cNvSpPr>
                  <a:spLocks noChangeShapeType="1"/>
                </p:cNvSpPr>
                <p:nvPr/>
              </p:nvSpPr>
              <p:spPr bwMode="auto">
                <a:xfrm>
                  <a:off x="2219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0" name="Line 105"/>
                <p:cNvSpPr>
                  <a:spLocks noChangeShapeType="1"/>
                </p:cNvSpPr>
                <p:nvPr/>
              </p:nvSpPr>
              <p:spPr bwMode="auto">
                <a:xfrm>
                  <a:off x="2332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1" name="Line 106"/>
                <p:cNvSpPr>
                  <a:spLocks noChangeShapeType="1"/>
                </p:cNvSpPr>
                <p:nvPr/>
              </p:nvSpPr>
              <p:spPr bwMode="auto">
                <a:xfrm>
                  <a:off x="2414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2" name="Line 107"/>
                <p:cNvSpPr>
                  <a:spLocks noChangeShapeType="1"/>
                </p:cNvSpPr>
                <p:nvPr/>
              </p:nvSpPr>
              <p:spPr bwMode="auto">
                <a:xfrm>
                  <a:off x="2486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3" name="Line 108"/>
                <p:cNvSpPr>
                  <a:spLocks noChangeShapeType="1"/>
                </p:cNvSpPr>
                <p:nvPr/>
              </p:nvSpPr>
              <p:spPr bwMode="auto">
                <a:xfrm>
                  <a:off x="2548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4" name="Line 109"/>
                <p:cNvSpPr>
                  <a:spLocks noChangeShapeType="1"/>
                </p:cNvSpPr>
                <p:nvPr/>
              </p:nvSpPr>
              <p:spPr bwMode="auto">
                <a:xfrm>
                  <a:off x="2589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5" name="Line 110"/>
                <p:cNvSpPr>
                  <a:spLocks noChangeShapeType="1"/>
                </p:cNvSpPr>
                <p:nvPr/>
              </p:nvSpPr>
              <p:spPr bwMode="auto">
                <a:xfrm>
                  <a:off x="2640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6" name="Line 111"/>
                <p:cNvSpPr>
                  <a:spLocks noChangeShapeType="1"/>
                </p:cNvSpPr>
                <p:nvPr/>
              </p:nvSpPr>
              <p:spPr bwMode="auto">
                <a:xfrm>
                  <a:off x="2938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7" name="Line 112"/>
                <p:cNvSpPr>
                  <a:spLocks noChangeShapeType="1"/>
                </p:cNvSpPr>
                <p:nvPr/>
              </p:nvSpPr>
              <p:spPr bwMode="auto">
                <a:xfrm>
                  <a:off x="3092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8" name="Line 113"/>
                <p:cNvSpPr>
                  <a:spLocks noChangeShapeType="1"/>
                </p:cNvSpPr>
                <p:nvPr/>
              </p:nvSpPr>
              <p:spPr bwMode="auto">
                <a:xfrm>
                  <a:off x="3205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9" name="Line 114"/>
                <p:cNvSpPr>
                  <a:spLocks noChangeShapeType="1"/>
                </p:cNvSpPr>
                <p:nvPr/>
              </p:nvSpPr>
              <p:spPr bwMode="auto">
                <a:xfrm>
                  <a:off x="3287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0" name="Line 115"/>
                <p:cNvSpPr>
                  <a:spLocks noChangeShapeType="1"/>
                </p:cNvSpPr>
                <p:nvPr/>
              </p:nvSpPr>
              <p:spPr bwMode="auto">
                <a:xfrm>
                  <a:off x="3359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1" name="Line 116"/>
                <p:cNvSpPr>
                  <a:spLocks noChangeShapeType="1"/>
                </p:cNvSpPr>
                <p:nvPr/>
              </p:nvSpPr>
              <p:spPr bwMode="auto">
                <a:xfrm>
                  <a:off x="3410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2" name="Line 117"/>
                <p:cNvSpPr>
                  <a:spLocks noChangeShapeType="1"/>
                </p:cNvSpPr>
                <p:nvPr/>
              </p:nvSpPr>
              <p:spPr bwMode="auto">
                <a:xfrm>
                  <a:off x="3462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3" name="Line 118"/>
                <p:cNvSpPr>
                  <a:spLocks noChangeShapeType="1"/>
                </p:cNvSpPr>
                <p:nvPr/>
              </p:nvSpPr>
              <p:spPr bwMode="auto">
                <a:xfrm>
                  <a:off x="3513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4" name="Line 119"/>
                <p:cNvSpPr>
                  <a:spLocks noChangeShapeType="1"/>
                </p:cNvSpPr>
                <p:nvPr/>
              </p:nvSpPr>
              <p:spPr bwMode="auto">
                <a:xfrm>
                  <a:off x="3811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287" name="Line 120"/>
              <p:cNvSpPr>
                <a:spLocks noChangeShapeType="1"/>
              </p:cNvSpPr>
              <p:nvPr/>
            </p:nvSpPr>
            <p:spPr bwMode="auto">
              <a:xfrm flipV="1">
                <a:off x="802" y="778"/>
                <a:ext cx="1" cy="40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8" name="Line 121"/>
              <p:cNvSpPr>
                <a:spLocks noChangeShapeType="1"/>
              </p:cNvSpPr>
              <p:nvPr/>
            </p:nvSpPr>
            <p:spPr bwMode="auto">
              <a:xfrm flipV="1">
                <a:off x="3965" y="778"/>
                <a:ext cx="1" cy="40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9" name="Line 122"/>
              <p:cNvSpPr>
                <a:spLocks noChangeShapeType="1"/>
              </p:cNvSpPr>
              <p:nvPr/>
            </p:nvSpPr>
            <p:spPr bwMode="auto">
              <a:xfrm>
                <a:off x="802" y="4835"/>
                <a:ext cx="3163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0" name="Line 123"/>
              <p:cNvSpPr>
                <a:spLocks noChangeShapeType="1"/>
              </p:cNvSpPr>
              <p:nvPr/>
            </p:nvSpPr>
            <p:spPr bwMode="auto">
              <a:xfrm>
                <a:off x="802" y="778"/>
                <a:ext cx="3163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1" name="Oval 124"/>
              <p:cNvSpPr>
                <a:spLocks noChangeArrowheads="1"/>
              </p:cNvSpPr>
              <p:nvPr/>
            </p:nvSpPr>
            <p:spPr bwMode="auto">
              <a:xfrm>
                <a:off x="915" y="4671"/>
                <a:ext cx="51" cy="51"/>
              </a:xfrm>
              <a:prstGeom prst="ellipse">
                <a:avLst/>
              </a:prstGeom>
              <a:solidFill>
                <a:schemeClr val="tx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2" name="Oval 125"/>
              <p:cNvSpPr>
                <a:spLocks noChangeArrowheads="1"/>
              </p:cNvSpPr>
              <p:nvPr/>
            </p:nvSpPr>
            <p:spPr bwMode="auto">
              <a:xfrm>
                <a:off x="1788" y="4609"/>
                <a:ext cx="51" cy="51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3" name="Oval 126"/>
              <p:cNvSpPr>
                <a:spLocks noChangeArrowheads="1"/>
              </p:cNvSpPr>
              <p:nvPr/>
            </p:nvSpPr>
            <p:spPr bwMode="auto">
              <a:xfrm>
                <a:off x="2044" y="4589"/>
                <a:ext cx="52" cy="51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4" name="Oval 127"/>
              <p:cNvSpPr>
                <a:spLocks noChangeArrowheads="1"/>
              </p:cNvSpPr>
              <p:nvPr/>
            </p:nvSpPr>
            <p:spPr bwMode="auto">
              <a:xfrm>
                <a:off x="2198" y="4568"/>
                <a:ext cx="52" cy="51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5" name="Oval 128"/>
              <p:cNvSpPr>
                <a:spLocks noChangeArrowheads="1"/>
              </p:cNvSpPr>
              <p:nvPr/>
            </p:nvSpPr>
            <p:spPr bwMode="auto">
              <a:xfrm>
                <a:off x="2465" y="4414"/>
                <a:ext cx="52" cy="51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6" name="Oval 129"/>
              <p:cNvSpPr>
                <a:spLocks noChangeArrowheads="1"/>
              </p:cNvSpPr>
              <p:nvPr/>
            </p:nvSpPr>
            <p:spPr bwMode="auto">
              <a:xfrm>
                <a:off x="2661" y="4126"/>
                <a:ext cx="51" cy="52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7" name="Oval 130"/>
              <p:cNvSpPr>
                <a:spLocks noChangeArrowheads="1"/>
              </p:cNvSpPr>
              <p:nvPr/>
            </p:nvSpPr>
            <p:spPr bwMode="auto">
              <a:xfrm>
                <a:off x="2917" y="3962"/>
                <a:ext cx="52" cy="51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8" name="Oval 131"/>
              <p:cNvSpPr>
                <a:spLocks noChangeArrowheads="1"/>
              </p:cNvSpPr>
              <p:nvPr/>
            </p:nvSpPr>
            <p:spPr bwMode="auto">
              <a:xfrm>
                <a:off x="3071" y="3900"/>
                <a:ext cx="52" cy="52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9" name="Oval 132"/>
              <p:cNvSpPr>
                <a:spLocks noChangeArrowheads="1"/>
              </p:cNvSpPr>
              <p:nvPr/>
            </p:nvSpPr>
            <p:spPr bwMode="auto">
              <a:xfrm>
                <a:off x="3267" y="3921"/>
                <a:ext cx="51" cy="51"/>
              </a:xfrm>
              <a:prstGeom prst="ellipse">
                <a:avLst/>
              </a:prstGeom>
              <a:solidFill>
                <a:schemeClr val="tx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0" name="Oval 133"/>
              <p:cNvSpPr>
                <a:spLocks noChangeArrowheads="1"/>
              </p:cNvSpPr>
              <p:nvPr/>
            </p:nvSpPr>
            <p:spPr bwMode="auto">
              <a:xfrm>
                <a:off x="3534" y="3962"/>
                <a:ext cx="51" cy="51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1" name="Oval 134"/>
              <p:cNvSpPr>
                <a:spLocks noChangeArrowheads="1"/>
              </p:cNvSpPr>
              <p:nvPr/>
            </p:nvSpPr>
            <p:spPr bwMode="auto">
              <a:xfrm>
                <a:off x="3790" y="4085"/>
                <a:ext cx="52" cy="52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2" name="Oval 135"/>
              <p:cNvSpPr>
                <a:spLocks noChangeArrowheads="1"/>
              </p:cNvSpPr>
              <p:nvPr/>
            </p:nvSpPr>
            <p:spPr bwMode="auto">
              <a:xfrm>
                <a:off x="915" y="4630"/>
                <a:ext cx="51" cy="5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3" name="Oval 136"/>
              <p:cNvSpPr>
                <a:spLocks noChangeArrowheads="1"/>
              </p:cNvSpPr>
              <p:nvPr/>
            </p:nvSpPr>
            <p:spPr bwMode="auto">
              <a:xfrm>
                <a:off x="1264" y="4270"/>
                <a:ext cx="51" cy="5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4" name="Oval 137"/>
              <p:cNvSpPr>
                <a:spLocks noChangeArrowheads="1"/>
              </p:cNvSpPr>
              <p:nvPr/>
            </p:nvSpPr>
            <p:spPr bwMode="auto">
              <a:xfrm>
                <a:off x="1521" y="3941"/>
                <a:ext cx="51" cy="52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5" name="Oval 138"/>
              <p:cNvSpPr>
                <a:spLocks noChangeArrowheads="1"/>
              </p:cNvSpPr>
              <p:nvPr/>
            </p:nvSpPr>
            <p:spPr bwMode="auto">
              <a:xfrm>
                <a:off x="1788" y="3633"/>
                <a:ext cx="51" cy="52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6" name="Oval 139"/>
              <p:cNvSpPr>
                <a:spLocks noChangeArrowheads="1"/>
              </p:cNvSpPr>
              <p:nvPr/>
            </p:nvSpPr>
            <p:spPr bwMode="auto">
              <a:xfrm>
                <a:off x="2044" y="3274"/>
                <a:ext cx="52" cy="5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7" name="Oval 140"/>
              <p:cNvSpPr>
                <a:spLocks noChangeArrowheads="1"/>
              </p:cNvSpPr>
              <p:nvPr/>
            </p:nvSpPr>
            <p:spPr bwMode="auto">
              <a:xfrm>
                <a:off x="2198" y="3171"/>
                <a:ext cx="52" cy="5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8" name="Oval 141"/>
              <p:cNvSpPr>
                <a:spLocks noChangeArrowheads="1"/>
              </p:cNvSpPr>
              <p:nvPr/>
            </p:nvSpPr>
            <p:spPr bwMode="auto">
              <a:xfrm>
                <a:off x="2311" y="3192"/>
                <a:ext cx="52" cy="5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9" name="Oval 142"/>
              <p:cNvSpPr>
                <a:spLocks noChangeArrowheads="1"/>
              </p:cNvSpPr>
              <p:nvPr/>
            </p:nvSpPr>
            <p:spPr bwMode="auto">
              <a:xfrm>
                <a:off x="2465" y="3253"/>
                <a:ext cx="52" cy="52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0" name="Oval 143"/>
              <p:cNvSpPr>
                <a:spLocks noChangeArrowheads="1"/>
              </p:cNvSpPr>
              <p:nvPr/>
            </p:nvSpPr>
            <p:spPr bwMode="auto">
              <a:xfrm>
                <a:off x="2661" y="3315"/>
                <a:ext cx="51" cy="51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1" name="Oval 144"/>
              <p:cNvSpPr>
                <a:spLocks noChangeArrowheads="1"/>
              </p:cNvSpPr>
              <p:nvPr/>
            </p:nvSpPr>
            <p:spPr bwMode="auto">
              <a:xfrm>
                <a:off x="2989" y="3459"/>
                <a:ext cx="52" cy="5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2" name="Oval 145"/>
              <p:cNvSpPr>
                <a:spLocks noChangeArrowheads="1"/>
              </p:cNvSpPr>
              <p:nvPr/>
            </p:nvSpPr>
            <p:spPr bwMode="auto">
              <a:xfrm>
                <a:off x="3267" y="3561"/>
                <a:ext cx="51" cy="52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3" name="Oval 146"/>
              <p:cNvSpPr>
                <a:spLocks noChangeArrowheads="1"/>
              </p:cNvSpPr>
              <p:nvPr/>
            </p:nvSpPr>
            <p:spPr bwMode="auto">
              <a:xfrm>
                <a:off x="3534" y="3695"/>
                <a:ext cx="51" cy="5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4" name="Oval 147"/>
              <p:cNvSpPr>
                <a:spLocks noChangeArrowheads="1"/>
              </p:cNvSpPr>
              <p:nvPr/>
            </p:nvSpPr>
            <p:spPr bwMode="auto">
              <a:xfrm>
                <a:off x="3790" y="3777"/>
                <a:ext cx="52" cy="5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5" name="Rectangle 148"/>
              <p:cNvSpPr>
                <a:spLocks noChangeArrowheads="1"/>
              </p:cNvSpPr>
              <p:nvPr/>
            </p:nvSpPr>
            <p:spPr bwMode="auto">
              <a:xfrm>
                <a:off x="915" y="4434"/>
                <a:ext cx="51" cy="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6" name="Rectangle 149"/>
              <p:cNvSpPr>
                <a:spLocks noChangeArrowheads="1"/>
              </p:cNvSpPr>
              <p:nvPr/>
            </p:nvSpPr>
            <p:spPr bwMode="auto">
              <a:xfrm>
                <a:off x="915" y="4434"/>
                <a:ext cx="41" cy="42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7" name="Rectangle 150"/>
              <p:cNvSpPr>
                <a:spLocks noChangeArrowheads="1"/>
              </p:cNvSpPr>
              <p:nvPr/>
            </p:nvSpPr>
            <p:spPr bwMode="auto">
              <a:xfrm>
                <a:off x="1264" y="4393"/>
                <a:ext cx="51" cy="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8" name="Rectangle 151"/>
              <p:cNvSpPr>
                <a:spLocks noChangeArrowheads="1"/>
              </p:cNvSpPr>
              <p:nvPr/>
            </p:nvSpPr>
            <p:spPr bwMode="auto">
              <a:xfrm>
                <a:off x="1264" y="4393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9" name="Rectangle 152"/>
              <p:cNvSpPr>
                <a:spLocks noChangeArrowheads="1"/>
              </p:cNvSpPr>
              <p:nvPr/>
            </p:nvSpPr>
            <p:spPr bwMode="auto">
              <a:xfrm>
                <a:off x="1521" y="4106"/>
                <a:ext cx="51" cy="5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0" name="Rectangle 153"/>
              <p:cNvSpPr>
                <a:spLocks noChangeArrowheads="1"/>
              </p:cNvSpPr>
              <p:nvPr/>
            </p:nvSpPr>
            <p:spPr bwMode="auto">
              <a:xfrm>
                <a:off x="1521" y="4106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1" name="Rectangle 154"/>
              <p:cNvSpPr>
                <a:spLocks noChangeArrowheads="1"/>
              </p:cNvSpPr>
              <p:nvPr/>
            </p:nvSpPr>
            <p:spPr bwMode="auto">
              <a:xfrm>
                <a:off x="1788" y="3746"/>
                <a:ext cx="51" cy="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2" name="Rectangle 155"/>
              <p:cNvSpPr>
                <a:spLocks noChangeArrowheads="1"/>
              </p:cNvSpPr>
              <p:nvPr/>
            </p:nvSpPr>
            <p:spPr bwMode="auto">
              <a:xfrm>
                <a:off x="1788" y="3746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3" name="Rectangle 156"/>
              <p:cNvSpPr>
                <a:spLocks noChangeArrowheads="1"/>
              </p:cNvSpPr>
              <p:nvPr/>
            </p:nvSpPr>
            <p:spPr bwMode="auto">
              <a:xfrm>
                <a:off x="2044" y="3479"/>
                <a:ext cx="52" cy="52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4" name="Rectangle 157"/>
              <p:cNvSpPr>
                <a:spLocks noChangeArrowheads="1"/>
              </p:cNvSpPr>
              <p:nvPr/>
            </p:nvSpPr>
            <p:spPr bwMode="auto">
              <a:xfrm>
                <a:off x="2044" y="3479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5" name="Rectangle 158"/>
              <p:cNvSpPr>
                <a:spLocks noChangeArrowheads="1"/>
              </p:cNvSpPr>
              <p:nvPr/>
            </p:nvSpPr>
            <p:spPr bwMode="auto">
              <a:xfrm>
                <a:off x="2198" y="3479"/>
                <a:ext cx="52" cy="52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6" name="Rectangle 159"/>
              <p:cNvSpPr>
                <a:spLocks noChangeArrowheads="1"/>
              </p:cNvSpPr>
              <p:nvPr/>
            </p:nvSpPr>
            <p:spPr bwMode="auto">
              <a:xfrm>
                <a:off x="2198" y="3479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7" name="Rectangle 160"/>
              <p:cNvSpPr>
                <a:spLocks noChangeArrowheads="1"/>
              </p:cNvSpPr>
              <p:nvPr/>
            </p:nvSpPr>
            <p:spPr bwMode="auto">
              <a:xfrm>
                <a:off x="2311" y="3520"/>
                <a:ext cx="52" cy="52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8" name="Rectangle 161"/>
              <p:cNvSpPr>
                <a:spLocks noChangeArrowheads="1"/>
              </p:cNvSpPr>
              <p:nvPr/>
            </p:nvSpPr>
            <p:spPr bwMode="auto">
              <a:xfrm>
                <a:off x="2311" y="3520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9" name="Rectangle 162"/>
              <p:cNvSpPr>
                <a:spLocks noChangeArrowheads="1"/>
              </p:cNvSpPr>
              <p:nvPr/>
            </p:nvSpPr>
            <p:spPr bwMode="auto">
              <a:xfrm>
                <a:off x="2465" y="3561"/>
                <a:ext cx="52" cy="52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0" name="Rectangle 163"/>
              <p:cNvSpPr>
                <a:spLocks noChangeArrowheads="1"/>
              </p:cNvSpPr>
              <p:nvPr/>
            </p:nvSpPr>
            <p:spPr bwMode="auto">
              <a:xfrm>
                <a:off x="2465" y="3561"/>
                <a:ext cx="42" cy="42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1" name="Rectangle 164"/>
              <p:cNvSpPr>
                <a:spLocks noChangeArrowheads="1"/>
              </p:cNvSpPr>
              <p:nvPr/>
            </p:nvSpPr>
            <p:spPr bwMode="auto">
              <a:xfrm>
                <a:off x="2661" y="3603"/>
                <a:ext cx="51" cy="5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2" name="Rectangle 165"/>
              <p:cNvSpPr>
                <a:spLocks noChangeArrowheads="1"/>
              </p:cNvSpPr>
              <p:nvPr/>
            </p:nvSpPr>
            <p:spPr bwMode="auto">
              <a:xfrm>
                <a:off x="2661" y="3603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3" name="Rectangle 166"/>
              <p:cNvSpPr>
                <a:spLocks noChangeArrowheads="1"/>
              </p:cNvSpPr>
              <p:nvPr/>
            </p:nvSpPr>
            <p:spPr bwMode="auto">
              <a:xfrm>
                <a:off x="2989" y="3674"/>
                <a:ext cx="52" cy="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4" name="Rectangle 167"/>
              <p:cNvSpPr>
                <a:spLocks noChangeArrowheads="1"/>
              </p:cNvSpPr>
              <p:nvPr/>
            </p:nvSpPr>
            <p:spPr bwMode="auto">
              <a:xfrm>
                <a:off x="2989" y="3674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5" name="Rectangle 168"/>
              <p:cNvSpPr>
                <a:spLocks noChangeArrowheads="1"/>
              </p:cNvSpPr>
              <p:nvPr/>
            </p:nvSpPr>
            <p:spPr bwMode="auto">
              <a:xfrm>
                <a:off x="3534" y="3798"/>
                <a:ext cx="51" cy="5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6" name="Rectangle 169"/>
              <p:cNvSpPr>
                <a:spLocks noChangeArrowheads="1"/>
              </p:cNvSpPr>
              <p:nvPr/>
            </p:nvSpPr>
            <p:spPr bwMode="auto">
              <a:xfrm>
                <a:off x="3534" y="3798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>
                  <a:solidFill>
                    <a:prstClr val="black"/>
                  </a:solidFill>
                  <a:latin typeface="Time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7" name="Rectangle 170"/>
              <p:cNvSpPr>
                <a:spLocks noChangeArrowheads="1"/>
              </p:cNvSpPr>
              <p:nvPr/>
            </p:nvSpPr>
            <p:spPr bwMode="auto">
              <a:xfrm>
                <a:off x="915" y="4332"/>
                <a:ext cx="51" cy="5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8" name="Rectangle 171"/>
              <p:cNvSpPr>
                <a:spLocks noChangeArrowheads="1"/>
              </p:cNvSpPr>
              <p:nvPr/>
            </p:nvSpPr>
            <p:spPr bwMode="auto">
              <a:xfrm>
                <a:off x="915" y="4332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9" name="Rectangle 172"/>
              <p:cNvSpPr>
                <a:spLocks noChangeArrowheads="1"/>
              </p:cNvSpPr>
              <p:nvPr/>
            </p:nvSpPr>
            <p:spPr bwMode="auto">
              <a:xfrm>
                <a:off x="1264" y="3603"/>
                <a:ext cx="51" cy="5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0" name="Rectangle 173"/>
              <p:cNvSpPr>
                <a:spLocks noChangeArrowheads="1"/>
              </p:cNvSpPr>
              <p:nvPr/>
            </p:nvSpPr>
            <p:spPr bwMode="auto">
              <a:xfrm>
                <a:off x="1264" y="3603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1" name="Rectangle 174"/>
              <p:cNvSpPr>
                <a:spLocks noChangeArrowheads="1"/>
              </p:cNvSpPr>
              <p:nvPr/>
            </p:nvSpPr>
            <p:spPr bwMode="auto">
              <a:xfrm>
                <a:off x="1521" y="3264"/>
                <a:ext cx="51" cy="5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2" name="Rectangle 175"/>
              <p:cNvSpPr>
                <a:spLocks noChangeArrowheads="1"/>
              </p:cNvSpPr>
              <p:nvPr/>
            </p:nvSpPr>
            <p:spPr bwMode="auto">
              <a:xfrm>
                <a:off x="1521" y="3264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3" name="Rectangle 176"/>
              <p:cNvSpPr>
                <a:spLocks noChangeArrowheads="1"/>
              </p:cNvSpPr>
              <p:nvPr/>
            </p:nvSpPr>
            <p:spPr bwMode="auto">
              <a:xfrm>
                <a:off x="1788" y="2986"/>
                <a:ext cx="51" cy="5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4" name="Rectangle 177"/>
              <p:cNvSpPr>
                <a:spLocks noChangeArrowheads="1"/>
              </p:cNvSpPr>
              <p:nvPr/>
            </p:nvSpPr>
            <p:spPr bwMode="auto">
              <a:xfrm>
                <a:off x="1788" y="2986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5" name="Rectangle 178"/>
              <p:cNvSpPr>
                <a:spLocks noChangeArrowheads="1"/>
              </p:cNvSpPr>
              <p:nvPr/>
            </p:nvSpPr>
            <p:spPr bwMode="auto">
              <a:xfrm>
                <a:off x="2044" y="2842"/>
                <a:ext cx="52" cy="5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6" name="Rectangle 179"/>
              <p:cNvSpPr>
                <a:spLocks noChangeArrowheads="1"/>
              </p:cNvSpPr>
              <p:nvPr/>
            </p:nvSpPr>
            <p:spPr bwMode="auto">
              <a:xfrm>
                <a:off x="2044" y="2842"/>
                <a:ext cx="41" cy="4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7" name="Rectangle 180"/>
              <p:cNvSpPr>
                <a:spLocks noChangeArrowheads="1"/>
              </p:cNvSpPr>
              <p:nvPr/>
            </p:nvSpPr>
            <p:spPr bwMode="auto">
              <a:xfrm>
                <a:off x="2198" y="2863"/>
                <a:ext cx="52" cy="5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8" name="Rectangle 181"/>
              <p:cNvSpPr>
                <a:spLocks noChangeArrowheads="1"/>
              </p:cNvSpPr>
              <p:nvPr/>
            </p:nvSpPr>
            <p:spPr bwMode="auto">
              <a:xfrm>
                <a:off x="2198" y="2863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9" name="Rectangle 182"/>
              <p:cNvSpPr>
                <a:spLocks noChangeArrowheads="1"/>
              </p:cNvSpPr>
              <p:nvPr/>
            </p:nvSpPr>
            <p:spPr bwMode="auto">
              <a:xfrm>
                <a:off x="2311" y="2884"/>
                <a:ext cx="52" cy="5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0" name="Rectangle 183"/>
              <p:cNvSpPr>
                <a:spLocks noChangeArrowheads="1"/>
              </p:cNvSpPr>
              <p:nvPr/>
            </p:nvSpPr>
            <p:spPr bwMode="auto">
              <a:xfrm>
                <a:off x="2311" y="2884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1" name="Rectangle 184"/>
              <p:cNvSpPr>
                <a:spLocks noChangeArrowheads="1"/>
              </p:cNvSpPr>
              <p:nvPr/>
            </p:nvSpPr>
            <p:spPr bwMode="auto">
              <a:xfrm>
                <a:off x="2465" y="2945"/>
                <a:ext cx="52" cy="5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2" name="Rectangle 185"/>
              <p:cNvSpPr>
                <a:spLocks noChangeArrowheads="1"/>
              </p:cNvSpPr>
              <p:nvPr/>
            </p:nvSpPr>
            <p:spPr bwMode="auto">
              <a:xfrm>
                <a:off x="2465" y="2945"/>
                <a:ext cx="42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3" name="Rectangle 186"/>
              <p:cNvSpPr>
                <a:spLocks noChangeArrowheads="1"/>
              </p:cNvSpPr>
              <p:nvPr/>
            </p:nvSpPr>
            <p:spPr bwMode="auto">
              <a:xfrm>
                <a:off x="2661" y="2986"/>
                <a:ext cx="51" cy="5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4" name="Rectangle 187"/>
              <p:cNvSpPr>
                <a:spLocks noChangeArrowheads="1"/>
              </p:cNvSpPr>
              <p:nvPr/>
            </p:nvSpPr>
            <p:spPr bwMode="auto">
              <a:xfrm>
                <a:off x="2661" y="2986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5" name="Rectangle 188"/>
              <p:cNvSpPr>
                <a:spLocks noChangeArrowheads="1"/>
              </p:cNvSpPr>
              <p:nvPr/>
            </p:nvSpPr>
            <p:spPr bwMode="auto">
              <a:xfrm>
                <a:off x="2989" y="3068"/>
                <a:ext cx="52" cy="5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6" name="Rectangle 189"/>
              <p:cNvSpPr>
                <a:spLocks noChangeArrowheads="1"/>
              </p:cNvSpPr>
              <p:nvPr/>
            </p:nvSpPr>
            <p:spPr bwMode="auto">
              <a:xfrm>
                <a:off x="2989" y="3068"/>
                <a:ext cx="41" cy="4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7" name="Rectangle 190"/>
              <p:cNvSpPr>
                <a:spLocks noChangeArrowheads="1"/>
              </p:cNvSpPr>
              <p:nvPr/>
            </p:nvSpPr>
            <p:spPr bwMode="auto">
              <a:xfrm>
                <a:off x="3534" y="3233"/>
                <a:ext cx="51" cy="5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" name="Rectangle 191"/>
              <p:cNvSpPr>
                <a:spLocks noChangeArrowheads="1"/>
              </p:cNvSpPr>
              <p:nvPr/>
            </p:nvSpPr>
            <p:spPr bwMode="auto">
              <a:xfrm>
                <a:off x="3534" y="3233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9" name="Rectangle 192"/>
              <p:cNvSpPr>
                <a:spLocks noChangeArrowheads="1"/>
              </p:cNvSpPr>
              <p:nvPr/>
            </p:nvSpPr>
            <p:spPr bwMode="auto">
              <a:xfrm>
                <a:off x="3790" y="3294"/>
                <a:ext cx="52" cy="5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0" name="Rectangle 193"/>
              <p:cNvSpPr>
                <a:spLocks noChangeArrowheads="1"/>
              </p:cNvSpPr>
              <p:nvPr/>
            </p:nvSpPr>
            <p:spPr bwMode="auto">
              <a:xfrm>
                <a:off x="3790" y="3294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1" name="Rectangle 194"/>
              <p:cNvSpPr>
                <a:spLocks noChangeArrowheads="1"/>
              </p:cNvSpPr>
              <p:nvPr/>
            </p:nvSpPr>
            <p:spPr bwMode="auto">
              <a:xfrm>
                <a:off x="915" y="4414"/>
                <a:ext cx="51" cy="5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2" name="Rectangle 195"/>
              <p:cNvSpPr>
                <a:spLocks noChangeArrowheads="1"/>
              </p:cNvSpPr>
              <p:nvPr/>
            </p:nvSpPr>
            <p:spPr bwMode="auto">
              <a:xfrm>
                <a:off x="915" y="4414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3" name="Rectangle 196"/>
              <p:cNvSpPr>
                <a:spLocks noChangeArrowheads="1"/>
              </p:cNvSpPr>
              <p:nvPr/>
            </p:nvSpPr>
            <p:spPr bwMode="auto">
              <a:xfrm>
                <a:off x="1264" y="3715"/>
                <a:ext cx="51" cy="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4" name="Rectangle 197"/>
              <p:cNvSpPr>
                <a:spLocks noChangeArrowheads="1"/>
              </p:cNvSpPr>
              <p:nvPr/>
            </p:nvSpPr>
            <p:spPr bwMode="auto">
              <a:xfrm>
                <a:off x="1264" y="3715"/>
                <a:ext cx="41" cy="42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5" name="Rectangle 198"/>
              <p:cNvSpPr>
                <a:spLocks noChangeArrowheads="1"/>
              </p:cNvSpPr>
              <p:nvPr/>
            </p:nvSpPr>
            <p:spPr bwMode="auto">
              <a:xfrm>
                <a:off x="1521" y="3294"/>
                <a:ext cx="51" cy="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6" name="Rectangle 199"/>
              <p:cNvSpPr>
                <a:spLocks noChangeArrowheads="1"/>
              </p:cNvSpPr>
              <p:nvPr/>
            </p:nvSpPr>
            <p:spPr bwMode="auto">
              <a:xfrm>
                <a:off x="1521" y="3294"/>
                <a:ext cx="41" cy="4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7" name="Rectangle 200"/>
              <p:cNvSpPr>
                <a:spLocks noChangeArrowheads="1"/>
              </p:cNvSpPr>
              <p:nvPr/>
            </p:nvSpPr>
            <p:spPr bwMode="auto">
              <a:xfrm>
                <a:off x="1788" y="3110"/>
                <a:ext cx="51" cy="5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8" name="Rectangle 201"/>
              <p:cNvSpPr>
                <a:spLocks noChangeArrowheads="1"/>
              </p:cNvSpPr>
              <p:nvPr/>
            </p:nvSpPr>
            <p:spPr bwMode="auto">
              <a:xfrm>
                <a:off x="1788" y="3110"/>
                <a:ext cx="41" cy="4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9" name="Rectangle 202"/>
              <p:cNvSpPr>
                <a:spLocks noChangeArrowheads="1"/>
              </p:cNvSpPr>
              <p:nvPr/>
            </p:nvSpPr>
            <p:spPr bwMode="auto">
              <a:xfrm>
                <a:off x="2044" y="3048"/>
                <a:ext cx="52" cy="5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0" name="Rectangle 203"/>
              <p:cNvSpPr>
                <a:spLocks noChangeArrowheads="1"/>
              </p:cNvSpPr>
              <p:nvPr/>
            </p:nvSpPr>
            <p:spPr bwMode="auto">
              <a:xfrm>
                <a:off x="2044" y="3048"/>
                <a:ext cx="41" cy="4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1" name="Rectangle 204"/>
              <p:cNvSpPr>
                <a:spLocks noChangeArrowheads="1"/>
              </p:cNvSpPr>
              <p:nvPr/>
            </p:nvSpPr>
            <p:spPr bwMode="auto">
              <a:xfrm>
                <a:off x="2198" y="3068"/>
                <a:ext cx="52" cy="52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2" name="Rectangle 205"/>
              <p:cNvSpPr>
                <a:spLocks noChangeArrowheads="1"/>
              </p:cNvSpPr>
              <p:nvPr/>
            </p:nvSpPr>
            <p:spPr bwMode="auto">
              <a:xfrm>
                <a:off x="2198" y="3068"/>
                <a:ext cx="41" cy="42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3" name="Rectangle 206"/>
              <p:cNvSpPr>
                <a:spLocks noChangeArrowheads="1"/>
              </p:cNvSpPr>
              <p:nvPr/>
            </p:nvSpPr>
            <p:spPr bwMode="auto">
              <a:xfrm>
                <a:off x="2311" y="3110"/>
                <a:ext cx="52" cy="5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4" name="Rectangle 207"/>
              <p:cNvSpPr>
                <a:spLocks noChangeArrowheads="1"/>
              </p:cNvSpPr>
              <p:nvPr/>
            </p:nvSpPr>
            <p:spPr bwMode="auto">
              <a:xfrm>
                <a:off x="2311" y="3110"/>
                <a:ext cx="41" cy="4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5" name="Rectangle 208"/>
              <p:cNvSpPr>
                <a:spLocks noChangeArrowheads="1"/>
              </p:cNvSpPr>
              <p:nvPr/>
            </p:nvSpPr>
            <p:spPr bwMode="auto">
              <a:xfrm>
                <a:off x="2465" y="3151"/>
                <a:ext cx="52" cy="5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6" name="Rectangle 209"/>
              <p:cNvSpPr>
                <a:spLocks noChangeArrowheads="1"/>
              </p:cNvSpPr>
              <p:nvPr/>
            </p:nvSpPr>
            <p:spPr bwMode="auto">
              <a:xfrm>
                <a:off x="2465" y="3151"/>
                <a:ext cx="42" cy="4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7" name="Rectangle 210"/>
              <p:cNvSpPr>
                <a:spLocks noChangeArrowheads="1"/>
              </p:cNvSpPr>
              <p:nvPr/>
            </p:nvSpPr>
            <p:spPr bwMode="auto">
              <a:xfrm>
                <a:off x="2661" y="3233"/>
                <a:ext cx="51" cy="5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8" name="Rectangle 211"/>
              <p:cNvSpPr>
                <a:spLocks noChangeArrowheads="1"/>
              </p:cNvSpPr>
              <p:nvPr/>
            </p:nvSpPr>
            <p:spPr bwMode="auto">
              <a:xfrm>
                <a:off x="2661" y="3233"/>
                <a:ext cx="41" cy="4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9" name="Rectangle 212"/>
              <p:cNvSpPr>
                <a:spLocks noChangeArrowheads="1"/>
              </p:cNvSpPr>
              <p:nvPr/>
            </p:nvSpPr>
            <p:spPr bwMode="auto">
              <a:xfrm>
                <a:off x="2989" y="3356"/>
                <a:ext cx="52" cy="5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0" name="Rectangle 213"/>
              <p:cNvSpPr>
                <a:spLocks noChangeArrowheads="1"/>
              </p:cNvSpPr>
              <p:nvPr/>
            </p:nvSpPr>
            <p:spPr bwMode="auto">
              <a:xfrm>
                <a:off x="2989" y="3356"/>
                <a:ext cx="41" cy="4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1" name="Rectangle 214"/>
              <p:cNvSpPr>
                <a:spLocks noChangeArrowheads="1"/>
              </p:cNvSpPr>
              <p:nvPr/>
            </p:nvSpPr>
            <p:spPr bwMode="auto">
              <a:xfrm>
                <a:off x="3534" y="3520"/>
                <a:ext cx="51" cy="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2" name="Rectangle 215"/>
              <p:cNvSpPr>
                <a:spLocks noChangeArrowheads="1"/>
              </p:cNvSpPr>
              <p:nvPr/>
            </p:nvSpPr>
            <p:spPr bwMode="auto">
              <a:xfrm>
                <a:off x="3534" y="3520"/>
                <a:ext cx="41" cy="4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3" name="Oval 216"/>
              <p:cNvSpPr>
                <a:spLocks noChangeArrowheads="1"/>
              </p:cNvSpPr>
              <p:nvPr/>
            </p:nvSpPr>
            <p:spPr bwMode="auto">
              <a:xfrm>
                <a:off x="915" y="4208"/>
                <a:ext cx="51" cy="52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4" name="Oval 217"/>
              <p:cNvSpPr>
                <a:spLocks noChangeArrowheads="1"/>
              </p:cNvSpPr>
              <p:nvPr/>
            </p:nvSpPr>
            <p:spPr bwMode="auto">
              <a:xfrm>
                <a:off x="1264" y="3397"/>
                <a:ext cx="51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5" name="Oval 218"/>
              <p:cNvSpPr>
                <a:spLocks noChangeArrowheads="1"/>
              </p:cNvSpPr>
              <p:nvPr/>
            </p:nvSpPr>
            <p:spPr bwMode="auto">
              <a:xfrm>
                <a:off x="1521" y="2986"/>
                <a:ext cx="51" cy="52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6" name="Oval 219"/>
              <p:cNvSpPr>
                <a:spLocks noChangeArrowheads="1"/>
              </p:cNvSpPr>
              <p:nvPr/>
            </p:nvSpPr>
            <p:spPr bwMode="auto">
              <a:xfrm>
                <a:off x="1788" y="2504"/>
                <a:ext cx="51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7" name="Oval 220"/>
              <p:cNvSpPr>
                <a:spLocks noChangeArrowheads="1"/>
              </p:cNvSpPr>
              <p:nvPr/>
            </p:nvSpPr>
            <p:spPr bwMode="auto">
              <a:xfrm>
                <a:off x="2044" y="2154"/>
                <a:ext cx="52" cy="52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8" name="Oval 221"/>
              <p:cNvSpPr>
                <a:spLocks noChangeArrowheads="1"/>
              </p:cNvSpPr>
              <p:nvPr/>
            </p:nvSpPr>
            <p:spPr bwMode="auto">
              <a:xfrm>
                <a:off x="2198" y="1980"/>
                <a:ext cx="52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9" name="Oval 222"/>
              <p:cNvSpPr>
                <a:spLocks noChangeArrowheads="1"/>
              </p:cNvSpPr>
              <p:nvPr/>
            </p:nvSpPr>
            <p:spPr bwMode="auto">
              <a:xfrm>
                <a:off x="2311" y="1898"/>
                <a:ext cx="52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0" name="Oval 223"/>
              <p:cNvSpPr>
                <a:spLocks noChangeArrowheads="1"/>
              </p:cNvSpPr>
              <p:nvPr/>
            </p:nvSpPr>
            <p:spPr bwMode="auto">
              <a:xfrm>
                <a:off x="2394" y="1877"/>
                <a:ext cx="51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1" name="Oval 224"/>
              <p:cNvSpPr>
                <a:spLocks noChangeArrowheads="1"/>
              </p:cNvSpPr>
              <p:nvPr/>
            </p:nvSpPr>
            <p:spPr bwMode="auto">
              <a:xfrm>
                <a:off x="2465" y="1898"/>
                <a:ext cx="52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2" name="Oval 225"/>
              <p:cNvSpPr>
                <a:spLocks noChangeArrowheads="1"/>
              </p:cNvSpPr>
              <p:nvPr/>
            </p:nvSpPr>
            <p:spPr bwMode="auto">
              <a:xfrm>
                <a:off x="2661" y="2031"/>
                <a:ext cx="51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3" name="Oval 226"/>
              <p:cNvSpPr>
                <a:spLocks noChangeArrowheads="1"/>
              </p:cNvSpPr>
              <p:nvPr/>
            </p:nvSpPr>
            <p:spPr bwMode="auto">
              <a:xfrm>
                <a:off x="2917" y="2226"/>
                <a:ext cx="52" cy="52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4" name="Oval 227"/>
              <p:cNvSpPr>
                <a:spLocks noChangeArrowheads="1"/>
              </p:cNvSpPr>
              <p:nvPr/>
            </p:nvSpPr>
            <p:spPr bwMode="auto">
              <a:xfrm>
                <a:off x="2989" y="2278"/>
                <a:ext cx="52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5" name="Oval 228"/>
              <p:cNvSpPr>
                <a:spLocks noChangeArrowheads="1"/>
              </p:cNvSpPr>
              <p:nvPr/>
            </p:nvSpPr>
            <p:spPr bwMode="auto">
              <a:xfrm>
                <a:off x="3267" y="2504"/>
                <a:ext cx="51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6" name="Oval 229"/>
              <p:cNvSpPr>
                <a:spLocks noChangeArrowheads="1"/>
              </p:cNvSpPr>
              <p:nvPr/>
            </p:nvSpPr>
            <p:spPr bwMode="auto">
              <a:xfrm>
                <a:off x="3534" y="2688"/>
                <a:ext cx="51" cy="52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7" name="Oval 230"/>
              <p:cNvSpPr>
                <a:spLocks noChangeArrowheads="1"/>
              </p:cNvSpPr>
              <p:nvPr/>
            </p:nvSpPr>
            <p:spPr bwMode="auto">
              <a:xfrm>
                <a:off x="3790" y="2904"/>
                <a:ext cx="52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398" name="Group 231"/>
              <p:cNvGrpSpPr>
                <a:grpSpLocks/>
              </p:cNvGrpSpPr>
              <p:nvPr/>
            </p:nvGrpSpPr>
            <p:grpSpPr bwMode="auto">
              <a:xfrm>
                <a:off x="480" y="720"/>
                <a:ext cx="162" cy="4241"/>
                <a:chOff x="539" y="742"/>
                <a:chExt cx="162" cy="4241"/>
              </a:xfrm>
            </p:grpSpPr>
            <p:sp>
              <p:nvSpPr>
                <p:cNvPr id="428" name="Rectangle 232"/>
                <p:cNvSpPr>
                  <a:spLocks noChangeArrowheads="1"/>
                </p:cNvSpPr>
                <p:nvPr/>
              </p:nvSpPr>
              <p:spPr bwMode="auto">
                <a:xfrm>
                  <a:off x="601" y="4801"/>
                  <a:ext cx="10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50</a:t>
                  </a:r>
                </a:p>
              </p:txBody>
            </p:sp>
            <p:sp>
              <p:nvSpPr>
                <p:cNvPr id="429" name="Rectangle 233"/>
                <p:cNvSpPr>
                  <a:spLocks noChangeArrowheads="1"/>
                </p:cNvSpPr>
                <p:nvPr/>
              </p:nvSpPr>
              <p:spPr bwMode="auto">
                <a:xfrm>
                  <a:off x="539" y="3782"/>
                  <a:ext cx="15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100</a:t>
                  </a:r>
                </a:p>
              </p:txBody>
            </p:sp>
            <p:sp>
              <p:nvSpPr>
                <p:cNvPr id="430" name="Rectangle 234"/>
                <p:cNvSpPr>
                  <a:spLocks noChangeArrowheads="1"/>
                </p:cNvSpPr>
                <p:nvPr/>
              </p:nvSpPr>
              <p:spPr bwMode="auto">
                <a:xfrm>
                  <a:off x="539" y="2775"/>
                  <a:ext cx="15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150</a:t>
                  </a:r>
                </a:p>
              </p:txBody>
            </p:sp>
            <p:sp>
              <p:nvSpPr>
                <p:cNvPr id="431" name="Rectangle 235"/>
                <p:cNvSpPr>
                  <a:spLocks noChangeArrowheads="1"/>
                </p:cNvSpPr>
                <p:nvPr/>
              </p:nvSpPr>
              <p:spPr bwMode="auto">
                <a:xfrm>
                  <a:off x="539" y="1758"/>
                  <a:ext cx="15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200</a:t>
                  </a:r>
                </a:p>
              </p:txBody>
            </p:sp>
            <p:sp>
              <p:nvSpPr>
                <p:cNvPr id="432" name="Rectangle 236"/>
                <p:cNvSpPr>
                  <a:spLocks noChangeArrowheads="1"/>
                </p:cNvSpPr>
                <p:nvPr/>
              </p:nvSpPr>
              <p:spPr bwMode="auto">
                <a:xfrm>
                  <a:off x="539" y="742"/>
                  <a:ext cx="15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250</a:t>
                  </a:r>
                </a:p>
              </p:txBody>
            </p:sp>
          </p:grpSp>
          <p:grpSp>
            <p:nvGrpSpPr>
              <p:cNvPr id="399" name="Group 237"/>
              <p:cNvGrpSpPr>
                <a:grpSpLocks/>
              </p:cNvGrpSpPr>
              <p:nvPr/>
            </p:nvGrpSpPr>
            <p:grpSpPr bwMode="auto">
              <a:xfrm>
                <a:off x="864" y="4896"/>
                <a:ext cx="2698" cy="183"/>
                <a:chOff x="899" y="4953"/>
                <a:chExt cx="2698" cy="183"/>
              </a:xfrm>
            </p:grpSpPr>
            <p:sp>
              <p:nvSpPr>
                <p:cNvPr id="424" name="Rectangle 238"/>
                <p:cNvSpPr>
                  <a:spLocks noChangeArrowheads="1"/>
                </p:cNvSpPr>
                <p:nvPr/>
              </p:nvSpPr>
              <p:spPr bwMode="auto">
                <a:xfrm>
                  <a:off x="899" y="4953"/>
                  <a:ext cx="5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0</a:t>
                  </a:r>
                </a:p>
              </p:txBody>
            </p:sp>
            <p:sp>
              <p:nvSpPr>
                <p:cNvPr id="425" name="Rectangle 239"/>
                <p:cNvSpPr>
                  <a:spLocks noChangeArrowheads="1"/>
                </p:cNvSpPr>
                <p:nvPr/>
              </p:nvSpPr>
              <p:spPr bwMode="auto">
                <a:xfrm>
                  <a:off x="1774" y="4953"/>
                  <a:ext cx="5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1</a:t>
                  </a:r>
                </a:p>
              </p:txBody>
            </p:sp>
            <p:sp>
              <p:nvSpPr>
                <p:cNvPr id="426" name="Rectangle 240"/>
                <p:cNvSpPr>
                  <a:spLocks noChangeArrowheads="1"/>
                </p:cNvSpPr>
                <p:nvPr/>
              </p:nvSpPr>
              <p:spPr bwMode="auto">
                <a:xfrm>
                  <a:off x="2604" y="4953"/>
                  <a:ext cx="10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10</a:t>
                  </a:r>
                </a:p>
              </p:txBody>
            </p:sp>
            <p:sp>
              <p:nvSpPr>
                <p:cNvPr id="427" name="Rectangle 241"/>
                <p:cNvSpPr>
                  <a:spLocks noChangeArrowheads="1"/>
                </p:cNvSpPr>
                <p:nvPr/>
              </p:nvSpPr>
              <p:spPr bwMode="auto">
                <a:xfrm>
                  <a:off x="3447" y="4954"/>
                  <a:ext cx="15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100</a:t>
                  </a:r>
                </a:p>
              </p:txBody>
            </p:sp>
          </p:grpSp>
          <p:grpSp>
            <p:nvGrpSpPr>
              <p:cNvPr id="400" name="Group 242"/>
              <p:cNvGrpSpPr>
                <a:grpSpLocks/>
              </p:cNvGrpSpPr>
              <p:nvPr/>
            </p:nvGrpSpPr>
            <p:grpSpPr bwMode="auto">
              <a:xfrm>
                <a:off x="1824" y="864"/>
                <a:ext cx="2016" cy="927"/>
                <a:chOff x="1680" y="864"/>
                <a:chExt cx="2016" cy="927"/>
              </a:xfrm>
            </p:grpSpPr>
            <p:sp>
              <p:nvSpPr>
                <p:cNvPr id="402" name="Line 243"/>
                <p:cNvSpPr>
                  <a:spLocks noChangeShapeType="1"/>
                </p:cNvSpPr>
                <p:nvPr/>
              </p:nvSpPr>
              <p:spPr bwMode="auto">
                <a:xfrm>
                  <a:off x="1769" y="1106"/>
                  <a:ext cx="375" cy="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03" name="Rectangle 244"/>
                <p:cNvSpPr>
                  <a:spLocks noChangeArrowheads="1"/>
                </p:cNvSpPr>
                <p:nvPr/>
              </p:nvSpPr>
              <p:spPr bwMode="auto">
                <a:xfrm>
                  <a:off x="1680" y="864"/>
                  <a:ext cx="2016" cy="927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04" name="Line 245"/>
                <p:cNvSpPr>
                  <a:spLocks noChangeShapeType="1"/>
                </p:cNvSpPr>
                <p:nvPr/>
              </p:nvSpPr>
              <p:spPr bwMode="auto">
                <a:xfrm>
                  <a:off x="1769" y="952"/>
                  <a:ext cx="375" cy="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05" name="Oval 246"/>
                <p:cNvSpPr>
                  <a:spLocks noChangeArrowheads="1"/>
                </p:cNvSpPr>
                <p:nvPr/>
              </p:nvSpPr>
              <p:spPr bwMode="auto">
                <a:xfrm>
                  <a:off x="1934" y="929"/>
                  <a:ext cx="55" cy="56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06" name="Rectangle 247"/>
                <p:cNvSpPr>
                  <a:spLocks noChangeArrowheads="1"/>
                </p:cNvSpPr>
                <p:nvPr/>
              </p:nvSpPr>
              <p:spPr bwMode="auto">
                <a:xfrm>
                  <a:off x="2191" y="890"/>
                  <a:ext cx="242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0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Al-4Cu</a:t>
                  </a:r>
                </a:p>
              </p:txBody>
            </p:sp>
            <p:sp>
              <p:nvSpPr>
                <p:cNvPr id="407" name="Oval 248"/>
                <p:cNvSpPr>
                  <a:spLocks noChangeArrowheads="1"/>
                </p:cNvSpPr>
                <p:nvPr/>
              </p:nvSpPr>
              <p:spPr bwMode="auto">
                <a:xfrm>
                  <a:off x="1934" y="1084"/>
                  <a:ext cx="55" cy="55"/>
                </a:xfrm>
                <a:prstGeom prst="ellipse">
                  <a:avLst/>
                </a:prstGeom>
                <a:solidFill>
                  <a:schemeClr val="tx2"/>
                </a:solidFill>
                <a:ln w="2540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08" name="Rectangle 249"/>
                <p:cNvSpPr>
                  <a:spLocks noChangeArrowheads="1"/>
                </p:cNvSpPr>
                <p:nvPr/>
              </p:nvSpPr>
              <p:spPr bwMode="auto">
                <a:xfrm>
                  <a:off x="2191" y="1048"/>
                  <a:ext cx="508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0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Al-4Cu-0.05Sn</a:t>
                  </a:r>
                </a:p>
              </p:txBody>
            </p:sp>
            <p:sp>
              <p:nvSpPr>
                <p:cNvPr id="409" name="Line 250"/>
                <p:cNvSpPr>
                  <a:spLocks noChangeShapeType="1"/>
                </p:cNvSpPr>
                <p:nvPr/>
              </p:nvSpPr>
              <p:spPr bwMode="auto">
                <a:xfrm>
                  <a:off x="1769" y="1249"/>
                  <a:ext cx="375" cy="1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0" name="Rectangle 251"/>
                <p:cNvSpPr>
                  <a:spLocks noChangeArrowheads="1"/>
                </p:cNvSpPr>
                <p:nvPr/>
              </p:nvSpPr>
              <p:spPr bwMode="auto">
                <a:xfrm>
                  <a:off x="1934" y="1228"/>
                  <a:ext cx="55" cy="5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1" name="Rectangle 252"/>
                <p:cNvSpPr>
                  <a:spLocks noChangeArrowheads="1"/>
                </p:cNvSpPr>
                <p:nvPr/>
              </p:nvSpPr>
              <p:spPr bwMode="auto">
                <a:xfrm>
                  <a:off x="1934" y="1228"/>
                  <a:ext cx="44" cy="44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2" name="Rectangle 253"/>
                <p:cNvSpPr>
                  <a:spLocks noChangeArrowheads="1"/>
                </p:cNvSpPr>
                <p:nvPr/>
              </p:nvSpPr>
              <p:spPr bwMode="auto">
                <a:xfrm>
                  <a:off x="2191" y="1188"/>
                  <a:ext cx="479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0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Al-4Cu-0.3Mg</a:t>
                  </a:r>
                </a:p>
              </p:txBody>
            </p:sp>
            <p:sp>
              <p:nvSpPr>
                <p:cNvPr id="413" name="Line 254"/>
                <p:cNvSpPr>
                  <a:spLocks noChangeShapeType="1"/>
                </p:cNvSpPr>
                <p:nvPr/>
              </p:nvSpPr>
              <p:spPr bwMode="auto">
                <a:xfrm>
                  <a:off x="1769" y="1393"/>
                  <a:ext cx="375" cy="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4" name="Rectangle 255"/>
                <p:cNvSpPr>
                  <a:spLocks noChangeArrowheads="1"/>
                </p:cNvSpPr>
                <p:nvPr/>
              </p:nvSpPr>
              <p:spPr bwMode="auto">
                <a:xfrm>
                  <a:off x="1934" y="1370"/>
                  <a:ext cx="55" cy="5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5" name="Rectangle 256"/>
                <p:cNvSpPr>
                  <a:spLocks noChangeArrowheads="1"/>
                </p:cNvSpPr>
                <p:nvPr/>
              </p:nvSpPr>
              <p:spPr bwMode="auto">
                <a:xfrm>
                  <a:off x="1934" y="1370"/>
                  <a:ext cx="44" cy="44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6" name="Rectangle 257"/>
                <p:cNvSpPr>
                  <a:spLocks noChangeArrowheads="1"/>
                </p:cNvSpPr>
                <p:nvPr/>
              </p:nvSpPr>
              <p:spPr bwMode="auto">
                <a:xfrm>
                  <a:off x="2191" y="1330"/>
                  <a:ext cx="679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0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Al-4Cu-0.3Mg-0.5Si</a:t>
                  </a:r>
                </a:p>
              </p:txBody>
            </p:sp>
            <p:sp>
              <p:nvSpPr>
                <p:cNvPr id="417" name="Line 258"/>
                <p:cNvSpPr>
                  <a:spLocks noChangeShapeType="1"/>
                </p:cNvSpPr>
                <p:nvPr/>
              </p:nvSpPr>
              <p:spPr bwMode="auto">
                <a:xfrm>
                  <a:off x="1769" y="1536"/>
                  <a:ext cx="375" cy="1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8" name="Rectangle 259"/>
                <p:cNvSpPr>
                  <a:spLocks noChangeArrowheads="1"/>
                </p:cNvSpPr>
                <p:nvPr/>
              </p:nvSpPr>
              <p:spPr bwMode="auto">
                <a:xfrm>
                  <a:off x="1934" y="1514"/>
                  <a:ext cx="55" cy="5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9" name="Rectangle 260"/>
                <p:cNvSpPr>
                  <a:spLocks noChangeArrowheads="1"/>
                </p:cNvSpPr>
                <p:nvPr/>
              </p:nvSpPr>
              <p:spPr bwMode="auto">
                <a:xfrm>
                  <a:off x="1934" y="1514"/>
                  <a:ext cx="44" cy="44"/>
                </a:xfrm>
                <a:prstGeom prst="rect">
                  <a:avLst/>
                </a:prstGeom>
                <a:solidFill>
                  <a:schemeClr val="tx2"/>
                </a:solidFill>
                <a:ln w="2540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20" name="Rectangle 261"/>
                <p:cNvSpPr>
                  <a:spLocks noChangeArrowheads="1"/>
                </p:cNvSpPr>
                <p:nvPr/>
              </p:nvSpPr>
              <p:spPr bwMode="auto">
                <a:xfrm>
                  <a:off x="2191" y="1476"/>
                  <a:ext cx="708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0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Al-4Cu-0.3Mg-0.4Ag</a:t>
                  </a:r>
                </a:p>
              </p:txBody>
            </p:sp>
            <p:sp>
              <p:nvSpPr>
                <p:cNvPr id="421" name="Line 262"/>
                <p:cNvSpPr>
                  <a:spLocks noChangeShapeType="1"/>
                </p:cNvSpPr>
                <p:nvPr/>
              </p:nvSpPr>
              <p:spPr bwMode="auto">
                <a:xfrm>
                  <a:off x="1769" y="1679"/>
                  <a:ext cx="375" cy="1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22" name="Oval 263"/>
                <p:cNvSpPr>
                  <a:spLocks noChangeArrowheads="1"/>
                </p:cNvSpPr>
                <p:nvPr/>
              </p:nvSpPr>
              <p:spPr bwMode="auto">
                <a:xfrm>
                  <a:off x="1934" y="1657"/>
                  <a:ext cx="55" cy="55"/>
                </a:xfrm>
                <a:prstGeom prst="ellipse">
                  <a:avLst/>
                </a:prstGeom>
                <a:solidFill>
                  <a:srgbClr val="00FF00"/>
                </a:solidFill>
                <a:ln w="158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23" name="Rectangle 264"/>
                <p:cNvSpPr>
                  <a:spLocks noChangeArrowheads="1"/>
                </p:cNvSpPr>
                <p:nvPr/>
              </p:nvSpPr>
              <p:spPr bwMode="auto">
                <a:xfrm>
                  <a:off x="2191" y="1617"/>
                  <a:ext cx="842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0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Al-4Cu-0.3Mg-0.4Ag-1Li</a:t>
                  </a:r>
                </a:p>
              </p:txBody>
            </p:sp>
          </p:grpSp>
          <p:sp>
            <p:nvSpPr>
              <p:cNvPr id="401" name="Rectangle 265"/>
              <p:cNvSpPr>
                <a:spLocks noChangeArrowheads="1"/>
              </p:cNvSpPr>
              <p:nvPr/>
            </p:nvSpPr>
            <p:spPr bwMode="auto">
              <a:xfrm>
                <a:off x="960" y="937"/>
                <a:ext cx="255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00" b="1" dirty="0">
                    <a:solidFill>
                      <a:prstClr val="black"/>
                    </a:solidFill>
                    <a:latin typeface="Helvetica" charset="0"/>
                    <a:ea typeface="ＭＳ Ｐゴシック" charset="-128"/>
                    <a:cs typeface="ＭＳ Ｐゴシック" charset="-128"/>
                  </a:rPr>
                  <a:t>200°C</a:t>
                </a:r>
                <a:endParaRPr lang="en-GB" sz="1200" dirty="0">
                  <a:solidFill>
                    <a:prstClr val="black"/>
                  </a:solidFill>
                  <a:latin typeface="Time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275" name="Rectangle 266"/>
            <p:cNvSpPr>
              <a:spLocks noChangeArrowheads="1"/>
            </p:cNvSpPr>
            <p:nvPr/>
          </p:nvSpPr>
          <p:spPr bwMode="auto">
            <a:xfrm rot="16200000">
              <a:off x="62" y="1887"/>
              <a:ext cx="150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45056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>
                  <a:solidFill>
                    <a:prstClr val="black"/>
                  </a:solidFill>
                  <a:latin typeface="Helvetica" charset="0"/>
                  <a:ea typeface="ＭＳ Ｐゴシック" charset="-128"/>
                  <a:cs typeface="ＭＳ Ｐゴシック" charset="-128"/>
                </a:rPr>
                <a:t>Hardness (VHN)</a:t>
              </a:r>
              <a:endParaRPr lang="en-GB">
                <a:solidFill>
                  <a:prstClr val="black"/>
                </a:solidFill>
                <a:latin typeface="Time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6" name="Rectangle 267"/>
            <p:cNvSpPr>
              <a:spLocks noChangeArrowheads="1"/>
            </p:cNvSpPr>
            <p:nvPr/>
          </p:nvSpPr>
          <p:spPr bwMode="auto">
            <a:xfrm>
              <a:off x="2544" y="4035"/>
              <a:ext cx="1076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45056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>
                  <a:solidFill>
                    <a:prstClr val="black"/>
                  </a:solidFill>
                  <a:latin typeface="Helvetica" charset="0"/>
                  <a:ea typeface="ＭＳ Ｐゴシック" charset="-128"/>
                  <a:cs typeface="ＭＳ Ｐゴシック" charset="-128"/>
                </a:rPr>
                <a:t>Ageing Time (h)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47652" y="6236775"/>
            <a:ext cx="2473826" cy="361139"/>
          </a:xfrm>
          <a:prstGeom prst="rect">
            <a:avLst/>
          </a:prstGeom>
          <a:noFill/>
        </p:spPr>
        <p:txBody>
          <a:bodyPr wrap="square" lIns="83339" tIns="41663" rIns="83339" bIns="41663" rtlCol="0">
            <a:spAutoFit/>
          </a:bodyPr>
          <a:lstStyle/>
          <a:p>
            <a:pPr algn="l"/>
            <a:r>
              <a:rPr lang="en-US" dirty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Courtesy of J. F. </a:t>
            </a:r>
            <a:r>
              <a:rPr lang="en-US" dirty="0" err="1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Nie</a:t>
            </a:r>
            <a:endParaRPr lang="en-US" dirty="0">
              <a:solidFill>
                <a:srgbClr val="1F497D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9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4076853" y="2046441"/>
            <a:ext cx="169863" cy="96837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4246606" y="1947959"/>
            <a:ext cx="617619" cy="22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800" b="1"/>
              <a:t>ABAQUS</a:t>
            </a:r>
            <a:endParaRPr lang="en-US" sz="800"/>
          </a:p>
        </p:txBody>
      </p:sp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1" y="3537103"/>
            <a:ext cx="877888" cy="6064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56677" name="Rectangle 5"/>
          <p:cNvSpPr>
            <a:spLocks noChangeAspect="1" noChangeArrowheads="1"/>
          </p:cNvSpPr>
          <p:nvPr/>
        </p:nvSpPr>
        <p:spPr bwMode="auto">
          <a:xfrm>
            <a:off x="1514475" y="3978279"/>
            <a:ext cx="192088" cy="30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50" tIns="45219" rIns="90450" bIns="45219" anchor="ctr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6678" name="Rectangle 6"/>
          <p:cNvSpPr>
            <a:spLocks noChangeAspect="1" noChangeArrowheads="1"/>
          </p:cNvSpPr>
          <p:nvPr/>
        </p:nvSpPr>
        <p:spPr bwMode="auto">
          <a:xfrm rot="1140000">
            <a:off x="1411288" y="3945091"/>
            <a:ext cx="93662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79" name="Line 7"/>
          <p:cNvSpPr>
            <a:spLocks noChangeAspect="1" noChangeShapeType="1"/>
          </p:cNvSpPr>
          <p:nvPr/>
        </p:nvSpPr>
        <p:spPr bwMode="auto">
          <a:xfrm>
            <a:off x="1460500" y="3937153"/>
            <a:ext cx="0" cy="36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80" name="Line 8"/>
          <p:cNvSpPr>
            <a:spLocks noChangeAspect="1" noChangeShapeType="1"/>
          </p:cNvSpPr>
          <p:nvPr/>
        </p:nvSpPr>
        <p:spPr bwMode="auto">
          <a:xfrm>
            <a:off x="1446252" y="3925888"/>
            <a:ext cx="3175" cy="428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81" name="Line 9"/>
          <p:cNvSpPr>
            <a:spLocks noChangeAspect="1" noChangeShapeType="1"/>
          </p:cNvSpPr>
          <p:nvPr/>
        </p:nvSpPr>
        <p:spPr bwMode="auto">
          <a:xfrm flipH="1">
            <a:off x="1462241" y="3943354"/>
            <a:ext cx="7937" cy="33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82" name="Line 10"/>
          <p:cNvSpPr>
            <a:spLocks noChangeAspect="1" noChangeShapeType="1"/>
          </p:cNvSpPr>
          <p:nvPr/>
        </p:nvSpPr>
        <p:spPr bwMode="auto">
          <a:xfrm flipH="1">
            <a:off x="1462088" y="3944938"/>
            <a:ext cx="17462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83" name="Line 11"/>
          <p:cNvSpPr>
            <a:spLocks noChangeAspect="1" noChangeShapeType="1"/>
          </p:cNvSpPr>
          <p:nvPr/>
        </p:nvSpPr>
        <p:spPr bwMode="auto">
          <a:xfrm>
            <a:off x="1411332" y="3919538"/>
            <a:ext cx="31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84" name="Line 12"/>
          <p:cNvSpPr>
            <a:spLocks noChangeAspect="1" noChangeShapeType="1"/>
          </p:cNvSpPr>
          <p:nvPr/>
        </p:nvSpPr>
        <p:spPr bwMode="auto">
          <a:xfrm>
            <a:off x="1400175" y="3935413"/>
            <a:ext cx="12700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85" name="Rectangle 13"/>
          <p:cNvSpPr>
            <a:spLocks noChangeAspect="1" noChangeArrowheads="1"/>
          </p:cNvSpPr>
          <p:nvPr/>
        </p:nvSpPr>
        <p:spPr bwMode="auto">
          <a:xfrm rot="1260000">
            <a:off x="1322388" y="3916441"/>
            <a:ext cx="88900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86" name="Line 14"/>
          <p:cNvSpPr>
            <a:spLocks noChangeAspect="1" noChangeShapeType="1"/>
          </p:cNvSpPr>
          <p:nvPr/>
        </p:nvSpPr>
        <p:spPr bwMode="auto">
          <a:xfrm>
            <a:off x="1843088" y="4933953"/>
            <a:ext cx="0" cy="241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87" name="Line 15"/>
          <p:cNvSpPr>
            <a:spLocks noChangeAspect="1" noChangeShapeType="1"/>
          </p:cNvSpPr>
          <p:nvPr/>
        </p:nvSpPr>
        <p:spPr bwMode="auto">
          <a:xfrm flipV="1">
            <a:off x="1249363" y="4141788"/>
            <a:ext cx="0" cy="195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88" name="Rectangle 16"/>
          <p:cNvSpPr>
            <a:spLocks noChangeAspect="1" noChangeArrowheads="1"/>
          </p:cNvSpPr>
          <p:nvPr/>
        </p:nvSpPr>
        <p:spPr bwMode="auto">
          <a:xfrm>
            <a:off x="1514475" y="3978279"/>
            <a:ext cx="192088" cy="30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50" tIns="45219" rIns="90450" bIns="45219" anchor="ctr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6689" name="Rectangle 17"/>
          <p:cNvSpPr>
            <a:spLocks noChangeAspect="1" noChangeArrowheads="1"/>
          </p:cNvSpPr>
          <p:nvPr/>
        </p:nvSpPr>
        <p:spPr bwMode="auto">
          <a:xfrm rot="1140000">
            <a:off x="1411288" y="3945091"/>
            <a:ext cx="93662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90" name="Line 18"/>
          <p:cNvSpPr>
            <a:spLocks noChangeAspect="1" noChangeShapeType="1"/>
          </p:cNvSpPr>
          <p:nvPr/>
        </p:nvSpPr>
        <p:spPr bwMode="auto">
          <a:xfrm>
            <a:off x="1460500" y="3937153"/>
            <a:ext cx="0" cy="36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91" name="Line 19"/>
          <p:cNvSpPr>
            <a:spLocks noChangeAspect="1" noChangeShapeType="1"/>
          </p:cNvSpPr>
          <p:nvPr/>
        </p:nvSpPr>
        <p:spPr bwMode="auto">
          <a:xfrm>
            <a:off x="1446252" y="3925888"/>
            <a:ext cx="3175" cy="428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92" name="Line 20"/>
          <p:cNvSpPr>
            <a:spLocks noChangeAspect="1" noChangeShapeType="1"/>
          </p:cNvSpPr>
          <p:nvPr/>
        </p:nvSpPr>
        <p:spPr bwMode="auto">
          <a:xfrm flipH="1">
            <a:off x="1462241" y="3943354"/>
            <a:ext cx="7937" cy="33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93" name="Line 21"/>
          <p:cNvSpPr>
            <a:spLocks noChangeAspect="1" noChangeShapeType="1"/>
          </p:cNvSpPr>
          <p:nvPr/>
        </p:nvSpPr>
        <p:spPr bwMode="auto">
          <a:xfrm flipH="1">
            <a:off x="1462088" y="3944938"/>
            <a:ext cx="17462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94" name="Line 22"/>
          <p:cNvSpPr>
            <a:spLocks noChangeAspect="1" noChangeShapeType="1"/>
          </p:cNvSpPr>
          <p:nvPr/>
        </p:nvSpPr>
        <p:spPr bwMode="auto">
          <a:xfrm>
            <a:off x="1411332" y="3919538"/>
            <a:ext cx="31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95" name="Line 23"/>
          <p:cNvSpPr>
            <a:spLocks noChangeAspect="1" noChangeShapeType="1"/>
          </p:cNvSpPr>
          <p:nvPr/>
        </p:nvSpPr>
        <p:spPr bwMode="auto">
          <a:xfrm>
            <a:off x="1400175" y="3935413"/>
            <a:ext cx="12700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96" name="Rectangle 24"/>
          <p:cNvSpPr>
            <a:spLocks noChangeAspect="1" noChangeArrowheads="1"/>
          </p:cNvSpPr>
          <p:nvPr/>
        </p:nvSpPr>
        <p:spPr bwMode="auto">
          <a:xfrm rot="1260000">
            <a:off x="1322388" y="3916441"/>
            <a:ext cx="88900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97" name="Line 25"/>
          <p:cNvSpPr>
            <a:spLocks noChangeAspect="1" noChangeShapeType="1"/>
          </p:cNvSpPr>
          <p:nvPr/>
        </p:nvSpPr>
        <p:spPr bwMode="auto">
          <a:xfrm>
            <a:off x="1727353" y="3718052"/>
            <a:ext cx="360363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698" name="Rectangle 26"/>
          <p:cNvSpPr>
            <a:spLocks noChangeAspect="1" noChangeArrowheads="1"/>
          </p:cNvSpPr>
          <p:nvPr/>
        </p:nvSpPr>
        <p:spPr bwMode="auto">
          <a:xfrm>
            <a:off x="866522" y="3105303"/>
            <a:ext cx="675295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Initial </a:t>
            </a:r>
          </a:p>
          <a:p>
            <a:pPr defTabSz="815064" eaLnBrk="0" hangingPunct="0"/>
            <a:r>
              <a:rPr lang="en-US" sz="900" b="1"/>
              <a:t>Geometry</a:t>
            </a:r>
          </a:p>
        </p:txBody>
      </p:sp>
      <p:grpSp>
        <p:nvGrpSpPr>
          <p:cNvPr id="156699" name="Group 27"/>
          <p:cNvGrpSpPr>
            <a:grpSpLocks/>
          </p:cNvGrpSpPr>
          <p:nvPr/>
        </p:nvGrpSpPr>
        <p:grpSpPr bwMode="auto">
          <a:xfrm>
            <a:off x="1347788" y="4049722"/>
            <a:ext cx="885825" cy="1149797"/>
            <a:chOff x="1010" y="2304"/>
            <a:chExt cx="498" cy="565"/>
          </a:xfrm>
        </p:grpSpPr>
        <p:grpSp>
          <p:nvGrpSpPr>
            <p:cNvPr id="156727" name="Group 28"/>
            <p:cNvGrpSpPr>
              <a:grpSpLocks/>
            </p:cNvGrpSpPr>
            <p:nvPr/>
          </p:nvGrpSpPr>
          <p:grpSpPr bwMode="auto">
            <a:xfrm>
              <a:off x="1010" y="2592"/>
              <a:ext cx="498" cy="277"/>
              <a:chOff x="505" y="2836"/>
              <a:chExt cx="498" cy="277"/>
            </a:xfrm>
          </p:grpSpPr>
          <p:sp>
            <p:nvSpPr>
              <p:cNvPr id="156729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505" y="2836"/>
                <a:ext cx="498" cy="276"/>
              </a:xfrm>
              <a:prstGeom prst="rect">
                <a:avLst/>
              </a:prstGeom>
              <a:solidFill>
                <a:srgbClr val="99FF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730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539" y="2859"/>
                <a:ext cx="431" cy="25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 lIns="87289" tIns="44438" rIns="87289" bIns="44438">
                <a:prstTxWarp prst="textNoShape">
                  <a:avLst/>
                </a:prstTxWarp>
                <a:spAutoFit/>
              </a:bodyPr>
              <a:lstStyle/>
              <a:p>
                <a:pPr defTabSz="815064" eaLnBrk="0" hangingPunct="0"/>
                <a:r>
                  <a:rPr lang="en-US" sz="900" b="1"/>
                  <a:t>Database of</a:t>
                </a:r>
              </a:p>
              <a:p>
                <a:pPr defTabSz="815064" eaLnBrk="0" hangingPunct="0"/>
                <a:r>
                  <a:rPr lang="en-US" sz="900" b="1"/>
                  <a:t>Material</a:t>
                </a:r>
              </a:p>
              <a:p>
                <a:pPr defTabSz="815064" eaLnBrk="0" hangingPunct="0"/>
                <a:r>
                  <a:rPr lang="en-US" sz="900" b="1"/>
                  <a:t>Properties</a:t>
                </a:r>
              </a:p>
            </p:txBody>
          </p:sp>
        </p:grpSp>
        <p:sp>
          <p:nvSpPr>
            <p:cNvPr id="156728" name="Freeform 31"/>
            <p:cNvSpPr>
              <a:spLocks/>
            </p:cNvSpPr>
            <p:nvPr/>
          </p:nvSpPr>
          <p:spPr bwMode="auto">
            <a:xfrm>
              <a:off x="1242" y="2304"/>
              <a:ext cx="182" cy="288"/>
            </a:xfrm>
            <a:custGeom>
              <a:avLst/>
              <a:gdLst>
                <a:gd name="T0" fmla="*/ 0 w 182"/>
                <a:gd name="T1" fmla="*/ 288 h 288"/>
                <a:gd name="T2" fmla="*/ 0 w 182"/>
                <a:gd name="T3" fmla="*/ 0 h 288"/>
                <a:gd name="T4" fmla="*/ 182 w 182"/>
                <a:gd name="T5" fmla="*/ 0 h 288"/>
                <a:gd name="T6" fmla="*/ 0 60000 65536"/>
                <a:gd name="T7" fmla="*/ 0 60000 65536"/>
                <a:gd name="T8" fmla="*/ 0 60000 65536"/>
                <a:gd name="T9" fmla="*/ 0 w 182"/>
                <a:gd name="T10" fmla="*/ 0 h 288"/>
                <a:gd name="T11" fmla="*/ 182 w 182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288">
                  <a:moveTo>
                    <a:pt x="0" y="288"/>
                  </a:move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6700" name="Text Box 32"/>
          <p:cNvSpPr txBox="1">
            <a:spLocks noChangeArrowheads="1"/>
          </p:cNvSpPr>
          <p:nvPr/>
        </p:nvSpPr>
        <p:spPr bwMode="auto">
          <a:xfrm>
            <a:off x="2083806" y="533553"/>
            <a:ext cx="4812876" cy="110384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 Rounded MT Bold" charset="0"/>
              </a:rPr>
              <a:t>Traditional Durability &amp; </a:t>
            </a:r>
          </a:p>
          <a:p>
            <a:r>
              <a:rPr lang="en-US" sz="3200">
                <a:latin typeface="Arial Rounded MT Bold" charset="0"/>
              </a:rPr>
              <a:t>Manufacturing Analysis</a:t>
            </a:r>
          </a:p>
        </p:txBody>
      </p:sp>
      <p:sp>
        <p:nvSpPr>
          <p:cNvPr id="156701" name="Rectangle 33"/>
          <p:cNvSpPr>
            <a:spLocks noChangeAspect="1" noChangeArrowheads="1"/>
          </p:cNvSpPr>
          <p:nvPr/>
        </p:nvSpPr>
        <p:spPr bwMode="auto">
          <a:xfrm>
            <a:off x="2057401" y="3621088"/>
            <a:ext cx="560388" cy="8636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702" name="Rectangle 34"/>
          <p:cNvSpPr>
            <a:spLocks noChangeAspect="1" noChangeArrowheads="1"/>
          </p:cNvSpPr>
          <p:nvPr/>
        </p:nvSpPr>
        <p:spPr bwMode="auto">
          <a:xfrm>
            <a:off x="2068556" y="3729191"/>
            <a:ext cx="536489" cy="5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Predict</a:t>
            </a:r>
          </a:p>
          <a:p>
            <a:pPr defTabSz="815064" eaLnBrk="0" hangingPunct="0"/>
            <a:r>
              <a:rPr lang="en-US" sz="900" b="1"/>
              <a:t>Service</a:t>
            </a:r>
          </a:p>
          <a:p>
            <a:pPr defTabSz="815064" eaLnBrk="0" hangingPunct="0"/>
            <a:r>
              <a:rPr lang="en-US" sz="900" b="1"/>
              <a:t>Life</a:t>
            </a:r>
          </a:p>
        </p:txBody>
      </p:sp>
      <p:sp>
        <p:nvSpPr>
          <p:cNvPr id="156703" name="Rectangle 35"/>
          <p:cNvSpPr>
            <a:spLocks noChangeAspect="1" noChangeArrowheads="1"/>
          </p:cNvSpPr>
          <p:nvPr/>
        </p:nvSpPr>
        <p:spPr bwMode="auto">
          <a:xfrm>
            <a:off x="2211598" y="2895753"/>
            <a:ext cx="498065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Load</a:t>
            </a:r>
          </a:p>
          <a:p>
            <a:pPr defTabSz="815064" eaLnBrk="0" hangingPunct="0"/>
            <a:r>
              <a:rPr lang="en-US" sz="900" b="1"/>
              <a:t>Inputs</a:t>
            </a:r>
          </a:p>
        </p:txBody>
      </p:sp>
      <p:sp>
        <p:nvSpPr>
          <p:cNvPr id="156704" name="Line 36"/>
          <p:cNvSpPr>
            <a:spLocks noChangeAspect="1" noChangeShapeType="1"/>
          </p:cNvSpPr>
          <p:nvPr/>
        </p:nvSpPr>
        <p:spPr bwMode="auto">
          <a:xfrm rot="10766314" flipV="1">
            <a:off x="2462213" y="3297238"/>
            <a:ext cx="0" cy="2841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705" name="Line 37"/>
          <p:cNvSpPr>
            <a:spLocks noChangeAspect="1" noChangeShapeType="1"/>
          </p:cNvSpPr>
          <p:nvPr/>
        </p:nvSpPr>
        <p:spPr bwMode="auto">
          <a:xfrm>
            <a:off x="2630488" y="4035425"/>
            <a:ext cx="2587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706" name="AutoShape 38"/>
          <p:cNvSpPr>
            <a:spLocks noChangeAspect="1" noChangeArrowheads="1"/>
          </p:cNvSpPr>
          <p:nvPr/>
        </p:nvSpPr>
        <p:spPr bwMode="auto">
          <a:xfrm>
            <a:off x="2901972" y="3894291"/>
            <a:ext cx="206375" cy="268287"/>
          </a:xfrm>
          <a:prstGeom prst="diamond">
            <a:avLst/>
          </a:prstGeom>
          <a:solidFill>
            <a:srgbClr val="99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707" name="Rectangle 39"/>
          <p:cNvSpPr>
            <a:spLocks noChangeAspect="1" noChangeArrowheads="1"/>
          </p:cNvSpPr>
          <p:nvPr/>
        </p:nvSpPr>
        <p:spPr bwMode="auto">
          <a:xfrm>
            <a:off x="2615660" y="3292577"/>
            <a:ext cx="756959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Durable </a:t>
            </a:r>
          </a:p>
          <a:p>
            <a:pPr defTabSz="815064" eaLnBrk="0" hangingPunct="0"/>
            <a:r>
              <a:rPr lang="en-US" sz="900" b="1"/>
              <a:t>Component</a:t>
            </a:r>
          </a:p>
        </p:txBody>
      </p:sp>
      <p:sp>
        <p:nvSpPr>
          <p:cNvPr id="156708" name="Line 40"/>
          <p:cNvSpPr>
            <a:spLocks noChangeAspect="1" noChangeShapeType="1"/>
          </p:cNvSpPr>
          <p:nvPr/>
        </p:nvSpPr>
        <p:spPr bwMode="auto">
          <a:xfrm>
            <a:off x="3005138" y="4160838"/>
            <a:ext cx="0" cy="520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709" name="Line 41"/>
          <p:cNvSpPr>
            <a:spLocks noChangeAspect="1" noChangeShapeType="1"/>
          </p:cNvSpPr>
          <p:nvPr/>
        </p:nvSpPr>
        <p:spPr bwMode="auto">
          <a:xfrm flipH="1" flipV="1">
            <a:off x="2349504" y="4695825"/>
            <a:ext cx="6715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710" name="Rectangle 42"/>
          <p:cNvSpPr>
            <a:spLocks noChangeAspect="1" noChangeArrowheads="1"/>
          </p:cNvSpPr>
          <p:nvPr/>
        </p:nvSpPr>
        <p:spPr bwMode="auto">
          <a:xfrm>
            <a:off x="3078256" y="3991052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Y</a:t>
            </a:r>
          </a:p>
        </p:txBody>
      </p:sp>
      <p:sp>
        <p:nvSpPr>
          <p:cNvPr id="156711" name="Rectangle 43"/>
          <p:cNvSpPr>
            <a:spLocks noChangeAspect="1" noChangeArrowheads="1"/>
          </p:cNvSpPr>
          <p:nvPr/>
        </p:nvSpPr>
        <p:spPr bwMode="auto">
          <a:xfrm>
            <a:off x="2773453" y="4197422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N</a:t>
            </a:r>
          </a:p>
        </p:txBody>
      </p:sp>
      <p:sp>
        <p:nvSpPr>
          <p:cNvPr id="156712" name="Line 44"/>
          <p:cNvSpPr>
            <a:spLocks noChangeShapeType="1"/>
          </p:cNvSpPr>
          <p:nvPr/>
        </p:nvSpPr>
        <p:spPr bwMode="auto">
          <a:xfrm flipV="1">
            <a:off x="2349500" y="447198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713" name="Rectangle 45"/>
          <p:cNvSpPr>
            <a:spLocks noChangeAspect="1" noChangeArrowheads="1"/>
          </p:cNvSpPr>
          <p:nvPr/>
        </p:nvSpPr>
        <p:spPr bwMode="auto">
          <a:xfrm>
            <a:off x="5638893" y="4267277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N</a:t>
            </a:r>
          </a:p>
        </p:txBody>
      </p:sp>
      <p:grpSp>
        <p:nvGrpSpPr>
          <p:cNvPr id="156714" name="Group 46"/>
          <p:cNvGrpSpPr>
            <a:grpSpLocks/>
          </p:cNvGrpSpPr>
          <p:nvPr/>
        </p:nvGrpSpPr>
        <p:grpSpPr bwMode="auto">
          <a:xfrm>
            <a:off x="4724399" y="3505208"/>
            <a:ext cx="1512887" cy="1228725"/>
            <a:chOff x="3456" y="2208"/>
            <a:chExt cx="953" cy="774"/>
          </a:xfrm>
        </p:grpSpPr>
        <p:sp>
          <p:nvSpPr>
            <p:cNvPr id="156718" name="Rectangle 47"/>
            <p:cNvSpPr>
              <a:spLocks noChangeAspect="1" noChangeArrowheads="1"/>
            </p:cNvSpPr>
            <p:nvPr/>
          </p:nvSpPr>
          <p:spPr bwMode="auto">
            <a:xfrm>
              <a:off x="3456" y="2256"/>
              <a:ext cx="394" cy="554"/>
            </a:xfrm>
            <a:prstGeom prst="rect">
              <a:avLst/>
            </a:prstGeom>
            <a:solidFill>
              <a:srgbClr val="66CC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719" name="Rectangle 48"/>
            <p:cNvSpPr>
              <a:spLocks noChangeAspect="1" noChangeArrowheads="1"/>
            </p:cNvSpPr>
            <p:nvPr/>
          </p:nvSpPr>
          <p:spPr bwMode="auto">
            <a:xfrm>
              <a:off x="3482" y="2354"/>
              <a:ext cx="353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289" tIns="44438" rIns="87289" bIns="44438">
              <a:prstTxWarp prst="textNoShape">
                <a:avLst/>
              </a:prstTxWarp>
              <a:spAutoFit/>
            </a:bodyPr>
            <a:lstStyle/>
            <a:p>
              <a:pPr defTabSz="815064" eaLnBrk="0" hangingPunct="0"/>
              <a:r>
                <a:rPr lang="en-US" sz="900" b="1"/>
                <a:t>Model</a:t>
              </a:r>
            </a:p>
            <a:p>
              <a:pPr defTabSz="815064" eaLnBrk="0" hangingPunct="0"/>
              <a:r>
                <a:rPr lang="en-US" sz="900" b="1"/>
                <a:t>Casting</a:t>
              </a:r>
            </a:p>
            <a:p>
              <a:pPr defTabSz="815064" eaLnBrk="0" hangingPunct="0"/>
              <a:endParaRPr lang="en-US" sz="900" b="1"/>
            </a:p>
          </p:txBody>
        </p:sp>
        <p:sp>
          <p:nvSpPr>
            <p:cNvPr id="156720" name="Line 49"/>
            <p:cNvSpPr>
              <a:spLocks noChangeAspect="1" noChangeShapeType="1"/>
            </p:cNvSpPr>
            <p:nvPr/>
          </p:nvSpPr>
          <p:spPr bwMode="auto">
            <a:xfrm flipH="1">
              <a:off x="3600" y="2976"/>
              <a:ext cx="5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721" name="AutoShape 50"/>
            <p:cNvSpPr>
              <a:spLocks noChangeAspect="1" noChangeArrowheads="1"/>
            </p:cNvSpPr>
            <p:nvPr/>
          </p:nvSpPr>
          <p:spPr bwMode="auto">
            <a:xfrm>
              <a:off x="4094" y="2496"/>
              <a:ext cx="139" cy="170"/>
            </a:xfrm>
            <a:prstGeom prst="diamond">
              <a:avLst/>
            </a:prstGeom>
            <a:solidFill>
              <a:srgbClr val="99FF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722" name="Line 51"/>
            <p:cNvSpPr>
              <a:spLocks noChangeAspect="1" noChangeShapeType="1"/>
            </p:cNvSpPr>
            <p:nvPr/>
          </p:nvSpPr>
          <p:spPr bwMode="auto">
            <a:xfrm flipV="1">
              <a:off x="3869" y="2580"/>
              <a:ext cx="2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723" name="Rectangle 52"/>
            <p:cNvSpPr>
              <a:spLocks noChangeAspect="1" noChangeArrowheads="1"/>
            </p:cNvSpPr>
            <p:nvPr/>
          </p:nvSpPr>
          <p:spPr bwMode="auto">
            <a:xfrm>
              <a:off x="3931" y="2208"/>
              <a:ext cx="446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289" tIns="44438" rIns="87289" bIns="44438">
              <a:prstTxWarp prst="textNoShape">
                <a:avLst/>
              </a:prstTxWarp>
              <a:spAutoFit/>
            </a:bodyPr>
            <a:lstStyle/>
            <a:p>
              <a:pPr defTabSz="815064" eaLnBrk="0" hangingPunct="0"/>
              <a:r>
                <a:rPr lang="en-US" sz="900" b="1"/>
                <a:t>Ensure</a:t>
              </a:r>
            </a:p>
            <a:p>
              <a:pPr defTabSz="815064" eaLnBrk="0" hangingPunct="0"/>
              <a:r>
                <a:rPr lang="en-US" sz="900" b="1"/>
                <a:t>Castability</a:t>
              </a:r>
            </a:p>
          </p:txBody>
        </p:sp>
        <p:sp>
          <p:nvSpPr>
            <p:cNvPr id="156724" name="Line 53"/>
            <p:cNvSpPr>
              <a:spLocks noChangeAspect="1" noChangeShapeType="1"/>
            </p:cNvSpPr>
            <p:nvPr/>
          </p:nvSpPr>
          <p:spPr bwMode="auto">
            <a:xfrm flipV="1">
              <a:off x="4176" y="2640"/>
              <a:ext cx="0" cy="3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725" name="Rectangle 54"/>
            <p:cNvSpPr>
              <a:spLocks noChangeAspect="1" noChangeArrowheads="1"/>
            </p:cNvSpPr>
            <p:nvPr/>
          </p:nvSpPr>
          <p:spPr bwMode="auto">
            <a:xfrm>
              <a:off x="4242" y="2550"/>
              <a:ext cx="1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289" tIns="44438" rIns="87289" bIns="44438">
              <a:prstTxWarp prst="textNoShape">
                <a:avLst/>
              </a:prstTxWarp>
              <a:spAutoFit/>
            </a:bodyPr>
            <a:lstStyle/>
            <a:p>
              <a:pPr algn="l" defTabSz="815064" eaLnBrk="0" hangingPunct="0"/>
              <a:r>
                <a:rPr lang="en-US" sz="900" b="1"/>
                <a:t>Y</a:t>
              </a:r>
            </a:p>
          </p:txBody>
        </p:sp>
        <p:sp>
          <p:nvSpPr>
            <p:cNvPr id="156726" name="Line 55"/>
            <p:cNvSpPr>
              <a:spLocks noChangeShapeType="1"/>
            </p:cNvSpPr>
            <p:nvPr/>
          </p:nvSpPr>
          <p:spPr bwMode="auto">
            <a:xfrm flipV="1">
              <a:off x="3600" y="2832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6715" name="Rectangle 56"/>
          <p:cNvSpPr>
            <a:spLocks noChangeArrowheads="1"/>
          </p:cNvSpPr>
          <p:nvPr/>
        </p:nvSpPr>
        <p:spPr bwMode="auto">
          <a:xfrm>
            <a:off x="4076853" y="1851025"/>
            <a:ext cx="169863" cy="968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716" name="Text Box 57"/>
          <p:cNvSpPr txBox="1">
            <a:spLocks noChangeArrowheads="1"/>
          </p:cNvSpPr>
          <p:nvPr/>
        </p:nvSpPr>
        <p:spPr bwMode="auto">
          <a:xfrm>
            <a:off x="4246565" y="1752674"/>
            <a:ext cx="1218831" cy="22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800" b="1"/>
              <a:t>MagmaSOFT/ ProCast</a:t>
            </a:r>
            <a:endParaRPr lang="en-US" sz="800"/>
          </a:p>
        </p:txBody>
      </p:sp>
      <p:sp>
        <p:nvSpPr>
          <p:cNvPr id="156717" name="AutoShape 58"/>
          <p:cNvSpPr>
            <a:spLocks noChangeArrowheads="1"/>
          </p:cNvSpPr>
          <p:nvPr/>
        </p:nvSpPr>
        <p:spPr bwMode="auto">
          <a:xfrm>
            <a:off x="3505200" y="3581408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"/>
          <p:cNvSpPr>
            <a:spLocks noChangeArrowheads="1"/>
          </p:cNvSpPr>
          <p:nvPr/>
        </p:nvSpPr>
        <p:spPr bwMode="auto">
          <a:xfrm>
            <a:off x="4076853" y="2046441"/>
            <a:ext cx="169863" cy="96837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3" name="Text Box 4"/>
          <p:cNvSpPr txBox="1">
            <a:spLocks noChangeArrowheads="1"/>
          </p:cNvSpPr>
          <p:nvPr/>
        </p:nvSpPr>
        <p:spPr bwMode="auto">
          <a:xfrm>
            <a:off x="4246606" y="1947959"/>
            <a:ext cx="617619" cy="22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800" b="1"/>
              <a:t>ABAQUS</a:t>
            </a:r>
            <a:endParaRPr lang="en-US" sz="800"/>
          </a:p>
        </p:txBody>
      </p:sp>
      <p:pic>
        <p:nvPicPr>
          <p:cNvPr id="158724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1" y="3537103"/>
            <a:ext cx="877888" cy="6064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58725" name="Rectangle 6"/>
          <p:cNvSpPr>
            <a:spLocks noChangeAspect="1" noChangeArrowheads="1"/>
          </p:cNvSpPr>
          <p:nvPr/>
        </p:nvSpPr>
        <p:spPr bwMode="auto">
          <a:xfrm>
            <a:off x="1514475" y="3978279"/>
            <a:ext cx="192088" cy="30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50" tIns="45219" rIns="90450" bIns="45219" anchor="ctr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8726" name="Rectangle 7"/>
          <p:cNvSpPr>
            <a:spLocks noChangeAspect="1" noChangeArrowheads="1"/>
          </p:cNvSpPr>
          <p:nvPr/>
        </p:nvSpPr>
        <p:spPr bwMode="auto">
          <a:xfrm rot="1140000">
            <a:off x="1411288" y="3945091"/>
            <a:ext cx="93662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7" name="Line 8"/>
          <p:cNvSpPr>
            <a:spLocks noChangeAspect="1" noChangeShapeType="1"/>
          </p:cNvSpPr>
          <p:nvPr/>
        </p:nvSpPr>
        <p:spPr bwMode="auto">
          <a:xfrm>
            <a:off x="1460500" y="3937153"/>
            <a:ext cx="0" cy="36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8" name="Line 9"/>
          <p:cNvSpPr>
            <a:spLocks noChangeAspect="1" noChangeShapeType="1"/>
          </p:cNvSpPr>
          <p:nvPr/>
        </p:nvSpPr>
        <p:spPr bwMode="auto">
          <a:xfrm>
            <a:off x="1446252" y="3925888"/>
            <a:ext cx="3175" cy="428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29" name="Line 10"/>
          <p:cNvSpPr>
            <a:spLocks noChangeAspect="1" noChangeShapeType="1"/>
          </p:cNvSpPr>
          <p:nvPr/>
        </p:nvSpPr>
        <p:spPr bwMode="auto">
          <a:xfrm flipH="1">
            <a:off x="1462241" y="3943354"/>
            <a:ext cx="7937" cy="33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30" name="Line 11"/>
          <p:cNvSpPr>
            <a:spLocks noChangeAspect="1" noChangeShapeType="1"/>
          </p:cNvSpPr>
          <p:nvPr/>
        </p:nvSpPr>
        <p:spPr bwMode="auto">
          <a:xfrm flipH="1">
            <a:off x="1462088" y="3944938"/>
            <a:ext cx="17462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31" name="Line 12"/>
          <p:cNvSpPr>
            <a:spLocks noChangeAspect="1" noChangeShapeType="1"/>
          </p:cNvSpPr>
          <p:nvPr/>
        </p:nvSpPr>
        <p:spPr bwMode="auto">
          <a:xfrm>
            <a:off x="1411332" y="3919538"/>
            <a:ext cx="31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32" name="Line 13"/>
          <p:cNvSpPr>
            <a:spLocks noChangeAspect="1" noChangeShapeType="1"/>
          </p:cNvSpPr>
          <p:nvPr/>
        </p:nvSpPr>
        <p:spPr bwMode="auto">
          <a:xfrm>
            <a:off x="1400175" y="3935413"/>
            <a:ext cx="12700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33" name="Rectangle 14"/>
          <p:cNvSpPr>
            <a:spLocks noChangeAspect="1" noChangeArrowheads="1"/>
          </p:cNvSpPr>
          <p:nvPr/>
        </p:nvSpPr>
        <p:spPr bwMode="auto">
          <a:xfrm rot="1260000">
            <a:off x="1322388" y="3916441"/>
            <a:ext cx="88900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34" name="Line 15"/>
          <p:cNvSpPr>
            <a:spLocks noChangeAspect="1" noChangeShapeType="1"/>
          </p:cNvSpPr>
          <p:nvPr/>
        </p:nvSpPr>
        <p:spPr bwMode="auto">
          <a:xfrm>
            <a:off x="1843088" y="4933953"/>
            <a:ext cx="0" cy="241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35" name="Line 16"/>
          <p:cNvSpPr>
            <a:spLocks noChangeAspect="1" noChangeShapeType="1"/>
          </p:cNvSpPr>
          <p:nvPr/>
        </p:nvSpPr>
        <p:spPr bwMode="auto">
          <a:xfrm flipV="1">
            <a:off x="1249363" y="4141788"/>
            <a:ext cx="0" cy="195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36" name="Rectangle 17"/>
          <p:cNvSpPr>
            <a:spLocks noChangeAspect="1" noChangeArrowheads="1"/>
          </p:cNvSpPr>
          <p:nvPr/>
        </p:nvSpPr>
        <p:spPr bwMode="auto">
          <a:xfrm>
            <a:off x="1514475" y="3978279"/>
            <a:ext cx="192088" cy="30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50" tIns="45219" rIns="90450" bIns="45219" anchor="ctr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8737" name="Rectangle 18"/>
          <p:cNvSpPr>
            <a:spLocks noChangeAspect="1" noChangeArrowheads="1"/>
          </p:cNvSpPr>
          <p:nvPr/>
        </p:nvSpPr>
        <p:spPr bwMode="auto">
          <a:xfrm rot="1140000">
            <a:off x="1411288" y="3945091"/>
            <a:ext cx="93662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38" name="Line 19"/>
          <p:cNvSpPr>
            <a:spLocks noChangeAspect="1" noChangeShapeType="1"/>
          </p:cNvSpPr>
          <p:nvPr/>
        </p:nvSpPr>
        <p:spPr bwMode="auto">
          <a:xfrm>
            <a:off x="1460500" y="3937153"/>
            <a:ext cx="0" cy="36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39" name="Line 20"/>
          <p:cNvSpPr>
            <a:spLocks noChangeAspect="1" noChangeShapeType="1"/>
          </p:cNvSpPr>
          <p:nvPr/>
        </p:nvSpPr>
        <p:spPr bwMode="auto">
          <a:xfrm>
            <a:off x="1446252" y="3925888"/>
            <a:ext cx="3175" cy="428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40" name="Line 21"/>
          <p:cNvSpPr>
            <a:spLocks noChangeAspect="1" noChangeShapeType="1"/>
          </p:cNvSpPr>
          <p:nvPr/>
        </p:nvSpPr>
        <p:spPr bwMode="auto">
          <a:xfrm flipH="1">
            <a:off x="1462241" y="3943354"/>
            <a:ext cx="7937" cy="33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41" name="Line 22"/>
          <p:cNvSpPr>
            <a:spLocks noChangeAspect="1" noChangeShapeType="1"/>
          </p:cNvSpPr>
          <p:nvPr/>
        </p:nvSpPr>
        <p:spPr bwMode="auto">
          <a:xfrm flipH="1">
            <a:off x="1462088" y="3944938"/>
            <a:ext cx="17462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42" name="Line 23"/>
          <p:cNvSpPr>
            <a:spLocks noChangeAspect="1" noChangeShapeType="1"/>
          </p:cNvSpPr>
          <p:nvPr/>
        </p:nvSpPr>
        <p:spPr bwMode="auto">
          <a:xfrm>
            <a:off x="1411332" y="3919538"/>
            <a:ext cx="31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43" name="Line 24"/>
          <p:cNvSpPr>
            <a:spLocks noChangeAspect="1" noChangeShapeType="1"/>
          </p:cNvSpPr>
          <p:nvPr/>
        </p:nvSpPr>
        <p:spPr bwMode="auto">
          <a:xfrm>
            <a:off x="1400175" y="3935413"/>
            <a:ext cx="12700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44" name="Rectangle 25"/>
          <p:cNvSpPr>
            <a:spLocks noChangeAspect="1" noChangeArrowheads="1"/>
          </p:cNvSpPr>
          <p:nvPr/>
        </p:nvSpPr>
        <p:spPr bwMode="auto">
          <a:xfrm rot="1260000">
            <a:off x="1322388" y="3916441"/>
            <a:ext cx="88900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45" name="Line 26"/>
          <p:cNvSpPr>
            <a:spLocks noChangeAspect="1" noChangeShapeType="1"/>
          </p:cNvSpPr>
          <p:nvPr/>
        </p:nvSpPr>
        <p:spPr bwMode="auto">
          <a:xfrm>
            <a:off x="1727353" y="3718052"/>
            <a:ext cx="360363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46" name="Rectangle 27"/>
          <p:cNvSpPr>
            <a:spLocks noChangeAspect="1" noChangeArrowheads="1"/>
          </p:cNvSpPr>
          <p:nvPr/>
        </p:nvSpPr>
        <p:spPr bwMode="auto">
          <a:xfrm>
            <a:off x="866522" y="3105303"/>
            <a:ext cx="675295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Initial </a:t>
            </a:r>
          </a:p>
          <a:p>
            <a:pPr defTabSz="815064" eaLnBrk="0" hangingPunct="0"/>
            <a:r>
              <a:rPr lang="en-US" sz="900" b="1"/>
              <a:t>Geometry</a:t>
            </a:r>
          </a:p>
        </p:txBody>
      </p:sp>
      <p:grpSp>
        <p:nvGrpSpPr>
          <p:cNvPr id="158747" name="Group 28"/>
          <p:cNvGrpSpPr>
            <a:grpSpLocks/>
          </p:cNvGrpSpPr>
          <p:nvPr/>
        </p:nvGrpSpPr>
        <p:grpSpPr bwMode="auto">
          <a:xfrm>
            <a:off x="1347788" y="4049722"/>
            <a:ext cx="885825" cy="1149797"/>
            <a:chOff x="1010" y="2304"/>
            <a:chExt cx="498" cy="565"/>
          </a:xfrm>
        </p:grpSpPr>
        <p:grpSp>
          <p:nvGrpSpPr>
            <p:cNvPr id="158783" name="Group 29"/>
            <p:cNvGrpSpPr>
              <a:grpSpLocks/>
            </p:cNvGrpSpPr>
            <p:nvPr/>
          </p:nvGrpSpPr>
          <p:grpSpPr bwMode="auto">
            <a:xfrm>
              <a:off x="1010" y="2592"/>
              <a:ext cx="498" cy="277"/>
              <a:chOff x="505" y="2836"/>
              <a:chExt cx="498" cy="277"/>
            </a:xfrm>
          </p:grpSpPr>
          <p:sp>
            <p:nvSpPr>
              <p:cNvPr id="158785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505" y="2836"/>
                <a:ext cx="498" cy="276"/>
              </a:xfrm>
              <a:prstGeom prst="rect">
                <a:avLst/>
              </a:prstGeom>
              <a:solidFill>
                <a:srgbClr val="99FF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786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539" y="2859"/>
                <a:ext cx="431" cy="25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 lIns="87289" tIns="44438" rIns="87289" bIns="44438">
                <a:prstTxWarp prst="textNoShape">
                  <a:avLst/>
                </a:prstTxWarp>
                <a:spAutoFit/>
              </a:bodyPr>
              <a:lstStyle/>
              <a:p>
                <a:pPr defTabSz="815064" eaLnBrk="0" hangingPunct="0"/>
                <a:r>
                  <a:rPr lang="en-US" sz="900" b="1"/>
                  <a:t>Database of</a:t>
                </a:r>
              </a:p>
              <a:p>
                <a:pPr defTabSz="815064" eaLnBrk="0" hangingPunct="0"/>
                <a:r>
                  <a:rPr lang="en-US" sz="900" b="1"/>
                  <a:t>Material</a:t>
                </a:r>
              </a:p>
              <a:p>
                <a:pPr defTabSz="815064" eaLnBrk="0" hangingPunct="0"/>
                <a:r>
                  <a:rPr lang="en-US" sz="900" b="1"/>
                  <a:t>Properties</a:t>
                </a:r>
              </a:p>
            </p:txBody>
          </p:sp>
        </p:grpSp>
        <p:sp>
          <p:nvSpPr>
            <p:cNvPr id="158784" name="Freeform 32"/>
            <p:cNvSpPr>
              <a:spLocks/>
            </p:cNvSpPr>
            <p:nvPr/>
          </p:nvSpPr>
          <p:spPr bwMode="auto">
            <a:xfrm>
              <a:off x="1242" y="2304"/>
              <a:ext cx="182" cy="288"/>
            </a:xfrm>
            <a:custGeom>
              <a:avLst/>
              <a:gdLst>
                <a:gd name="T0" fmla="*/ 0 w 182"/>
                <a:gd name="T1" fmla="*/ 288 h 288"/>
                <a:gd name="T2" fmla="*/ 0 w 182"/>
                <a:gd name="T3" fmla="*/ 0 h 288"/>
                <a:gd name="T4" fmla="*/ 182 w 182"/>
                <a:gd name="T5" fmla="*/ 0 h 288"/>
                <a:gd name="T6" fmla="*/ 0 60000 65536"/>
                <a:gd name="T7" fmla="*/ 0 60000 65536"/>
                <a:gd name="T8" fmla="*/ 0 60000 65536"/>
                <a:gd name="T9" fmla="*/ 0 w 182"/>
                <a:gd name="T10" fmla="*/ 0 h 288"/>
                <a:gd name="T11" fmla="*/ 182 w 182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288">
                  <a:moveTo>
                    <a:pt x="0" y="288"/>
                  </a:move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8748" name="Text Box 33"/>
          <p:cNvSpPr txBox="1">
            <a:spLocks noChangeArrowheads="1"/>
          </p:cNvSpPr>
          <p:nvPr/>
        </p:nvSpPr>
        <p:spPr bwMode="auto">
          <a:xfrm>
            <a:off x="276378" y="533400"/>
            <a:ext cx="8448675" cy="5984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 Rounded MT Bold" charset="0"/>
              </a:rPr>
              <a:t>Traditional Product Development Process</a:t>
            </a:r>
          </a:p>
        </p:txBody>
      </p:sp>
      <p:sp>
        <p:nvSpPr>
          <p:cNvPr id="158749" name="Rectangle 35"/>
          <p:cNvSpPr>
            <a:spLocks noChangeAspect="1" noChangeArrowheads="1"/>
          </p:cNvSpPr>
          <p:nvPr/>
        </p:nvSpPr>
        <p:spPr bwMode="auto">
          <a:xfrm>
            <a:off x="2057401" y="3621088"/>
            <a:ext cx="560388" cy="8636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50" name="Rectangle 36"/>
          <p:cNvSpPr>
            <a:spLocks noChangeAspect="1" noChangeArrowheads="1"/>
          </p:cNvSpPr>
          <p:nvPr/>
        </p:nvSpPr>
        <p:spPr bwMode="auto">
          <a:xfrm>
            <a:off x="2068556" y="3729191"/>
            <a:ext cx="536489" cy="5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Predict</a:t>
            </a:r>
          </a:p>
          <a:p>
            <a:pPr defTabSz="815064" eaLnBrk="0" hangingPunct="0"/>
            <a:r>
              <a:rPr lang="en-US" sz="900" b="1"/>
              <a:t>Service</a:t>
            </a:r>
          </a:p>
          <a:p>
            <a:pPr defTabSz="815064" eaLnBrk="0" hangingPunct="0"/>
            <a:r>
              <a:rPr lang="en-US" sz="900" b="1"/>
              <a:t>Life</a:t>
            </a:r>
          </a:p>
        </p:txBody>
      </p:sp>
      <p:sp>
        <p:nvSpPr>
          <p:cNvPr id="158751" name="Rectangle 37"/>
          <p:cNvSpPr>
            <a:spLocks noChangeAspect="1" noChangeArrowheads="1"/>
          </p:cNvSpPr>
          <p:nvPr/>
        </p:nvSpPr>
        <p:spPr bwMode="auto">
          <a:xfrm>
            <a:off x="2211598" y="2895753"/>
            <a:ext cx="498065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Load</a:t>
            </a:r>
          </a:p>
          <a:p>
            <a:pPr defTabSz="815064" eaLnBrk="0" hangingPunct="0"/>
            <a:r>
              <a:rPr lang="en-US" sz="900" b="1"/>
              <a:t>Inputs</a:t>
            </a:r>
          </a:p>
        </p:txBody>
      </p:sp>
      <p:sp>
        <p:nvSpPr>
          <p:cNvPr id="158752" name="Line 38"/>
          <p:cNvSpPr>
            <a:spLocks noChangeAspect="1" noChangeShapeType="1"/>
          </p:cNvSpPr>
          <p:nvPr/>
        </p:nvSpPr>
        <p:spPr bwMode="auto">
          <a:xfrm rot="10766314" flipV="1">
            <a:off x="2462213" y="3297238"/>
            <a:ext cx="0" cy="2841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53" name="Line 39"/>
          <p:cNvSpPr>
            <a:spLocks noChangeAspect="1" noChangeShapeType="1"/>
          </p:cNvSpPr>
          <p:nvPr/>
        </p:nvSpPr>
        <p:spPr bwMode="auto">
          <a:xfrm>
            <a:off x="2630488" y="4035425"/>
            <a:ext cx="2587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54" name="AutoShape 40"/>
          <p:cNvSpPr>
            <a:spLocks noChangeAspect="1" noChangeArrowheads="1"/>
          </p:cNvSpPr>
          <p:nvPr/>
        </p:nvSpPr>
        <p:spPr bwMode="auto">
          <a:xfrm>
            <a:off x="2901972" y="3894291"/>
            <a:ext cx="206375" cy="268287"/>
          </a:xfrm>
          <a:prstGeom prst="diamond">
            <a:avLst/>
          </a:prstGeom>
          <a:solidFill>
            <a:srgbClr val="99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55" name="Rectangle 41"/>
          <p:cNvSpPr>
            <a:spLocks noChangeAspect="1" noChangeArrowheads="1"/>
          </p:cNvSpPr>
          <p:nvPr/>
        </p:nvSpPr>
        <p:spPr bwMode="auto">
          <a:xfrm>
            <a:off x="2615660" y="3292577"/>
            <a:ext cx="756959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Durable </a:t>
            </a:r>
          </a:p>
          <a:p>
            <a:pPr defTabSz="815064" eaLnBrk="0" hangingPunct="0"/>
            <a:r>
              <a:rPr lang="en-US" sz="900" b="1"/>
              <a:t>Component</a:t>
            </a:r>
          </a:p>
        </p:txBody>
      </p:sp>
      <p:sp>
        <p:nvSpPr>
          <p:cNvPr id="158756" name="Line 42"/>
          <p:cNvSpPr>
            <a:spLocks noChangeAspect="1" noChangeShapeType="1"/>
          </p:cNvSpPr>
          <p:nvPr/>
        </p:nvSpPr>
        <p:spPr bwMode="auto">
          <a:xfrm>
            <a:off x="3005138" y="4160838"/>
            <a:ext cx="0" cy="520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57" name="Line 43"/>
          <p:cNvSpPr>
            <a:spLocks noChangeAspect="1" noChangeShapeType="1"/>
          </p:cNvSpPr>
          <p:nvPr/>
        </p:nvSpPr>
        <p:spPr bwMode="auto">
          <a:xfrm flipH="1" flipV="1">
            <a:off x="2349504" y="4695825"/>
            <a:ext cx="6715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58" name="Rectangle 44"/>
          <p:cNvSpPr>
            <a:spLocks noChangeAspect="1" noChangeArrowheads="1"/>
          </p:cNvSpPr>
          <p:nvPr/>
        </p:nvSpPr>
        <p:spPr bwMode="auto">
          <a:xfrm>
            <a:off x="3078256" y="3991052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Y</a:t>
            </a:r>
          </a:p>
        </p:txBody>
      </p:sp>
      <p:sp>
        <p:nvSpPr>
          <p:cNvPr id="158759" name="Rectangle 45"/>
          <p:cNvSpPr>
            <a:spLocks noChangeAspect="1" noChangeArrowheads="1"/>
          </p:cNvSpPr>
          <p:nvPr/>
        </p:nvSpPr>
        <p:spPr bwMode="auto">
          <a:xfrm>
            <a:off x="2773453" y="4197422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N</a:t>
            </a:r>
          </a:p>
        </p:txBody>
      </p:sp>
      <p:sp>
        <p:nvSpPr>
          <p:cNvPr id="158760" name="Line 46"/>
          <p:cNvSpPr>
            <a:spLocks noChangeShapeType="1"/>
          </p:cNvSpPr>
          <p:nvPr/>
        </p:nvSpPr>
        <p:spPr bwMode="auto">
          <a:xfrm flipV="1">
            <a:off x="2349500" y="447198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61" name="Rectangle 54"/>
          <p:cNvSpPr>
            <a:spLocks noChangeAspect="1" noChangeArrowheads="1"/>
          </p:cNvSpPr>
          <p:nvPr/>
        </p:nvSpPr>
        <p:spPr bwMode="auto">
          <a:xfrm>
            <a:off x="6404063" y="4297442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N</a:t>
            </a:r>
          </a:p>
        </p:txBody>
      </p:sp>
      <p:grpSp>
        <p:nvGrpSpPr>
          <p:cNvPr id="158762" name="Group 60"/>
          <p:cNvGrpSpPr>
            <a:grpSpLocks/>
          </p:cNvGrpSpPr>
          <p:nvPr/>
        </p:nvGrpSpPr>
        <p:grpSpPr bwMode="auto">
          <a:xfrm>
            <a:off x="4724399" y="3505208"/>
            <a:ext cx="1512887" cy="1228725"/>
            <a:chOff x="3456" y="2208"/>
            <a:chExt cx="953" cy="774"/>
          </a:xfrm>
        </p:grpSpPr>
        <p:sp>
          <p:nvSpPr>
            <p:cNvPr id="158774" name="Rectangle 2"/>
            <p:cNvSpPr>
              <a:spLocks noChangeAspect="1" noChangeArrowheads="1"/>
            </p:cNvSpPr>
            <p:nvPr/>
          </p:nvSpPr>
          <p:spPr bwMode="auto">
            <a:xfrm>
              <a:off x="3456" y="2256"/>
              <a:ext cx="394" cy="554"/>
            </a:xfrm>
            <a:prstGeom prst="rect">
              <a:avLst/>
            </a:prstGeom>
            <a:solidFill>
              <a:srgbClr val="66CC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75" name="Rectangle 47"/>
            <p:cNvSpPr>
              <a:spLocks noChangeAspect="1" noChangeArrowheads="1"/>
            </p:cNvSpPr>
            <p:nvPr/>
          </p:nvSpPr>
          <p:spPr bwMode="auto">
            <a:xfrm>
              <a:off x="3482" y="2354"/>
              <a:ext cx="353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289" tIns="44438" rIns="87289" bIns="44438">
              <a:prstTxWarp prst="textNoShape">
                <a:avLst/>
              </a:prstTxWarp>
              <a:spAutoFit/>
            </a:bodyPr>
            <a:lstStyle/>
            <a:p>
              <a:pPr defTabSz="815064" eaLnBrk="0" hangingPunct="0"/>
              <a:r>
                <a:rPr lang="en-US" sz="900" b="1"/>
                <a:t>Model</a:t>
              </a:r>
            </a:p>
            <a:p>
              <a:pPr defTabSz="815064" eaLnBrk="0" hangingPunct="0"/>
              <a:r>
                <a:rPr lang="en-US" sz="900" b="1"/>
                <a:t>Casting</a:t>
              </a:r>
            </a:p>
            <a:p>
              <a:pPr defTabSz="815064" eaLnBrk="0" hangingPunct="0"/>
              <a:endParaRPr lang="en-US" sz="900" b="1"/>
            </a:p>
          </p:txBody>
        </p:sp>
        <p:sp>
          <p:nvSpPr>
            <p:cNvPr id="158776" name="Line 48"/>
            <p:cNvSpPr>
              <a:spLocks noChangeAspect="1" noChangeShapeType="1"/>
            </p:cNvSpPr>
            <p:nvPr/>
          </p:nvSpPr>
          <p:spPr bwMode="auto">
            <a:xfrm flipH="1">
              <a:off x="3600" y="2976"/>
              <a:ext cx="5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77" name="AutoShape 49"/>
            <p:cNvSpPr>
              <a:spLocks noChangeAspect="1" noChangeArrowheads="1"/>
            </p:cNvSpPr>
            <p:nvPr/>
          </p:nvSpPr>
          <p:spPr bwMode="auto">
            <a:xfrm>
              <a:off x="4094" y="2496"/>
              <a:ext cx="139" cy="170"/>
            </a:xfrm>
            <a:prstGeom prst="diamond">
              <a:avLst/>
            </a:prstGeom>
            <a:solidFill>
              <a:srgbClr val="99FF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78" name="Line 50"/>
            <p:cNvSpPr>
              <a:spLocks noChangeAspect="1" noChangeShapeType="1"/>
            </p:cNvSpPr>
            <p:nvPr/>
          </p:nvSpPr>
          <p:spPr bwMode="auto">
            <a:xfrm flipV="1">
              <a:off x="3869" y="2580"/>
              <a:ext cx="2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79" name="Rectangle 51"/>
            <p:cNvSpPr>
              <a:spLocks noChangeAspect="1" noChangeArrowheads="1"/>
            </p:cNvSpPr>
            <p:nvPr/>
          </p:nvSpPr>
          <p:spPr bwMode="auto">
            <a:xfrm>
              <a:off x="3931" y="2208"/>
              <a:ext cx="446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289" tIns="44438" rIns="87289" bIns="44438">
              <a:prstTxWarp prst="textNoShape">
                <a:avLst/>
              </a:prstTxWarp>
              <a:spAutoFit/>
            </a:bodyPr>
            <a:lstStyle/>
            <a:p>
              <a:pPr defTabSz="815064" eaLnBrk="0" hangingPunct="0"/>
              <a:r>
                <a:rPr lang="en-US" sz="900" b="1"/>
                <a:t>Ensure</a:t>
              </a:r>
            </a:p>
            <a:p>
              <a:pPr defTabSz="815064" eaLnBrk="0" hangingPunct="0"/>
              <a:r>
                <a:rPr lang="en-US" sz="900" b="1"/>
                <a:t>Castability</a:t>
              </a:r>
            </a:p>
          </p:txBody>
        </p:sp>
        <p:sp>
          <p:nvSpPr>
            <p:cNvPr id="158780" name="Line 52"/>
            <p:cNvSpPr>
              <a:spLocks noChangeAspect="1" noChangeShapeType="1"/>
            </p:cNvSpPr>
            <p:nvPr/>
          </p:nvSpPr>
          <p:spPr bwMode="auto">
            <a:xfrm flipV="1">
              <a:off x="4176" y="2640"/>
              <a:ext cx="0" cy="3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81" name="Rectangle 53"/>
            <p:cNvSpPr>
              <a:spLocks noChangeAspect="1" noChangeArrowheads="1"/>
            </p:cNvSpPr>
            <p:nvPr/>
          </p:nvSpPr>
          <p:spPr bwMode="auto">
            <a:xfrm>
              <a:off x="4242" y="2550"/>
              <a:ext cx="1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289" tIns="44438" rIns="87289" bIns="44438">
              <a:prstTxWarp prst="textNoShape">
                <a:avLst/>
              </a:prstTxWarp>
              <a:spAutoFit/>
            </a:bodyPr>
            <a:lstStyle/>
            <a:p>
              <a:pPr algn="l" defTabSz="815064" eaLnBrk="0" hangingPunct="0"/>
              <a:r>
                <a:rPr lang="en-US" sz="900" b="1"/>
                <a:t>Y</a:t>
              </a:r>
            </a:p>
          </p:txBody>
        </p:sp>
        <p:sp>
          <p:nvSpPr>
            <p:cNvPr id="158782" name="Line 55"/>
            <p:cNvSpPr>
              <a:spLocks noChangeShapeType="1"/>
            </p:cNvSpPr>
            <p:nvPr/>
          </p:nvSpPr>
          <p:spPr bwMode="auto">
            <a:xfrm flipV="1">
              <a:off x="3600" y="2832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8763" name="Rectangle 56"/>
          <p:cNvSpPr>
            <a:spLocks noChangeArrowheads="1"/>
          </p:cNvSpPr>
          <p:nvPr/>
        </p:nvSpPr>
        <p:spPr bwMode="auto">
          <a:xfrm>
            <a:off x="4076853" y="1851025"/>
            <a:ext cx="169863" cy="968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64" name="Text Box 57"/>
          <p:cNvSpPr txBox="1">
            <a:spLocks noChangeArrowheads="1"/>
          </p:cNvSpPr>
          <p:nvPr/>
        </p:nvSpPr>
        <p:spPr bwMode="auto">
          <a:xfrm>
            <a:off x="4246573" y="1752674"/>
            <a:ext cx="1268475" cy="22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800" b="1"/>
              <a:t>ProCAST/MagmaSOFT</a:t>
            </a:r>
            <a:endParaRPr lang="en-US" sz="800"/>
          </a:p>
        </p:txBody>
      </p:sp>
      <p:sp>
        <p:nvSpPr>
          <p:cNvPr id="158765" name="AutoShape 58"/>
          <p:cNvSpPr>
            <a:spLocks noChangeArrowheads="1"/>
          </p:cNvSpPr>
          <p:nvPr/>
        </p:nvSpPr>
        <p:spPr bwMode="auto">
          <a:xfrm>
            <a:off x="3505200" y="3581408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66" name="AutoShape 61"/>
          <p:cNvSpPr>
            <a:spLocks noChangeArrowheads="1"/>
          </p:cNvSpPr>
          <p:nvPr/>
        </p:nvSpPr>
        <p:spPr bwMode="auto">
          <a:xfrm>
            <a:off x="6553200" y="3657608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767" name="Text Box 62"/>
          <p:cNvSpPr txBox="1">
            <a:spLocks noChangeArrowheads="1"/>
          </p:cNvSpPr>
          <p:nvPr/>
        </p:nvSpPr>
        <p:spPr bwMode="auto">
          <a:xfrm>
            <a:off x="7397138" y="3581478"/>
            <a:ext cx="1245984" cy="92231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r>
              <a:rPr lang="en-US"/>
              <a:t>Build, Test,</a:t>
            </a:r>
          </a:p>
          <a:p>
            <a:r>
              <a:rPr lang="en-US"/>
              <a:t>Re-Build,</a:t>
            </a:r>
          </a:p>
          <a:p>
            <a:r>
              <a:rPr lang="en-US"/>
              <a:t>Re-Test</a:t>
            </a:r>
          </a:p>
        </p:txBody>
      </p: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7010400" y="2438400"/>
            <a:ext cx="1828800" cy="3124200"/>
            <a:chOff x="4416" y="1536"/>
            <a:chExt cx="1152" cy="1968"/>
          </a:xfrm>
        </p:grpSpPr>
        <p:sp>
          <p:nvSpPr>
            <p:cNvPr id="158772" name="Line 63"/>
            <p:cNvSpPr>
              <a:spLocks noChangeShapeType="1"/>
            </p:cNvSpPr>
            <p:nvPr/>
          </p:nvSpPr>
          <p:spPr bwMode="auto">
            <a:xfrm>
              <a:off x="4416" y="1584"/>
              <a:ext cx="1152" cy="182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8773" name="Line 64"/>
            <p:cNvSpPr>
              <a:spLocks noChangeShapeType="1"/>
            </p:cNvSpPr>
            <p:nvPr/>
          </p:nvSpPr>
          <p:spPr bwMode="auto">
            <a:xfrm flipV="1">
              <a:off x="4464" y="1536"/>
              <a:ext cx="1008" cy="196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85800" y="2362200"/>
            <a:ext cx="6096000" cy="3886200"/>
            <a:chOff x="432" y="1488"/>
            <a:chExt cx="3840" cy="2448"/>
          </a:xfrm>
        </p:grpSpPr>
        <p:sp>
          <p:nvSpPr>
            <p:cNvPr id="158770" name="AutoShape 59"/>
            <p:cNvSpPr>
              <a:spLocks noChangeArrowheads="1"/>
            </p:cNvSpPr>
            <p:nvPr/>
          </p:nvSpPr>
          <p:spPr bwMode="auto">
            <a:xfrm flipH="1">
              <a:off x="432" y="1488"/>
              <a:ext cx="3504" cy="480"/>
            </a:xfrm>
            <a:prstGeom prst="curvedDownArrow">
              <a:avLst>
                <a:gd name="adj1" fmla="val 53702"/>
                <a:gd name="adj2" fmla="val 241610"/>
                <a:gd name="adj3" fmla="val 3895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71" name="AutoShape 66"/>
            <p:cNvSpPr>
              <a:spLocks noChangeArrowheads="1"/>
            </p:cNvSpPr>
            <p:nvPr/>
          </p:nvSpPr>
          <p:spPr bwMode="auto">
            <a:xfrm rot="10791361" flipH="1">
              <a:off x="768" y="3456"/>
              <a:ext cx="3504" cy="480"/>
            </a:xfrm>
            <a:prstGeom prst="curvedDownArrow">
              <a:avLst>
                <a:gd name="adj1" fmla="val 53702"/>
                <a:gd name="adj2" fmla="val 241610"/>
                <a:gd name="adj3" fmla="val 1604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Freeform 2"/>
          <p:cNvSpPr>
            <a:spLocks noChangeAspect="1"/>
          </p:cNvSpPr>
          <p:nvPr/>
        </p:nvSpPr>
        <p:spPr bwMode="auto">
          <a:xfrm>
            <a:off x="2368550" y="3825875"/>
            <a:ext cx="3371850" cy="514350"/>
          </a:xfrm>
          <a:custGeom>
            <a:avLst/>
            <a:gdLst>
              <a:gd name="T0" fmla="*/ 2147483647 w 1996"/>
              <a:gd name="T1" fmla="*/ 0 h 338"/>
              <a:gd name="T2" fmla="*/ 2147483647 w 1996"/>
              <a:gd name="T3" fmla="*/ 2147483647 h 338"/>
              <a:gd name="T4" fmla="*/ 0 w 1996"/>
              <a:gd name="T5" fmla="*/ 2147483647 h 338"/>
              <a:gd name="T6" fmla="*/ 0 w 1996"/>
              <a:gd name="T7" fmla="*/ 2147483647 h 338"/>
              <a:gd name="T8" fmla="*/ 0 60000 65536"/>
              <a:gd name="T9" fmla="*/ 0 60000 65536"/>
              <a:gd name="T10" fmla="*/ 0 60000 65536"/>
              <a:gd name="T11" fmla="*/ 0 60000 65536"/>
              <a:gd name="T12" fmla="*/ 0 w 1996"/>
              <a:gd name="T13" fmla="*/ 0 h 338"/>
              <a:gd name="T14" fmla="*/ 1996 w 1996"/>
              <a:gd name="T15" fmla="*/ 338 h 3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96" h="338">
                <a:moveTo>
                  <a:pt x="1995" y="0"/>
                </a:moveTo>
                <a:lnTo>
                  <a:pt x="1995" y="337"/>
                </a:lnTo>
                <a:lnTo>
                  <a:pt x="0" y="337"/>
                </a:lnTo>
                <a:lnTo>
                  <a:pt x="0" y="200"/>
                </a:lnTo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71" name="Line 3"/>
          <p:cNvSpPr>
            <a:spLocks noChangeAspect="1" noChangeShapeType="1"/>
          </p:cNvSpPr>
          <p:nvPr/>
        </p:nvSpPr>
        <p:spPr bwMode="auto">
          <a:xfrm>
            <a:off x="2354263" y="2784475"/>
            <a:ext cx="22336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72" name="Rectangle 4"/>
          <p:cNvSpPr>
            <a:spLocks noChangeAspect="1" noChangeArrowheads="1"/>
          </p:cNvSpPr>
          <p:nvPr/>
        </p:nvSpPr>
        <p:spPr bwMode="auto">
          <a:xfrm>
            <a:off x="4587878" y="3316396"/>
            <a:ext cx="682625" cy="782637"/>
          </a:xfrm>
          <a:prstGeom prst="rect">
            <a:avLst/>
          </a:prstGeom>
          <a:solidFill>
            <a:srgbClr val="66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73" name="Rectangle 5"/>
          <p:cNvSpPr>
            <a:spLocks noChangeAspect="1" noChangeArrowheads="1"/>
          </p:cNvSpPr>
          <p:nvPr/>
        </p:nvSpPr>
        <p:spPr bwMode="auto">
          <a:xfrm>
            <a:off x="3695701" y="3267083"/>
            <a:ext cx="573088" cy="885825"/>
          </a:xfrm>
          <a:prstGeom prst="rect">
            <a:avLst/>
          </a:prstGeom>
          <a:solidFill>
            <a:srgbClr val="66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74" name="Rectangle 6"/>
          <p:cNvSpPr>
            <a:spLocks noChangeAspect="1" noChangeArrowheads="1"/>
          </p:cNvSpPr>
          <p:nvPr/>
        </p:nvSpPr>
        <p:spPr bwMode="auto">
          <a:xfrm>
            <a:off x="6184901" y="3263908"/>
            <a:ext cx="560388" cy="8636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75" name="AutoShape 7"/>
          <p:cNvSpPr>
            <a:spLocks noChangeAspect="1" noChangeArrowheads="1"/>
          </p:cNvSpPr>
          <p:nvPr/>
        </p:nvSpPr>
        <p:spPr bwMode="auto">
          <a:xfrm>
            <a:off x="5621338" y="3546475"/>
            <a:ext cx="220662" cy="268288"/>
          </a:xfrm>
          <a:prstGeom prst="diamond">
            <a:avLst/>
          </a:prstGeom>
          <a:solidFill>
            <a:srgbClr val="99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76" name="Line 8"/>
          <p:cNvSpPr>
            <a:spLocks noChangeAspect="1" noChangeShapeType="1"/>
          </p:cNvSpPr>
          <p:nvPr/>
        </p:nvSpPr>
        <p:spPr bwMode="auto">
          <a:xfrm flipV="1">
            <a:off x="5270500" y="3681417"/>
            <a:ext cx="339725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77" name="Line 9"/>
          <p:cNvSpPr>
            <a:spLocks noChangeAspect="1" noChangeShapeType="1"/>
          </p:cNvSpPr>
          <p:nvPr/>
        </p:nvSpPr>
        <p:spPr bwMode="auto">
          <a:xfrm>
            <a:off x="4256088" y="3668713"/>
            <a:ext cx="331787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78" name="Rectangle 10"/>
          <p:cNvSpPr>
            <a:spLocks noChangeAspect="1" noChangeArrowheads="1"/>
          </p:cNvSpPr>
          <p:nvPr/>
        </p:nvSpPr>
        <p:spPr bwMode="auto">
          <a:xfrm>
            <a:off x="3671353" y="3303633"/>
            <a:ext cx="629725" cy="66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Predict</a:t>
            </a:r>
          </a:p>
          <a:p>
            <a:pPr defTabSz="815064" eaLnBrk="0" hangingPunct="0"/>
            <a:r>
              <a:rPr lang="en-US" sz="900" b="1"/>
              <a:t>Local</a:t>
            </a:r>
          </a:p>
          <a:p>
            <a:pPr defTabSz="815064" eaLnBrk="0" hangingPunct="0"/>
            <a:r>
              <a:rPr lang="en-US" sz="900" b="1"/>
              <a:t>Micro-</a:t>
            </a:r>
          </a:p>
          <a:p>
            <a:pPr defTabSz="815064" eaLnBrk="0" hangingPunct="0"/>
            <a:r>
              <a:rPr lang="en-US" sz="900" b="1"/>
              <a:t>structure</a:t>
            </a:r>
          </a:p>
        </p:txBody>
      </p:sp>
      <p:sp>
        <p:nvSpPr>
          <p:cNvPr id="160779" name="Rectangle 11"/>
          <p:cNvSpPr>
            <a:spLocks noChangeAspect="1" noChangeArrowheads="1"/>
          </p:cNvSpPr>
          <p:nvPr/>
        </p:nvSpPr>
        <p:spPr bwMode="auto">
          <a:xfrm>
            <a:off x="6196056" y="3371852"/>
            <a:ext cx="536489" cy="5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Predict</a:t>
            </a:r>
          </a:p>
          <a:p>
            <a:pPr defTabSz="815064" eaLnBrk="0" hangingPunct="0"/>
            <a:r>
              <a:rPr lang="en-US" sz="900" b="1"/>
              <a:t>Service</a:t>
            </a:r>
          </a:p>
          <a:p>
            <a:pPr defTabSz="815064" eaLnBrk="0" hangingPunct="0"/>
            <a:r>
              <a:rPr lang="en-US" sz="900" b="1"/>
              <a:t>Life</a:t>
            </a:r>
          </a:p>
        </p:txBody>
      </p:sp>
      <p:sp>
        <p:nvSpPr>
          <p:cNvPr id="160780" name="Line 12"/>
          <p:cNvSpPr>
            <a:spLocks noChangeAspect="1" noChangeShapeType="1"/>
          </p:cNvSpPr>
          <p:nvPr/>
        </p:nvSpPr>
        <p:spPr bwMode="auto">
          <a:xfrm flipV="1">
            <a:off x="5857880" y="3683028"/>
            <a:ext cx="311150" cy="4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81" name="Rectangle 13"/>
          <p:cNvSpPr>
            <a:spLocks noChangeAspect="1" noChangeArrowheads="1"/>
          </p:cNvSpPr>
          <p:nvPr/>
        </p:nvSpPr>
        <p:spPr bwMode="auto">
          <a:xfrm>
            <a:off x="6339098" y="2538566"/>
            <a:ext cx="498065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Load</a:t>
            </a:r>
          </a:p>
          <a:p>
            <a:pPr defTabSz="815064" eaLnBrk="0" hangingPunct="0"/>
            <a:r>
              <a:rPr lang="en-US" sz="900" b="1"/>
              <a:t>Inputs</a:t>
            </a:r>
          </a:p>
        </p:txBody>
      </p:sp>
      <p:sp>
        <p:nvSpPr>
          <p:cNvPr id="160782" name="Line 14"/>
          <p:cNvSpPr>
            <a:spLocks noChangeAspect="1" noChangeShapeType="1"/>
          </p:cNvSpPr>
          <p:nvPr/>
        </p:nvSpPr>
        <p:spPr bwMode="auto">
          <a:xfrm rot="10766314" flipV="1">
            <a:off x="6589713" y="2940203"/>
            <a:ext cx="0" cy="2841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83" name="Line 15"/>
          <p:cNvSpPr>
            <a:spLocks noChangeAspect="1" noChangeShapeType="1"/>
          </p:cNvSpPr>
          <p:nvPr/>
        </p:nvSpPr>
        <p:spPr bwMode="auto">
          <a:xfrm>
            <a:off x="6757988" y="3678238"/>
            <a:ext cx="2587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84" name="Rectangle 16"/>
          <p:cNvSpPr>
            <a:spLocks noChangeAspect="1" noChangeArrowheads="1"/>
          </p:cNvSpPr>
          <p:nvPr/>
        </p:nvSpPr>
        <p:spPr bwMode="auto">
          <a:xfrm>
            <a:off x="7581400" y="2986241"/>
            <a:ext cx="756959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Optimized</a:t>
            </a:r>
          </a:p>
          <a:p>
            <a:pPr defTabSz="815064" eaLnBrk="0" hangingPunct="0"/>
            <a:r>
              <a:rPr lang="en-US" sz="900" b="1"/>
              <a:t>Component</a:t>
            </a:r>
          </a:p>
        </p:txBody>
      </p:sp>
      <p:sp>
        <p:nvSpPr>
          <p:cNvPr id="160785" name="Rectangle 17"/>
          <p:cNvSpPr>
            <a:spLocks noChangeAspect="1" noChangeArrowheads="1"/>
          </p:cNvSpPr>
          <p:nvPr/>
        </p:nvSpPr>
        <p:spPr bwMode="auto">
          <a:xfrm>
            <a:off x="5298305" y="3044977"/>
            <a:ext cx="900068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Meet Property</a:t>
            </a:r>
          </a:p>
          <a:p>
            <a:pPr defTabSz="815064" eaLnBrk="0" hangingPunct="0"/>
            <a:r>
              <a:rPr lang="en-US" sz="900" b="1"/>
              <a:t>Requirements</a:t>
            </a:r>
          </a:p>
        </p:txBody>
      </p:sp>
      <p:sp>
        <p:nvSpPr>
          <p:cNvPr id="160786" name="Rectangle 18"/>
          <p:cNvSpPr>
            <a:spLocks noChangeAspect="1" noChangeArrowheads="1"/>
          </p:cNvSpPr>
          <p:nvPr/>
        </p:nvSpPr>
        <p:spPr bwMode="auto">
          <a:xfrm>
            <a:off x="5475373" y="3864047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N</a:t>
            </a:r>
          </a:p>
        </p:txBody>
      </p:sp>
      <p:sp>
        <p:nvSpPr>
          <p:cNvPr id="160787" name="Rectangle 19"/>
          <p:cNvSpPr>
            <a:spLocks noChangeAspect="1" noChangeArrowheads="1"/>
          </p:cNvSpPr>
          <p:nvPr/>
        </p:nvSpPr>
        <p:spPr bwMode="auto">
          <a:xfrm>
            <a:off x="5815106" y="3664022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Y</a:t>
            </a:r>
          </a:p>
        </p:txBody>
      </p:sp>
      <p:sp>
        <p:nvSpPr>
          <p:cNvPr id="160788" name="Line 20"/>
          <p:cNvSpPr>
            <a:spLocks noChangeAspect="1" noChangeShapeType="1"/>
          </p:cNvSpPr>
          <p:nvPr/>
        </p:nvSpPr>
        <p:spPr bwMode="auto">
          <a:xfrm>
            <a:off x="5270542" y="2813050"/>
            <a:ext cx="10191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89" name="Line 21"/>
          <p:cNvSpPr>
            <a:spLocks noChangeAspect="1" noChangeShapeType="1"/>
          </p:cNvSpPr>
          <p:nvPr/>
        </p:nvSpPr>
        <p:spPr bwMode="auto">
          <a:xfrm>
            <a:off x="6289675" y="2806853"/>
            <a:ext cx="0" cy="4365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90" name="AutoShape 22"/>
          <p:cNvSpPr>
            <a:spLocks noChangeAspect="1" noChangeArrowheads="1"/>
          </p:cNvSpPr>
          <p:nvPr/>
        </p:nvSpPr>
        <p:spPr bwMode="auto">
          <a:xfrm>
            <a:off x="7029522" y="3536950"/>
            <a:ext cx="206375" cy="268288"/>
          </a:xfrm>
          <a:prstGeom prst="diamond">
            <a:avLst/>
          </a:prstGeom>
          <a:solidFill>
            <a:srgbClr val="99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91" name="Rectangle 23"/>
          <p:cNvSpPr>
            <a:spLocks noChangeAspect="1" noChangeArrowheads="1"/>
          </p:cNvSpPr>
          <p:nvPr/>
        </p:nvSpPr>
        <p:spPr bwMode="auto">
          <a:xfrm>
            <a:off x="6773015" y="2935441"/>
            <a:ext cx="698611" cy="5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Optimized</a:t>
            </a:r>
          </a:p>
          <a:p>
            <a:pPr defTabSz="815064" eaLnBrk="0" hangingPunct="0"/>
            <a:r>
              <a:rPr lang="en-US" sz="900" b="1"/>
              <a:t>Process &amp;</a:t>
            </a:r>
          </a:p>
          <a:p>
            <a:pPr defTabSz="815064" eaLnBrk="0" hangingPunct="0"/>
            <a:r>
              <a:rPr lang="en-US" sz="900" b="1"/>
              <a:t>Product</a:t>
            </a:r>
          </a:p>
        </p:txBody>
      </p:sp>
      <p:sp>
        <p:nvSpPr>
          <p:cNvPr id="160792" name="Line 24"/>
          <p:cNvSpPr>
            <a:spLocks noChangeAspect="1" noChangeShapeType="1"/>
          </p:cNvSpPr>
          <p:nvPr/>
        </p:nvSpPr>
        <p:spPr bwMode="auto">
          <a:xfrm flipV="1">
            <a:off x="7251818" y="3675182"/>
            <a:ext cx="309563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93" name="Line 25"/>
          <p:cNvSpPr>
            <a:spLocks noChangeAspect="1" noChangeShapeType="1"/>
          </p:cNvSpPr>
          <p:nvPr/>
        </p:nvSpPr>
        <p:spPr bwMode="auto">
          <a:xfrm>
            <a:off x="7132638" y="3803653"/>
            <a:ext cx="0" cy="520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94" name="Line 26"/>
          <p:cNvSpPr>
            <a:spLocks noChangeAspect="1" noChangeShapeType="1"/>
          </p:cNvSpPr>
          <p:nvPr/>
        </p:nvSpPr>
        <p:spPr bwMode="auto">
          <a:xfrm flipH="1" flipV="1">
            <a:off x="5746768" y="4338638"/>
            <a:ext cx="14017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95" name="Rectangle 27"/>
          <p:cNvSpPr>
            <a:spLocks noChangeAspect="1" noChangeArrowheads="1"/>
          </p:cNvSpPr>
          <p:nvPr/>
        </p:nvSpPr>
        <p:spPr bwMode="auto">
          <a:xfrm>
            <a:off x="7205756" y="3633857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Y</a:t>
            </a:r>
          </a:p>
        </p:txBody>
      </p:sp>
      <p:sp>
        <p:nvSpPr>
          <p:cNvPr id="160796" name="Rectangle 28"/>
          <p:cNvSpPr>
            <a:spLocks noChangeAspect="1" noChangeArrowheads="1"/>
          </p:cNvSpPr>
          <p:nvPr/>
        </p:nvSpPr>
        <p:spPr bwMode="auto">
          <a:xfrm>
            <a:off x="6900953" y="3840242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N</a:t>
            </a:r>
          </a:p>
        </p:txBody>
      </p:sp>
      <p:pic>
        <p:nvPicPr>
          <p:cNvPr id="160797" name="Picture 2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5703" y="3414737"/>
            <a:ext cx="727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98" name="Rectangle 30"/>
          <p:cNvSpPr>
            <a:spLocks noChangeArrowheads="1"/>
          </p:cNvSpPr>
          <p:nvPr/>
        </p:nvSpPr>
        <p:spPr bwMode="auto">
          <a:xfrm>
            <a:off x="4076853" y="1851025"/>
            <a:ext cx="169863" cy="968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799" name="Rectangle 31"/>
          <p:cNvSpPr>
            <a:spLocks noChangeArrowheads="1"/>
          </p:cNvSpPr>
          <p:nvPr/>
        </p:nvSpPr>
        <p:spPr bwMode="auto">
          <a:xfrm>
            <a:off x="4076853" y="2046441"/>
            <a:ext cx="169863" cy="96837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00" name="Rectangle 32"/>
          <p:cNvSpPr>
            <a:spLocks noChangeArrowheads="1"/>
          </p:cNvSpPr>
          <p:nvPr/>
        </p:nvSpPr>
        <p:spPr bwMode="auto">
          <a:xfrm>
            <a:off x="4076853" y="2241550"/>
            <a:ext cx="169863" cy="96838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01" name="Text Box 33"/>
          <p:cNvSpPr txBox="1">
            <a:spLocks noChangeArrowheads="1"/>
          </p:cNvSpPr>
          <p:nvPr/>
        </p:nvSpPr>
        <p:spPr bwMode="auto">
          <a:xfrm>
            <a:off x="4246607" y="1752674"/>
            <a:ext cx="1299539" cy="22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800" b="1"/>
              <a:t>MagmaSOFT/ ProCAST</a:t>
            </a:r>
            <a:endParaRPr lang="en-US" sz="800"/>
          </a:p>
        </p:txBody>
      </p:sp>
      <p:sp>
        <p:nvSpPr>
          <p:cNvPr id="160802" name="Text Box 34"/>
          <p:cNvSpPr txBox="1">
            <a:spLocks noChangeArrowheads="1"/>
          </p:cNvSpPr>
          <p:nvPr/>
        </p:nvSpPr>
        <p:spPr bwMode="auto">
          <a:xfrm>
            <a:off x="4246606" y="1947959"/>
            <a:ext cx="617619" cy="22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800" b="1"/>
              <a:t>ABAQUS</a:t>
            </a:r>
            <a:endParaRPr lang="en-US" sz="800"/>
          </a:p>
        </p:txBody>
      </p:sp>
      <p:sp>
        <p:nvSpPr>
          <p:cNvPr id="160803" name="Text Box 35"/>
          <p:cNvSpPr txBox="1">
            <a:spLocks noChangeArrowheads="1"/>
          </p:cNvSpPr>
          <p:nvPr/>
        </p:nvSpPr>
        <p:spPr bwMode="auto">
          <a:xfrm>
            <a:off x="4246572" y="2143214"/>
            <a:ext cx="1097462" cy="22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800" b="1"/>
              <a:t>Product and Process</a:t>
            </a:r>
            <a:endParaRPr lang="en-US" sz="800"/>
          </a:p>
        </p:txBody>
      </p:sp>
      <p:sp>
        <p:nvSpPr>
          <p:cNvPr id="160804" name="Rectangle 36"/>
          <p:cNvSpPr>
            <a:spLocks noChangeAspect="1" noChangeArrowheads="1"/>
          </p:cNvSpPr>
          <p:nvPr/>
        </p:nvSpPr>
        <p:spPr bwMode="auto">
          <a:xfrm>
            <a:off x="4587878" y="2436966"/>
            <a:ext cx="682625" cy="782637"/>
          </a:xfrm>
          <a:prstGeom prst="rect">
            <a:avLst/>
          </a:prstGeom>
          <a:solidFill>
            <a:srgbClr val="66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05" name="Line 37"/>
          <p:cNvSpPr>
            <a:spLocks noChangeShapeType="1"/>
          </p:cNvSpPr>
          <p:nvPr/>
        </p:nvSpPr>
        <p:spPr bwMode="auto">
          <a:xfrm>
            <a:off x="5697538" y="2827342"/>
            <a:ext cx="0" cy="293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06" name="Freeform 38"/>
          <p:cNvSpPr>
            <a:spLocks/>
          </p:cNvSpPr>
          <p:nvPr/>
        </p:nvSpPr>
        <p:spPr bwMode="auto">
          <a:xfrm>
            <a:off x="4587878" y="2436966"/>
            <a:ext cx="682625" cy="782637"/>
          </a:xfrm>
          <a:custGeom>
            <a:avLst/>
            <a:gdLst>
              <a:gd name="T0" fmla="*/ 0 w 384"/>
              <a:gd name="T1" fmla="*/ 0 h 384"/>
              <a:gd name="T2" fmla="*/ 2147483647 w 384"/>
              <a:gd name="T3" fmla="*/ 2147483647 h 384"/>
              <a:gd name="T4" fmla="*/ 2147483647 w 384"/>
              <a:gd name="T5" fmla="*/ 0 h 384"/>
              <a:gd name="T6" fmla="*/ 0 w 384"/>
              <a:gd name="T7" fmla="*/ 0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84"/>
              <a:gd name="T14" fmla="*/ 384 w 384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84">
                <a:moveTo>
                  <a:pt x="0" y="0"/>
                </a:moveTo>
                <a:lnTo>
                  <a:pt x="384" y="384"/>
                </a:lnTo>
                <a:lnTo>
                  <a:pt x="38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07" name="Rectangle 39"/>
          <p:cNvSpPr>
            <a:spLocks noChangeAspect="1" noChangeArrowheads="1"/>
          </p:cNvSpPr>
          <p:nvPr/>
        </p:nvSpPr>
        <p:spPr bwMode="auto">
          <a:xfrm>
            <a:off x="4620404" y="2535391"/>
            <a:ext cx="608044" cy="5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Predict</a:t>
            </a:r>
          </a:p>
          <a:p>
            <a:pPr defTabSz="815064" eaLnBrk="0" hangingPunct="0"/>
            <a:r>
              <a:rPr lang="en-US" sz="900" b="1"/>
              <a:t>Residual</a:t>
            </a:r>
          </a:p>
          <a:p>
            <a:pPr defTabSz="815064" eaLnBrk="0" hangingPunct="0"/>
            <a:r>
              <a:rPr lang="en-US" sz="900" b="1"/>
              <a:t>Stress</a:t>
            </a:r>
          </a:p>
        </p:txBody>
      </p:sp>
      <p:sp>
        <p:nvSpPr>
          <p:cNvPr id="160808" name="Freeform 40"/>
          <p:cNvSpPr>
            <a:spLocks/>
          </p:cNvSpPr>
          <p:nvPr/>
        </p:nvSpPr>
        <p:spPr bwMode="auto">
          <a:xfrm>
            <a:off x="4587878" y="3316396"/>
            <a:ext cx="682625" cy="782637"/>
          </a:xfrm>
          <a:custGeom>
            <a:avLst/>
            <a:gdLst>
              <a:gd name="T0" fmla="*/ 0 w 384"/>
              <a:gd name="T1" fmla="*/ 0 h 384"/>
              <a:gd name="T2" fmla="*/ 2147483647 w 384"/>
              <a:gd name="T3" fmla="*/ 2147483647 h 384"/>
              <a:gd name="T4" fmla="*/ 2147483647 w 384"/>
              <a:gd name="T5" fmla="*/ 0 h 384"/>
              <a:gd name="T6" fmla="*/ 0 w 384"/>
              <a:gd name="T7" fmla="*/ 0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84"/>
              <a:gd name="T14" fmla="*/ 384 w 384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84">
                <a:moveTo>
                  <a:pt x="0" y="0"/>
                </a:moveTo>
                <a:lnTo>
                  <a:pt x="384" y="384"/>
                </a:lnTo>
                <a:lnTo>
                  <a:pt x="38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09" name="Rectangle 41"/>
          <p:cNvSpPr>
            <a:spLocks noChangeAspect="1" noChangeArrowheads="1"/>
          </p:cNvSpPr>
          <p:nvPr/>
        </p:nvSpPr>
        <p:spPr bwMode="auto">
          <a:xfrm>
            <a:off x="4589850" y="3397277"/>
            <a:ext cx="689787" cy="5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Predict</a:t>
            </a:r>
          </a:p>
          <a:p>
            <a:pPr defTabSz="815064" eaLnBrk="0" hangingPunct="0"/>
            <a:r>
              <a:rPr lang="en-US" sz="900" b="1"/>
              <a:t>Local</a:t>
            </a:r>
          </a:p>
          <a:p>
            <a:pPr defTabSz="815064" eaLnBrk="0" hangingPunct="0"/>
            <a:r>
              <a:rPr lang="en-US" sz="900" b="1"/>
              <a:t>Properties</a:t>
            </a:r>
          </a:p>
        </p:txBody>
      </p:sp>
      <p:pic>
        <p:nvPicPr>
          <p:cNvPr id="160810" name="Picture 4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1" y="3537103"/>
            <a:ext cx="877888" cy="6064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60811" name="Rectangle 43"/>
          <p:cNvSpPr>
            <a:spLocks noChangeAspect="1" noChangeArrowheads="1"/>
          </p:cNvSpPr>
          <p:nvPr/>
        </p:nvSpPr>
        <p:spPr bwMode="auto">
          <a:xfrm>
            <a:off x="1514475" y="3978279"/>
            <a:ext cx="192088" cy="30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50" tIns="45219" rIns="90450" bIns="45219" anchor="ctr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0812" name="Rectangle 44"/>
          <p:cNvSpPr>
            <a:spLocks noChangeAspect="1" noChangeArrowheads="1"/>
          </p:cNvSpPr>
          <p:nvPr/>
        </p:nvSpPr>
        <p:spPr bwMode="auto">
          <a:xfrm rot="1140000">
            <a:off x="1411288" y="3945091"/>
            <a:ext cx="93662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13" name="Line 45"/>
          <p:cNvSpPr>
            <a:spLocks noChangeAspect="1" noChangeShapeType="1"/>
          </p:cNvSpPr>
          <p:nvPr/>
        </p:nvSpPr>
        <p:spPr bwMode="auto">
          <a:xfrm>
            <a:off x="1460500" y="3937153"/>
            <a:ext cx="0" cy="36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14" name="Line 46"/>
          <p:cNvSpPr>
            <a:spLocks noChangeAspect="1" noChangeShapeType="1"/>
          </p:cNvSpPr>
          <p:nvPr/>
        </p:nvSpPr>
        <p:spPr bwMode="auto">
          <a:xfrm>
            <a:off x="1446252" y="3925888"/>
            <a:ext cx="3175" cy="428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15" name="Line 47"/>
          <p:cNvSpPr>
            <a:spLocks noChangeAspect="1" noChangeShapeType="1"/>
          </p:cNvSpPr>
          <p:nvPr/>
        </p:nvSpPr>
        <p:spPr bwMode="auto">
          <a:xfrm flipH="1">
            <a:off x="1462241" y="3943354"/>
            <a:ext cx="7937" cy="33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16" name="Line 48"/>
          <p:cNvSpPr>
            <a:spLocks noChangeAspect="1" noChangeShapeType="1"/>
          </p:cNvSpPr>
          <p:nvPr/>
        </p:nvSpPr>
        <p:spPr bwMode="auto">
          <a:xfrm flipH="1">
            <a:off x="1462088" y="3944938"/>
            <a:ext cx="17462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17" name="Line 49"/>
          <p:cNvSpPr>
            <a:spLocks noChangeAspect="1" noChangeShapeType="1"/>
          </p:cNvSpPr>
          <p:nvPr/>
        </p:nvSpPr>
        <p:spPr bwMode="auto">
          <a:xfrm>
            <a:off x="1411332" y="3919538"/>
            <a:ext cx="31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18" name="Line 50"/>
          <p:cNvSpPr>
            <a:spLocks noChangeAspect="1" noChangeShapeType="1"/>
          </p:cNvSpPr>
          <p:nvPr/>
        </p:nvSpPr>
        <p:spPr bwMode="auto">
          <a:xfrm>
            <a:off x="1400175" y="3935413"/>
            <a:ext cx="12700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19" name="Rectangle 51"/>
          <p:cNvSpPr>
            <a:spLocks noChangeAspect="1" noChangeArrowheads="1"/>
          </p:cNvSpPr>
          <p:nvPr/>
        </p:nvSpPr>
        <p:spPr bwMode="auto">
          <a:xfrm rot="1260000">
            <a:off x="1322388" y="3916441"/>
            <a:ext cx="88900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20" name="Rectangle 52"/>
          <p:cNvSpPr>
            <a:spLocks noChangeAspect="1" noChangeArrowheads="1"/>
          </p:cNvSpPr>
          <p:nvPr/>
        </p:nvSpPr>
        <p:spPr bwMode="auto">
          <a:xfrm>
            <a:off x="2103572" y="3278341"/>
            <a:ext cx="625475" cy="879475"/>
          </a:xfrm>
          <a:prstGeom prst="rect">
            <a:avLst/>
          </a:prstGeom>
          <a:solidFill>
            <a:srgbClr val="66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21" name="Rectangle 53"/>
          <p:cNvSpPr>
            <a:spLocks noChangeAspect="1" noChangeArrowheads="1"/>
          </p:cNvSpPr>
          <p:nvPr/>
        </p:nvSpPr>
        <p:spPr bwMode="auto">
          <a:xfrm>
            <a:off x="2063684" y="3322653"/>
            <a:ext cx="692285" cy="66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Model</a:t>
            </a:r>
          </a:p>
          <a:p>
            <a:pPr defTabSz="815064" eaLnBrk="0" hangingPunct="0"/>
            <a:r>
              <a:rPr lang="en-US" sz="900" b="1"/>
              <a:t>Casting</a:t>
            </a:r>
          </a:p>
          <a:p>
            <a:pPr defTabSz="815064" eaLnBrk="0" hangingPunct="0"/>
            <a:r>
              <a:rPr lang="en-US" sz="900" b="1"/>
              <a:t>and Heat</a:t>
            </a:r>
          </a:p>
          <a:p>
            <a:pPr defTabSz="815064" eaLnBrk="0" hangingPunct="0"/>
            <a:r>
              <a:rPr lang="en-US" sz="900" b="1"/>
              <a:t>Treatment</a:t>
            </a:r>
          </a:p>
        </p:txBody>
      </p:sp>
      <p:sp>
        <p:nvSpPr>
          <p:cNvPr id="160822" name="Rectangle 54"/>
          <p:cNvSpPr>
            <a:spLocks noChangeAspect="1" noChangeArrowheads="1"/>
          </p:cNvSpPr>
          <p:nvPr/>
        </p:nvSpPr>
        <p:spPr bwMode="auto">
          <a:xfrm>
            <a:off x="1219200" y="2451100"/>
            <a:ext cx="884238" cy="561975"/>
          </a:xfrm>
          <a:prstGeom prst="rect">
            <a:avLst/>
          </a:prstGeom>
          <a:solidFill>
            <a:srgbClr val="99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23" name="Rectangle 55"/>
          <p:cNvSpPr>
            <a:spLocks noChangeAspect="1" noChangeArrowheads="1"/>
          </p:cNvSpPr>
          <p:nvPr/>
        </p:nvSpPr>
        <p:spPr bwMode="auto">
          <a:xfrm>
            <a:off x="1209813" y="2436966"/>
            <a:ext cx="871264" cy="5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Product</a:t>
            </a:r>
          </a:p>
          <a:p>
            <a:pPr defTabSz="815064" eaLnBrk="0" hangingPunct="0"/>
            <a:r>
              <a:rPr lang="en-US" sz="900" b="1"/>
              <a:t>Property</a:t>
            </a:r>
          </a:p>
          <a:p>
            <a:pPr defTabSz="815064" eaLnBrk="0" hangingPunct="0"/>
            <a:r>
              <a:rPr lang="en-US" sz="900" b="1"/>
              <a:t>Requirements</a:t>
            </a:r>
          </a:p>
        </p:txBody>
      </p:sp>
      <p:sp>
        <p:nvSpPr>
          <p:cNvPr id="160824" name="Freeform 56"/>
          <p:cNvSpPr>
            <a:spLocks noChangeAspect="1"/>
          </p:cNvSpPr>
          <p:nvPr/>
        </p:nvSpPr>
        <p:spPr bwMode="auto">
          <a:xfrm>
            <a:off x="1592263" y="3032125"/>
            <a:ext cx="474662" cy="357188"/>
          </a:xfrm>
          <a:custGeom>
            <a:avLst/>
            <a:gdLst>
              <a:gd name="T0" fmla="*/ 0 w 356"/>
              <a:gd name="T1" fmla="*/ 0 h 235"/>
              <a:gd name="T2" fmla="*/ 0 w 356"/>
              <a:gd name="T3" fmla="*/ 2147483647 h 235"/>
              <a:gd name="T4" fmla="*/ 2147483647 w 356"/>
              <a:gd name="T5" fmla="*/ 2147483647 h 235"/>
              <a:gd name="T6" fmla="*/ 2147483647 w 356"/>
              <a:gd name="T7" fmla="*/ 2147483647 h 235"/>
              <a:gd name="T8" fmla="*/ 0 60000 65536"/>
              <a:gd name="T9" fmla="*/ 0 60000 65536"/>
              <a:gd name="T10" fmla="*/ 0 60000 65536"/>
              <a:gd name="T11" fmla="*/ 0 60000 65536"/>
              <a:gd name="T12" fmla="*/ 0 w 356"/>
              <a:gd name="T13" fmla="*/ 0 h 235"/>
              <a:gd name="T14" fmla="*/ 356 w 356"/>
              <a:gd name="T15" fmla="*/ 235 h 2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56" h="235">
                <a:moveTo>
                  <a:pt x="0" y="0"/>
                </a:moveTo>
                <a:lnTo>
                  <a:pt x="0" y="234"/>
                </a:lnTo>
                <a:lnTo>
                  <a:pt x="284" y="234"/>
                </a:lnTo>
                <a:lnTo>
                  <a:pt x="355" y="234"/>
                </a:lnTo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25" name="Line 57"/>
          <p:cNvSpPr>
            <a:spLocks noChangeAspect="1" noChangeShapeType="1"/>
          </p:cNvSpPr>
          <p:nvPr/>
        </p:nvSpPr>
        <p:spPr bwMode="auto">
          <a:xfrm>
            <a:off x="1843088" y="4933953"/>
            <a:ext cx="0" cy="241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26" name="Line 58"/>
          <p:cNvSpPr>
            <a:spLocks noChangeAspect="1" noChangeShapeType="1"/>
          </p:cNvSpPr>
          <p:nvPr/>
        </p:nvSpPr>
        <p:spPr bwMode="auto">
          <a:xfrm flipV="1">
            <a:off x="2370138" y="2795588"/>
            <a:ext cx="0" cy="476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27" name="Line 59"/>
          <p:cNvSpPr>
            <a:spLocks noChangeAspect="1" noChangeShapeType="1"/>
          </p:cNvSpPr>
          <p:nvPr/>
        </p:nvSpPr>
        <p:spPr bwMode="auto">
          <a:xfrm flipH="1">
            <a:off x="1249516" y="4337050"/>
            <a:ext cx="1158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28" name="Line 60"/>
          <p:cNvSpPr>
            <a:spLocks noChangeAspect="1" noChangeShapeType="1"/>
          </p:cNvSpPr>
          <p:nvPr/>
        </p:nvSpPr>
        <p:spPr bwMode="auto">
          <a:xfrm flipV="1">
            <a:off x="1249363" y="4141788"/>
            <a:ext cx="0" cy="195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29" name="Rectangle 61"/>
          <p:cNvSpPr>
            <a:spLocks noChangeAspect="1" noChangeArrowheads="1"/>
          </p:cNvSpPr>
          <p:nvPr/>
        </p:nvSpPr>
        <p:spPr bwMode="auto">
          <a:xfrm>
            <a:off x="1209813" y="2436966"/>
            <a:ext cx="871264" cy="5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Product</a:t>
            </a:r>
          </a:p>
          <a:p>
            <a:pPr defTabSz="815064" eaLnBrk="0" hangingPunct="0"/>
            <a:r>
              <a:rPr lang="en-US" sz="900" b="1"/>
              <a:t>Property</a:t>
            </a:r>
          </a:p>
          <a:p>
            <a:pPr defTabSz="815064" eaLnBrk="0" hangingPunct="0"/>
            <a:r>
              <a:rPr lang="en-US" sz="900" b="1"/>
              <a:t>Requirements</a:t>
            </a:r>
          </a:p>
        </p:txBody>
      </p:sp>
      <p:sp>
        <p:nvSpPr>
          <p:cNvPr id="160830" name="Rectangle 62"/>
          <p:cNvSpPr>
            <a:spLocks noChangeAspect="1" noChangeArrowheads="1"/>
          </p:cNvSpPr>
          <p:nvPr/>
        </p:nvSpPr>
        <p:spPr bwMode="auto">
          <a:xfrm>
            <a:off x="1514475" y="3978279"/>
            <a:ext cx="192088" cy="30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50" tIns="45219" rIns="90450" bIns="45219" anchor="ctr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0831" name="Rectangle 63"/>
          <p:cNvSpPr>
            <a:spLocks noChangeAspect="1" noChangeArrowheads="1"/>
          </p:cNvSpPr>
          <p:nvPr/>
        </p:nvSpPr>
        <p:spPr bwMode="auto">
          <a:xfrm rot="1140000">
            <a:off x="1411288" y="3945091"/>
            <a:ext cx="93662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32" name="Line 64"/>
          <p:cNvSpPr>
            <a:spLocks noChangeAspect="1" noChangeShapeType="1"/>
          </p:cNvSpPr>
          <p:nvPr/>
        </p:nvSpPr>
        <p:spPr bwMode="auto">
          <a:xfrm>
            <a:off x="1460500" y="3937153"/>
            <a:ext cx="0" cy="36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33" name="Line 65"/>
          <p:cNvSpPr>
            <a:spLocks noChangeAspect="1" noChangeShapeType="1"/>
          </p:cNvSpPr>
          <p:nvPr/>
        </p:nvSpPr>
        <p:spPr bwMode="auto">
          <a:xfrm>
            <a:off x="1446252" y="3925888"/>
            <a:ext cx="3175" cy="428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34" name="Line 66"/>
          <p:cNvSpPr>
            <a:spLocks noChangeAspect="1" noChangeShapeType="1"/>
          </p:cNvSpPr>
          <p:nvPr/>
        </p:nvSpPr>
        <p:spPr bwMode="auto">
          <a:xfrm flipH="1">
            <a:off x="1462241" y="3943354"/>
            <a:ext cx="7937" cy="33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35" name="Line 67"/>
          <p:cNvSpPr>
            <a:spLocks noChangeAspect="1" noChangeShapeType="1"/>
          </p:cNvSpPr>
          <p:nvPr/>
        </p:nvSpPr>
        <p:spPr bwMode="auto">
          <a:xfrm flipH="1">
            <a:off x="1462088" y="3944938"/>
            <a:ext cx="17462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36" name="Line 68"/>
          <p:cNvSpPr>
            <a:spLocks noChangeAspect="1" noChangeShapeType="1"/>
          </p:cNvSpPr>
          <p:nvPr/>
        </p:nvSpPr>
        <p:spPr bwMode="auto">
          <a:xfrm>
            <a:off x="1411332" y="3919538"/>
            <a:ext cx="31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37" name="Line 69"/>
          <p:cNvSpPr>
            <a:spLocks noChangeAspect="1" noChangeShapeType="1"/>
          </p:cNvSpPr>
          <p:nvPr/>
        </p:nvSpPr>
        <p:spPr bwMode="auto">
          <a:xfrm>
            <a:off x="1400175" y="3935413"/>
            <a:ext cx="12700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38" name="Rectangle 70"/>
          <p:cNvSpPr>
            <a:spLocks noChangeAspect="1" noChangeArrowheads="1"/>
          </p:cNvSpPr>
          <p:nvPr/>
        </p:nvSpPr>
        <p:spPr bwMode="auto">
          <a:xfrm rot="1260000">
            <a:off x="1322388" y="3916441"/>
            <a:ext cx="88900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39" name="Line 71"/>
          <p:cNvSpPr>
            <a:spLocks noChangeAspect="1" noChangeShapeType="1"/>
          </p:cNvSpPr>
          <p:nvPr/>
        </p:nvSpPr>
        <p:spPr bwMode="auto">
          <a:xfrm>
            <a:off x="1727353" y="3718052"/>
            <a:ext cx="360363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40" name="Line 72"/>
          <p:cNvSpPr>
            <a:spLocks noChangeAspect="1" noChangeShapeType="1"/>
          </p:cNvSpPr>
          <p:nvPr/>
        </p:nvSpPr>
        <p:spPr bwMode="auto">
          <a:xfrm flipV="1">
            <a:off x="1249363" y="4141788"/>
            <a:ext cx="0" cy="195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41" name="Rectangle 73"/>
          <p:cNvSpPr>
            <a:spLocks noChangeAspect="1" noChangeArrowheads="1"/>
          </p:cNvSpPr>
          <p:nvPr/>
        </p:nvSpPr>
        <p:spPr bwMode="auto">
          <a:xfrm>
            <a:off x="866522" y="3105303"/>
            <a:ext cx="675295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Initial </a:t>
            </a:r>
          </a:p>
          <a:p>
            <a:pPr defTabSz="815064" eaLnBrk="0" hangingPunct="0"/>
            <a:r>
              <a:rPr lang="en-US" sz="900" b="1"/>
              <a:t>Geometry</a:t>
            </a:r>
          </a:p>
        </p:txBody>
      </p:sp>
      <p:grpSp>
        <p:nvGrpSpPr>
          <p:cNvPr id="160842" name="Group 74"/>
          <p:cNvGrpSpPr>
            <a:grpSpLocks/>
          </p:cNvGrpSpPr>
          <p:nvPr/>
        </p:nvGrpSpPr>
        <p:grpSpPr bwMode="auto">
          <a:xfrm>
            <a:off x="1347788" y="4049713"/>
            <a:ext cx="885825" cy="1147762"/>
            <a:chOff x="1010" y="2304"/>
            <a:chExt cx="498" cy="564"/>
          </a:xfrm>
        </p:grpSpPr>
        <p:grpSp>
          <p:nvGrpSpPr>
            <p:cNvPr id="160853" name="Group 75"/>
            <p:cNvGrpSpPr>
              <a:grpSpLocks/>
            </p:cNvGrpSpPr>
            <p:nvPr/>
          </p:nvGrpSpPr>
          <p:grpSpPr bwMode="auto">
            <a:xfrm>
              <a:off x="1010" y="2592"/>
              <a:ext cx="498" cy="276"/>
              <a:chOff x="505" y="2836"/>
              <a:chExt cx="498" cy="276"/>
            </a:xfrm>
          </p:grpSpPr>
          <p:sp>
            <p:nvSpPr>
              <p:cNvPr id="160855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505" y="2836"/>
                <a:ext cx="498" cy="276"/>
              </a:xfrm>
              <a:prstGeom prst="rect">
                <a:avLst/>
              </a:prstGeom>
              <a:solidFill>
                <a:srgbClr val="99FFCC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856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529" y="2859"/>
                <a:ext cx="451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87289" tIns="44438" rIns="87289" bIns="44438">
                <a:prstTxWarp prst="textNoShape">
                  <a:avLst/>
                </a:prstTxWarp>
                <a:spAutoFit/>
              </a:bodyPr>
              <a:lstStyle/>
              <a:p>
                <a:pPr defTabSz="815064" eaLnBrk="0" hangingPunct="0"/>
                <a:r>
                  <a:rPr lang="en-US" sz="900" b="1"/>
                  <a:t>Alloy</a:t>
                </a:r>
              </a:p>
              <a:p>
                <a:pPr defTabSz="815064" eaLnBrk="0" hangingPunct="0"/>
                <a:r>
                  <a:rPr lang="en-US" sz="900" b="1"/>
                  <a:t>Composition</a:t>
                </a:r>
              </a:p>
            </p:txBody>
          </p:sp>
        </p:grpSp>
        <p:sp>
          <p:nvSpPr>
            <p:cNvPr id="160854" name="Freeform 78"/>
            <p:cNvSpPr>
              <a:spLocks/>
            </p:cNvSpPr>
            <p:nvPr/>
          </p:nvSpPr>
          <p:spPr bwMode="auto">
            <a:xfrm>
              <a:off x="1242" y="2304"/>
              <a:ext cx="182" cy="288"/>
            </a:xfrm>
            <a:custGeom>
              <a:avLst/>
              <a:gdLst>
                <a:gd name="T0" fmla="*/ 0 w 182"/>
                <a:gd name="T1" fmla="*/ 288 h 288"/>
                <a:gd name="T2" fmla="*/ 0 w 182"/>
                <a:gd name="T3" fmla="*/ 0 h 288"/>
                <a:gd name="T4" fmla="*/ 182 w 182"/>
                <a:gd name="T5" fmla="*/ 0 h 288"/>
                <a:gd name="T6" fmla="*/ 0 60000 65536"/>
                <a:gd name="T7" fmla="*/ 0 60000 65536"/>
                <a:gd name="T8" fmla="*/ 0 60000 65536"/>
                <a:gd name="T9" fmla="*/ 0 w 182"/>
                <a:gd name="T10" fmla="*/ 0 h 288"/>
                <a:gd name="T11" fmla="*/ 182 w 182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288">
                  <a:moveTo>
                    <a:pt x="0" y="288"/>
                  </a:move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0843" name="AutoShape 79"/>
          <p:cNvSpPr>
            <a:spLocks noChangeAspect="1" noChangeArrowheads="1"/>
          </p:cNvSpPr>
          <p:nvPr/>
        </p:nvSpPr>
        <p:spPr bwMode="auto">
          <a:xfrm>
            <a:off x="3100388" y="3548216"/>
            <a:ext cx="220662" cy="269875"/>
          </a:xfrm>
          <a:prstGeom prst="diamond">
            <a:avLst/>
          </a:prstGeom>
          <a:solidFill>
            <a:srgbClr val="99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44" name="Line 80"/>
          <p:cNvSpPr>
            <a:spLocks noChangeAspect="1" noChangeShapeType="1"/>
          </p:cNvSpPr>
          <p:nvPr/>
        </p:nvSpPr>
        <p:spPr bwMode="auto">
          <a:xfrm flipV="1">
            <a:off x="2743201" y="3681413"/>
            <a:ext cx="3571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45" name="Rectangle 81"/>
          <p:cNvSpPr>
            <a:spLocks noChangeAspect="1" noChangeArrowheads="1"/>
          </p:cNvSpPr>
          <p:nvPr/>
        </p:nvSpPr>
        <p:spPr bwMode="auto">
          <a:xfrm>
            <a:off x="2834677" y="3091016"/>
            <a:ext cx="721927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Ensure</a:t>
            </a:r>
          </a:p>
          <a:p>
            <a:pPr defTabSz="815064" eaLnBrk="0" hangingPunct="0"/>
            <a:r>
              <a:rPr lang="en-US" sz="900" b="1"/>
              <a:t>Castability</a:t>
            </a:r>
          </a:p>
        </p:txBody>
      </p:sp>
      <p:sp>
        <p:nvSpPr>
          <p:cNvPr id="160846" name="Line 82"/>
          <p:cNvSpPr>
            <a:spLocks noChangeAspect="1" noChangeShapeType="1"/>
          </p:cNvSpPr>
          <p:nvPr/>
        </p:nvSpPr>
        <p:spPr bwMode="auto">
          <a:xfrm flipV="1">
            <a:off x="3335338" y="3683000"/>
            <a:ext cx="3571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47" name="Line 83"/>
          <p:cNvSpPr>
            <a:spLocks noChangeAspect="1" noChangeShapeType="1"/>
          </p:cNvSpPr>
          <p:nvPr/>
        </p:nvSpPr>
        <p:spPr bwMode="auto">
          <a:xfrm flipV="1">
            <a:off x="3217863" y="3805238"/>
            <a:ext cx="0" cy="542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848" name="Rectangle 84"/>
          <p:cNvSpPr>
            <a:spLocks noChangeAspect="1" noChangeArrowheads="1"/>
          </p:cNvSpPr>
          <p:nvPr/>
        </p:nvSpPr>
        <p:spPr bwMode="auto">
          <a:xfrm>
            <a:off x="3335426" y="3633857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Y</a:t>
            </a:r>
          </a:p>
        </p:txBody>
      </p:sp>
      <p:sp>
        <p:nvSpPr>
          <p:cNvPr id="160849" name="Rectangle 85"/>
          <p:cNvSpPr>
            <a:spLocks noChangeAspect="1" noChangeArrowheads="1"/>
          </p:cNvSpPr>
          <p:nvPr/>
        </p:nvSpPr>
        <p:spPr bwMode="auto">
          <a:xfrm>
            <a:off x="3005223" y="3883097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N</a:t>
            </a:r>
          </a:p>
        </p:txBody>
      </p:sp>
      <p:sp>
        <p:nvSpPr>
          <p:cNvPr id="160850" name="Text Box 86"/>
          <p:cNvSpPr txBox="1">
            <a:spLocks noChangeArrowheads="1"/>
          </p:cNvSpPr>
          <p:nvPr/>
        </p:nvSpPr>
        <p:spPr bwMode="auto">
          <a:xfrm>
            <a:off x="1219200" y="304825"/>
            <a:ext cx="7162800" cy="13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50" tIns="45219" rIns="90450" bIns="45219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rial Rounded MT Bold" charset="0"/>
              </a:rPr>
              <a:t>Rearrange the Production Simulations</a:t>
            </a:r>
          </a:p>
        </p:txBody>
      </p:sp>
      <p:sp>
        <p:nvSpPr>
          <p:cNvPr id="160851" name="Rectangle 88"/>
          <p:cNvSpPr>
            <a:spLocks noChangeArrowheads="1"/>
          </p:cNvSpPr>
          <p:nvPr/>
        </p:nvSpPr>
        <p:spPr bwMode="auto">
          <a:xfrm>
            <a:off x="4328272" y="3586957"/>
            <a:ext cx="182667" cy="3683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450" tIns="45219" rIns="90450" bIns="45219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2819400" y="2380328"/>
            <a:ext cx="3219644" cy="23022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32" tIns="45665" rIns="91332" bIns="45665" numCol="1" spcCol="0" rtlCol="0" anchor="ctr" anchorCtr="0" compatLnSpc="1">
            <a:prstTxWarp prst="textNoShape">
              <a:avLst/>
            </a:prstTxWarp>
            <a:spAutoFit/>
          </a:bodyPr>
          <a:lstStyle/>
          <a:p>
            <a:pPr defTabSz="91331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Freeform 2"/>
          <p:cNvSpPr>
            <a:spLocks noChangeAspect="1"/>
          </p:cNvSpPr>
          <p:nvPr/>
        </p:nvSpPr>
        <p:spPr bwMode="auto">
          <a:xfrm>
            <a:off x="2368550" y="3825875"/>
            <a:ext cx="3371850" cy="514350"/>
          </a:xfrm>
          <a:custGeom>
            <a:avLst/>
            <a:gdLst>
              <a:gd name="T0" fmla="*/ 2147483647 w 1996"/>
              <a:gd name="T1" fmla="*/ 0 h 338"/>
              <a:gd name="T2" fmla="*/ 2147483647 w 1996"/>
              <a:gd name="T3" fmla="*/ 2147483647 h 338"/>
              <a:gd name="T4" fmla="*/ 0 w 1996"/>
              <a:gd name="T5" fmla="*/ 2147483647 h 338"/>
              <a:gd name="T6" fmla="*/ 0 w 1996"/>
              <a:gd name="T7" fmla="*/ 2147483647 h 338"/>
              <a:gd name="T8" fmla="*/ 0 60000 65536"/>
              <a:gd name="T9" fmla="*/ 0 60000 65536"/>
              <a:gd name="T10" fmla="*/ 0 60000 65536"/>
              <a:gd name="T11" fmla="*/ 0 60000 65536"/>
              <a:gd name="T12" fmla="*/ 0 w 1996"/>
              <a:gd name="T13" fmla="*/ 0 h 338"/>
              <a:gd name="T14" fmla="*/ 1996 w 1996"/>
              <a:gd name="T15" fmla="*/ 338 h 3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96" h="338">
                <a:moveTo>
                  <a:pt x="1995" y="0"/>
                </a:moveTo>
                <a:lnTo>
                  <a:pt x="1995" y="337"/>
                </a:lnTo>
                <a:lnTo>
                  <a:pt x="0" y="337"/>
                </a:lnTo>
                <a:lnTo>
                  <a:pt x="0" y="200"/>
                </a:lnTo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19" name="Line 3"/>
          <p:cNvSpPr>
            <a:spLocks noChangeAspect="1" noChangeShapeType="1"/>
          </p:cNvSpPr>
          <p:nvPr/>
        </p:nvSpPr>
        <p:spPr bwMode="auto">
          <a:xfrm>
            <a:off x="2354263" y="2784475"/>
            <a:ext cx="22336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20" name="Rectangle 4"/>
          <p:cNvSpPr>
            <a:spLocks noChangeAspect="1" noChangeArrowheads="1"/>
          </p:cNvSpPr>
          <p:nvPr/>
        </p:nvSpPr>
        <p:spPr bwMode="auto">
          <a:xfrm>
            <a:off x="4587878" y="3316396"/>
            <a:ext cx="682625" cy="782637"/>
          </a:xfrm>
          <a:prstGeom prst="rect">
            <a:avLst/>
          </a:prstGeom>
          <a:solidFill>
            <a:srgbClr val="66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spect="1" noChangeArrowheads="1"/>
          </p:cNvSpPr>
          <p:nvPr/>
        </p:nvSpPr>
        <p:spPr bwMode="auto">
          <a:xfrm>
            <a:off x="3695701" y="3267083"/>
            <a:ext cx="573088" cy="885825"/>
          </a:xfrm>
          <a:prstGeom prst="rect">
            <a:avLst/>
          </a:prstGeom>
          <a:solidFill>
            <a:srgbClr val="66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22" name="Rectangle 6"/>
          <p:cNvSpPr>
            <a:spLocks noChangeAspect="1" noChangeArrowheads="1"/>
          </p:cNvSpPr>
          <p:nvPr/>
        </p:nvSpPr>
        <p:spPr bwMode="auto">
          <a:xfrm>
            <a:off x="6184901" y="3263908"/>
            <a:ext cx="560388" cy="8636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23" name="AutoShape 7"/>
          <p:cNvSpPr>
            <a:spLocks noChangeAspect="1" noChangeArrowheads="1"/>
          </p:cNvSpPr>
          <p:nvPr/>
        </p:nvSpPr>
        <p:spPr bwMode="auto">
          <a:xfrm>
            <a:off x="5621338" y="3546475"/>
            <a:ext cx="220662" cy="268288"/>
          </a:xfrm>
          <a:prstGeom prst="diamond">
            <a:avLst/>
          </a:prstGeom>
          <a:solidFill>
            <a:srgbClr val="99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24" name="Line 8"/>
          <p:cNvSpPr>
            <a:spLocks noChangeAspect="1" noChangeShapeType="1"/>
          </p:cNvSpPr>
          <p:nvPr/>
        </p:nvSpPr>
        <p:spPr bwMode="auto">
          <a:xfrm flipV="1">
            <a:off x="5270500" y="3681417"/>
            <a:ext cx="339725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25" name="Line 9"/>
          <p:cNvSpPr>
            <a:spLocks noChangeAspect="1" noChangeShapeType="1"/>
          </p:cNvSpPr>
          <p:nvPr/>
        </p:nvSpPr>
        <p:spPr bwMode="auto">
          <a:xfrm>
            <a:off x="4256088" y="3668713"/>
            <a:ext cx="331787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26" name="Rectangle 10"/>
          <p:cNvSpPr>
            <a:spLocks noChangeAspect="1" noChangeArrowheads="1"/>
          </p:cNvSpPr>
          <p:nvPr/>
        </p:nvSpPr>
        <p:spPr bwMode="auto">
          <a:xfrm>
            <a:off x="3671382" y="3303590"/>
            <a:ext cx="629666" cy="66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Predict</a:t>
            </a:r>
          </a:p>
          <a:p>
            <a:pPr defTabSz="815064" eaLnBrk="0" hangingPunct="0"/>
            <a:r>
              <a:rPr lang="en-US" sz="900" b="1"/>
              <a:t>Local</a:t>
            </a:r>
          </a:p>
          <a:p>
            <a:pPr defTabSz="815064" eaLnBrk="0" hangingPunct="0"/>
            <a:r>
              <a:rPr lang="en-US" sz="900" b="1"/>
              <a:t>Micro-</a:t>
            </a:r>
          </a:p>
          <a:p>
            <a:pPr defTabSz="815064" eaLnBrk="0" hangingPunct="0"/>
            <a:r>
              <a:rPr lang="en-US" sz="900" b="1"/>
              <a:t>structure</a:t>
            </a:r>
          </a:p>
        </p:txBody>
      </p:sp>
      <p:sp>
        <p:nvSpPr>
          <p:cNvPr id="162827" name="Rectangle 11"/>
          <p:cNvSpPr>
            <a:spLocks noChangeAspect="1" noChangeArrowheads="1"/>
          </p:cNvSpPr>
          <p:nvPr/>
        </p:nvSpPr>
        <p:spPr bwMode="auto">
          <a:xfrm>
            <a:off x="6196181" y="3371850"/>
            <a:ext cx="536417" cy="52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Predict</a:t>
            </a:r>
          </a:p>
          <a:p>
            <a:pPr defTabSz="815064" eaLnBrk="0" hangingPunct="0"/>
            <a:r>
              <a:rPr lang="en-US" sz="900" b="1"/>
              <a:t>Service</a:t>
            </a:r>
          </a:p>
          <a:p>
            <a:pPr defTabSz="815064" eaLnBrk="0" hangingPunct="0"/>
            <a:r>
              <a:rPr lang="en-US" sz="900" b="1"/>
              <a:t>Life</a:t>
            </a:r>
          </a:p>
        </p:txBody>
      </p:sp>
      <p:sp>
        <p:nvSpPr>
          <p:cNvPr id="162828" name="Line 12"/>
          <p:cNvSpPr>
            <a:spLocks noChangeAspect="1" noChangeShapeType="1"/>
          </p:cNvSpPr>
          <p:nvPr/>
        </p:nvSpPr>
        <p:spPr bwMode="auto">
          <a:xfrm flipV="1">
            <a:off x="5857880" y="3683028"/>
            <a:ext cx="311150" cy="4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29" name="Rectangle 13"/>
          <p:cNvSpPr>
            <a:spLocks noChangeAspect="1" noChangeArrowheads="1"/>
          </p:cNvSpPr>
          <p:nvPr/>
        </p:nvSpPr>
        <p:spPr bwMode="auto">
          <a:xfrm>
            <a:off x="6339130" y="2538413"/>
            <a:ext cx="497994" cy="37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Load</a:t>
            </a:r>
          </a:p>
          <a:p>
            <a:pPr defTabSz="815064" eaLnBrk="0" hangingPunct="0"/>
            <a:r>
              <a:rPr lang="en-US" sz="900" b="1"/>
              <a:t>Inputs</a:t>
            </a:r>
          </a:p>
        </p:txBody>
      </p:sp>
      <p:sp>
        <p:nvSpPr>
          <p:cNvPr id="162830" name="Line 14"/>
          <p:cNvSpPr>
            <a:spLocks noChangeAspect="1" noChangeShapeType="1"/>
          </p:cNvSpPr>
          <p:nvPr/>
        </p:nvSpPr>
        <p:spPr bwMode="auto">
          <a:xfrm rot="10766314" flipV="1">
            <a:off x="6589713" y="2940203"/>
            <a:ext cx="0" cy="2841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31" name="Line 15"/>
          <p:cNvSpPr>
            <a:spLocks noChangeAspect="1" noChangeShapeType="1"/>
          </p:cNvSpPr>
          <p:nvPr/>
        </p:nvSpPr>
        <p:spPr bwMode="auto">
          <a:xfrm>
            <a:off x="6757988" y="3678238"/>
            <a:ext cx="2587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32" name="Rectangle 16"/>
          <p:cNvSpPr>
            <a:spLocks noChangeAspect="1" noChangeArrowheads="1"/>
          </p:cNvSpPr>
          <p:nvPr/>
        </p:nvSpPr>
        <p:spPr bwMode="auto">
          <a:xfrm>
            <a:off x="7581287" y="2986088"/>
            <a:ext cx="756887" cy="37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Optimized</a:t>
            </a:r>
          </a:p>
          <a:p>
            <a:pPr defTabSz="815064" eaLnBrk="0" hangingPunct="0"/>
            <a:r>
              <a:rPr lang="en-US" sz="900" b="1"/>
              <a:t>Component</a:t>
            </a:r>
          </a:p>
        </p:txBody>
      </p:sp>
      <p:sp>
        <p:nvSpPr>
          <p:cNvPr id="162833" name="Rectangle 17"/>
          <p:cNvSpPr>
            <a:spLocks noChangeAspect="1" noChangeArrowheads="1"/>
          </p:cNvSpPr>
          <p:nvPr/>
        </p:nvSpPr>
        <p:spPr bwMode="auto">
          <a:xfrm>
            <a:off x="5298340" y="3044826"/>
            <a:ext cx="899996" cy="37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Meet Property</a:t>
            </a:r>
          </a:p>
          <a:p>
            <a:pPr defTabSz="815064" eaLnBrk="0" hangingPunct="0"/>
            <a:r>
              <a:rPr lang="en-US" sz="900" b="1"/>
              <a:t>Requirements</a:t>
            </a:r>
          </a:p>
        </p:txBody>
      </p:sp>
      <p:sp>
        <p:nvSpPr>
          <p:cNvPr id="162834" name="Rectangle 18"/>
          <p:cNvSpPr>
            <a:spLocks noChangeAspect="1" noChangeArrowheads="1"/>
          </p:cNvSpPr>
          <p:nvPr/>
        </p:nvSpPr>
        <p:spPr bwMode="auto">
          <a:xfrm>
            <a:off x="5475377" y="3864048"/>
            <a:ext cx="264114" cy="22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N</a:t>
            </a:r>
          </a:p>
        </p:txBody>
      </p:sp>
      <p:sp>
        <p:nvSpPr>
          <p:cNvPr id="162835" name="Rectangle 19"/>
          <p:cNvSpPr>
            <a:spLocks noChangeAspect="1" noChangeArrowheads="1"/>
          </p:cNvSpPr>
          <p:nvPr/>
        </p:nvSpPr>
        <p:spPr bwMode="auto">
          <a:xfrm>
            <a:off x="5815103" y="3664023"/>
            <a:ext cx="264114" cy="22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Y</a:t>
            </a:r>
          </a:p>
        </p:txBody>
      </p:sp>
      <p:sp>
        <p:nvSpPr>
          <p:cNvPr id="162836" name="Line 20"/>
          <p:cNvSpPr>
            <a:spLocks noChangeAspect="1" noChangeShapeType="1"/>
          </p:cNvSpPr>
          <p:nvPr/>
        </p:nvSpPr>
        <p:spPr bwMode="auto">
          <a:xfrm>
            <a:off x="5270542" y="2813050"/>
            <a:ext cx="10191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37" name="Line 21"/>
          <p:cNvSpPr>
            <a:spLocks noChangeAspect="1" noChangeShapeType="1"/>
          </p:cNvSpPr>
          <p:nvPr/>
        </p:nvSpPr>
        <p:spPr bwMode="auto">
          <a:xfrm>
            <a:off x="6289675" y="2806853"/>
            <a:ext cx="0" cy="4365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38" name="AutoShape 22"/>
          <p:cNvSpPr>
            <a:spLocks noChangeAspect="1" noChangeArrowheads="1"/>
          </p:cNvSpPr>
          <p:nvPr/>
        </p:nvSpPr>
        <p:spPr bwMode="auto">
          <a:xfrm>
            <a:off x="7029522" y="3536950"/>
            <a:ext cx="206375" cy="268288"/>
          </a:xfrm>
          <a:prstGeom prst="diamond">
            <a:avLst/>
          </a:prstGeom>
          <a:solidFill>
            <a:srgbClr val="99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39" name="Rectangle 23"/>
          <p:cNvSpPr>
            <a:spLocks noChangeAspect="1" noChangeArrowheads="1"/>
          </p:cNvSpPr>
          <p:nvPr/>
        </p:nvSpPr>
        <p:spPr bwMode="auto">
          <a:xfrm>
            <a:off x="6773203" y="2935288"/>
            <a:ext cx="698539" cy="52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Optimized</a:t>
            </a:r>
          </a:p>
          <a:p>
            <a:pPr defTabSz="815064" eaLnBrk="0" hangingPunct="0"/>
            <a:r>
              <a:rPr lang="en-US" sz="900" b="1"/>
              <a:t>Process &amp;</a:t>
            </a:r>
          </a:p>
          <a:p>
            <a:pPr defTabSz="815064" eaLnBrk="0" hangingPunct="0"/>
            <a:r>
              <a:rPr lang="en-US" sz="900" b="1"/>
              <a:t>Product</a:t>
            </a:r>
          </a:p>
        </p:txBody>
      </p:sp>
      <p:sp>
        <p:nvSpPr>
          <p:cNvPr id="162840" name="Line 24"/>
          <p:cNvSpPr>
            <a:spLocks noChangeAspect="1" noChangeShapeType="1"/>
          </p:cNvSpPr>
          <p:nvPr/>
        </p:nvSpPr>
        <p:spPr bwMode="auto">
          <a:xfrm flipV="1">
            <a:off x="7251818" y="3675182"/>
            <a:ext cx="309563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41" name="Line 25"/>
          <p:cNvSpPr>
            <a:spLocks noChangeAspect="1" noChangeShapeType="1"/>
          </p:cNvSpPr>
          <p:nvPr/>
        </p:nvSpPr>
        <p:spPr bwMode="auto">
          <a:xfrm>
            <a:off x="7132638" y="3803653"/>
            <a:ext cx="0" cy="520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42" name="Line 26"/>
          <p:cNvSpPr>
            <a:spLocks noChangeAspect="1" noChangeShapeType="1"/>
          </p:cNvSpPr>
          <p:nvPr/>
        </p:nvSpPr>
        <p:spPr bwMode="auto">
          <a:xfrm flipH="1" flipV="1">
            <a:off x="5746768" y="4338638"/>
            <a:ext cx="14017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43" name="Rectangle 27"/>
          <p:cNvSpPr>
            <a:spLocks noChangeAspect="1" noChangeArrowheads="1"/>
          </p:cNvSpPr>
          <p:nvPr/>
        </p:nvSpPr>
        <p:spPr bwMode="auto">
          <a:xfrm>
            <a:off x="7205762" y="3633858"/>
            <a:ext cx="264114" cy="22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Y</a:t>
            </a:r>
          </a:p>
        </p:txBody>
      </p:sp>
      <p:sp>
        <p:nvSpPr>
          <p:cNvPr id="162844" name="Rectangle 28"/>
          <p:cNvSpPr>
            <a:spLocks noChangeAspect="1" noChangeArrowheads="1"/>
          </p:cNvSpPr>
          <p:nvPr/>
        </p:nvSpPr>
        <p:spPr bwMode="auto">
          <a:xfrm>
            <a:off x="6900957" y="3840243"/>
            <a:ext cx="264114" cy="22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N</a:t>
            </a:r>
          </a:p>
        </p:txBody>
      </p:sp>
      <p:pic>
        <p:nvPicPr>
          <p:cNvPr id="162845" name="Picture 2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5703" y="3414737"/>
            <a:ext cx="727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46" name="Rectangle 30"/>
          <p:cNvSpPr>
            <a:spLocks noChangeArrowheads="1"/>
          </p:cNvSpPr>
          <p:nvPr/>
        </p:nvSpPr>
        <p:spPr bwMode="auto">
          <a:xfrm>
            <a:off x="4076853" y="1851025"/>
            <a:ext cx="169863" cy="968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47" name="Rectangle 31"/>
          <p:cNvSpPr>
            <a:spLocks noChangeArrowheads="1"/>
          </p:cNvSpPr>
          <p:nvPr/>
        </p:nvSpPr>
        <p:spPr bwMode="auto">
          <a:xfrm>
            <a:off x="4076853" y="2046441"/>
            <a:ext cx="169863" cy="96837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48" name="Rectangle 32"/>
          <p:cNvSpPr>
            <a:spLocks noChangeArrowheads="1"/>
          </p:cNvSpPr>
          <p:nvPr/>
        </p:nvSpPr>
        <p:spPr bwMode="auto">
          <a:xfrm>
            <a:off x="4076853" y="2241550"/>
            <a:ext cx="169863" cy="96838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49" name="Text Box 33"/>
          <p:cNvSpPr txBox="1">
            <a:spLocks noChangeArrowheads="1"/>
          </p:cNvSpPr>
          <p:nvPr/>
        </p:nvSpPr>
        <p:spPr bwMode="auto">
          <a:xfrm>
            <a:off x="4246567" y="1752639"/>
            <a:ext cx="1322796" cy="22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14" tIns="45200" rIns="90414" bIns="45200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800" b="1"/>
              <a:t>MagmaSOFT / ProCAST</a:t>
            </a:r>
            <a:endParaRPr lang="en-US" sz="800"/>
          </a:p>
        </p:txBody>
      </p:sp>
      <p:sp>
        <p:nvSpPr>
          <p:cNvPr id="162850" name="Text Box 34"/>
          <p:cNvSpPr txBox="1">
            <a:spLocks noChangeArrowheads="1"/>
          </p:cNvSpPr>
          <p:nvPr/>
        </p:nvSpPr>
        <p:spPr bwMode="auto">
          <a:xfrm>
            <a:off x="4246575" y="1947893"/>
            <a:ext cx="617561" cy="22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14" tIns="45200" rIns="90414" bIns="45200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800" b="1"/>
              <a:t>ABAQUS</a:t>
            </a:r>
            <a:endParaRPr lang="en-US" sz="800"/>
          </a:p>
        </p:txBody>
      </p:sp>
      <p:sp>
        <p:nvSpPr>
          <p:cNvPr id="162851" name="Text Box 35"/>
          <p:cNvSpPr txBox="1">
            <a:spLocks noChangeArrowheads="1"/>
          </p:cNvSpPr>
          <p:nvPr/>
        </p:nvSpPr>
        <p:spPr bwMode="auto">
          <a:xfrm>
            <a:off x="4246627" y="2143164"/>
            <a:ext cx="1097403" cy="22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14" tIns="45200" rIns="90414" bIns="45200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800" b="1"/>
              <a:t>Product and Process</a:t>
            </a:r>
            <a:endParaRPr lang="en-US" sz="800"/>
          </a:p>
        </p:txBody>
      </p:sp>
      <p:sp>
        <p:nvSpPr>
          <p:cNvPr id="162852" name="Rectangle 36"/>
          <p:cNvSpPr>
            <a:spLocks noChangeAspect="1" noChangeArrowheads="1"/>
          </p:cNvSpPr>
          <p:nvPr/>
        </p:nvSpPr>
        <p:spPr bwMode="auto">
          <a:xfrm>
            <a:off x="4587878" y="2436966"/>
            <a:ext cx="682625" cy="782637"/>
          </a:xfrm>
          <a:prstGeom prst="rect">
            <a:avLst/>
          </a:prstGeom>
          <a:solidFill>
            <a:srgbClr val="66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53" name="Line 37"/>
          <p:cNvSpPr>
            <a:spLocks noChangeShapeType="1"/>
          </p:cNvSpPr>
          <p:nvPr/>
        </p:nvSpPr>
        <p:spPr bwMode="auto">
          <a:xfrm>
            <a:off x="5697538" y="2827342"/>
            <a:ext cx="0" cy="293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54" name="Freeform 38"/>
          <p:cNvSpPr>
            <a:spLocks/>
          </p:cNvSpPr>
          <p:nvPr/>
        </p:nvSpPr>
        <p:spPr bwMode="auto">
          <a:xfrm>
            <a:off x="4587878" y="2436966"/>
            <a:ext cx="682625" cy="782637"/>
          </a:xfrm>
          <a:custGeom>
            <a:avLst/>
            <a:gdLst>
              <a:gd name="T0" fmla="*/ 0 w 384"/>
              <a:gd name="T1" fmla="*/ 0 h 384"/>
              <a:gd name="T2" fmla="*/ 2147483647 w 384"/>
              <a:gd name="T3" fmla="*/ 2147483647 h 384"/>
              <a:gd name="T4" fmla="*/ 2147483647 w 384"/>
              <a:gd name="T5" fmla="*/ 0 h 384"/>
              <a:gd name="T6" fmla="*/ 0 w 384"/>
              <a:gd name="T7" fmla="*/ 0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84"/>
              <a:gd name="T14" fmla="*/ 384 w 384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84">
                <a:moveTo>
                  <a:pt x="0" y="0"/>
                </a:moveTo>
                <a:lnTo>
                  <a:pt x="384" y="384"/>
                </a:lnTo>
                <a:lnTo>
                  <a:pt x="38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55" name="Rectangle 39"/>
          <p:cNvSpPr>
            <a:spLocks noChangeAspect="1" noChangeArrowheads="1"/>
          </p:cNvSpPr>
          <p:nvPr/>
        </p:nvSpPr>
        <p:spPr bwMode="auto">
          <a:xfrm>
            <a:off x="4620440" y="2535238"/>
            <a:ext cx="607972" cy="52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Predict</a:t>
            </a:r>
          </a:p>
          <a:p>
            <a:pPr defTabSz="815064" eaLnBrk="0" hangingPunct="0"/>
            <a:r>
              <a:rPr lang="en-US" sz="900" b="1"/>
              <a:t>Residual</a:t>
            </a:r>
          </a:p>
          <a:p>
            <a:pPr defTabSz="815064" eaLnBrk="0" hangingPunct="0"/>
            <a:r>
              <a:rPr lang="en-US" sz="900" b="1"/>
              <a:t>Stress</a:t>
            </a:r>
          </a:p>
        </p:txBody>
      </p:sp>
      <p:sp>
        <p:nvSpPr>
          <p:cNvPr id="162856" name="Freeform 40"/>
          <p:cNvSpPr>
            <a:spLocks/>
          </p:cNvSpPr>
          <p:nvPr/>
        </p:nvSpPr>
        <p:spPr bwMode="auto">
          <a:xfrm>
            <a:off x="4587878" y="3316396"/>
            <a:ext cx="682625" cy="782637"/>
          </a:xfrm>
          <a:custGeom>
            <a:avLst/>
            <a:gdLst>
              <a:gd name="T0" fmla="*/ 0 w 384"/>
              <a:gd name="T1" fmla="*/ 0 h 384"/>
              <a:gd name="T2" fmla="*/ 2147483647 w 384"/>
              <a:gd name="T3" fmla="*/ 2147483647 h 384"/>
              <a:gd name="T4" fmla="*/ 2147483647 w 384"/>
              <a:gd name="T5" fmla="*/ 0 h 384"/>
              <a:gd name="T6" fmla="*/ 0 w 384"/>
              <a:gd name="T7" fmla="*/ 0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84"/>
              <a:gd name="T14" fmla="*/ 384 w 384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84">
                <a:moveTo>
                  <a:pt x="0" y="0"/>
                </a:moveTo>
                <a:lnTo>
                  <a:pt x="384" y="384"/>
                </a:lnTo>
                <a:lnTo>
                  <a:pt x="38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57" name="Rectangle 41"/>
          <p:cNvSpPr>
            <a:spLocks noChangeAspect="1" noChangeArrowheads="1"/>
          </p:cNvSpPr>
          <p:nvPr/>
        </p:nvSpPr>
        <p:spPr bwMode="auto">
          <a:xfrm>
            <a:off x="4589886" y="3397258"/>
            <a:ext cx="689716" cy="52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Predict</a:t>
            </a:r>
          </a:p>
          <a:p>
            <a:pPr defTabSz="815064" eaLnBrk="0" hangingPunct="0"/>
            <a:r>
              <a:rPr lang="en-US" sz="900" b="1"/>
              <a:t>Local</a:t>
            </a:r>
          </a:p>
          <a:p>
            <a:pPr defTabSz="815064" eaLnBrk="0" hangingPunct="0"/>
            <a:r>
              <a:rPr lang="en-US" sz="900" b="1"/>
              <a:t>Properties</a:t>
            </a:r>
          </a:p>
        </p:txBody>
      </p:sp>
      <p:pic>
        <p:nvPicPr>
          <p:cNvPr id="162858" name="Picture 4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1" y="3537103"/>
            <a:ext cx="877888" cy="6064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62859" name="Rectangle 43"/>
          <p:cNvSpPr>
            <a:spLocks noChangeAspect="1" noChangeArrowheads="1"/>
          </p:cNvSpPr>
          <p:nvPr/>
        </p:nvSpPr>
        <p:spPr bwMode="auto">
          <a:xfrm>
            <a:off x="1514475" y="3978279"/>
            <a:ext cx="192088" cy="30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14" tIns="45200" rIns="90414" bIns="45200" anchor="ctr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2860" name="Rectangle 44"/>
          <p:cNvSpPr>
            <a:spLocks noChangeAspect="1" noChangeArrowheads="1"/>
          </p:cNvSpPr>
          <p:nvPr/>
        </p:nvSpPr>
        <p:spPr bwMode="auto">
          <a:xfrm rot="1140000">
            <a:off x="1411288" y="3945091"/>
            <a:ext cx="93662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61" name="Line 45"/>
          <p:cNvSpPr>
            <a:spLocks noChangeAspect="1" noChangeShapeType="1"/>
          </p:cNvSpPr>
          <p:nvPr/>
        </p:nvSpPr>
        <p:spPr bwMode="auto">
          <a:xfrm>
            <a:off x="1460500" y="3937153"/>
            <a:ext cx="0" cy="36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62" name="Line 46"/>
          <p:cNvSpPr>
            <a:spLocks noChangeAspect="1" noChangeShapeType="1"/>
          </p:cNvSpPr>
          <p:nvPr/>
        </p:nvSpPr>
        <p:spPr bwMode="auto">
          <a:xfrm>
            <a:off x="1446252" y="3925888"/>
            <a:ext cx="3175" cy="428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63" name="Line 47"/>
          <p:cNvSpPr>
            <a:spLocks noChangeAspect="1" noChangeShapeType="1"/>
          </p:cNvSpPr>
          <p:nvPr/>
        </p:nvSpPr>
        <p:spPr bwMode="auto">
          <a:xfrm flipH="1">
            <a:off x="1462241" y="3943354"/>
            <a:ext cx="7937" cy="33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64" name="Line 48"/>
          <p:cNvSpPr>
            <a:spLocks noChangeAspect="1" noChangeShapeType="1"/>
          </p:cNvSpPr>
          <p:nvPr/>
        </p:nvSpPr>
        <p:spPr bwMode="auto">
          <a:xfrm flipH="1">
            <a:off x="1462088" y="3944938"/>
            <a:ext cx="17462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65" name="Line 49"/>
          <p:cNvSpPr>
            <a:spLocks noChangeAspect="1" noChangeShapeType="1"/>
          </p:cNvSpPr>
          <p:nvPr/>
        </p:nvSpPr>
        <p:spPr bwMode="auto">
          <a:xfrm>
            <a:off x="1411332" y="3919538"/>
            <a:ext cx="31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66" name="Line 50"/>
          <p:cNvSpPr>
            <a:spLocks noChangeAspect="1" noChangeShapeType="1"/>
          </p:cNvSpPr>
          <p:nvPr/>
        </p:nvSpPr>
        <p:spPr bwMode="auto">
          <a:xfrm>
            <a:off x="1400175" y="3935413"/>
            <a:ext cx="12700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67" name="Rectangle 51"/>
          <p:cNvSpPr>
            <a:spLocks noChangeAspect="1" noChangeArrowheads="1"/>
          </p:cNvSpPr>
          <p:nvPr/>
        </p:nvSpPr>
        <p:spPr bwMode="auto">
          <a:xfrm rot="1260000">
            <a:off x="1322388" y="3916441"/>
            <a:ext cx="88900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68" name="Rectangle 52"/>
          <p:cNvSpPr>
            <a:spLocks noChangeAspect="1" noChangeArrowheads="1"/>
          </p:cNvSpPr>
          <p:nvPr/>
        </p:nvSpPr>
        <p:spPr bwMode="auto">
          <a:xfrm>
            <a:off x="2103572" y="3278341"/>
            <a:ext cx="625475" cy="879475"/>
          </a:xfrm>
          <a:prstGeom prst="rect">
            <a:avLst/>
          </a:prstGeom>
          <a:solidFill>
            <a:srgbClr val="66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69" name="Rectangle 53"/>
          <p:cNvSpPr>
            <a:spLocks noChangeAspect="1" noChangeArrowheads="1"/>
          </p:cNvSpPr>
          <p:nvPr/>
        </p:nvSpPr>
        <p:spPr bwMode="auto">
          <a:xfrm>
            <a:off x="2063714" y="3322639"/>
            <a:ext cx="692226" cy="66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Model</a:t>
            </a:r>
          </a:p>
          <a:p>
            <a:pPr defTabSz="815064" eaLnBrk="0" hangingPunct="0"/>
            <a:r>
              <a:rPr lang="en-US" sz="900" b="1"/>
              <a:t>Casting</a:t>
            </a:r>
          </a:p>
          <a:p>
            <a:pPr defTabSz="815064" eaLnBrk="0" hangingPunct="0"/>
            <a:r>
              <a:rPr lang="en-US" sz="900" b="1"/>
              <a:t>and Heat</a:t>
            </a:r>
          </a:p>
          <a:p>
            <a:pPr defTabSz="815064" eaLnBrk="0" hangingPunct="0"/>
            <a:r>
              <a:rPr lang="en-US" sz="900" b="1"/>
              <a:t>Treatment</a:t>
            </a:r>
          </a:p>
        </p:txBody>
      </p:sp>
      <p:sp>
        <p:nvSpPr>
          <p:cNvPr id="162870" name="Rectangle 54"/>
          <p:cNvSpPr>
            <a:spLocks noChangeAspect="1" noChangeArrowheads="1"/>
          </p:cNvSpPr>
          <p:nvPr/>
        </p:nvSpPr>
        <p:spPr bwMode="auto">
          <a:xfrm>
            <a:off x="1219200" y="2451100"/>
            <a:ext cx="884238" cy="561975"/>
          </a:xfrm>
          <a:prstGeom prst="rect">
            <a:avLst/>
          </a:prstGeom>
          <a:solidFill>
            <a:srgbClr val="99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71" name="Rectangle 55"/>
          <p:cNvSpPr>
            <a:spLocks noChangeAspect="1" noChangeArrowheads="1"/>
          </p:cNvSpPr>
          <p:nvPr/>
        </p:nvSpPr>
        <p:spPr bwMode="auto">
          <a:xfrm>
            <a:off x="1209854" y="2436814"/>
            <a:ext cx="871193" cy="52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Product</a:t>
            </a:r>
          </a:p>
          <a:p>
            <a:pPr defTabSz="815064" eaLnBrk="0" hangingPunct="0"/>
            <a:r>
              <a:rPr lang="en-US" sz="900" b="1"/>
              <a:t>Property</a:t>
            </a:r>
          </a:p>
          <a:p>
            <a:pPr defTabSz="815064" eaLnBrk="0" hangingPunct="0"/>
            <a:r>
              <a:rPr lang="en-US" sz="900" b="1"/>
              <a:t>Requirements</a:t>
            </a:r>
          </a:p>
        </p:txBody>
      </p:sp>
      <p:sp>
        <p:nvSpPr>
          <p:cNvPr id="162872" name="Freeform 56"/>
          <p:cNvSpPr>
            <a:spLocks noChangeAspect="1"/>
          </p:cNvSpPr>
          <p:nvPr/>
        </p:nvSpPr>
        <p:spPr bwMode="auto">
          <a:xfrm>
            <a:off x="1592263" y="3032125"/>
            <a:ext cx="474662" cy="357188"/>
          </a:xfrm>
          <a:custGeom>
            <a:avLst/>
            <a:gdLst>
              <a:gd name="T0" fmla="*/ 0 w 356"/>
              <a:gd name="T1" fmla="*/ 0 h 235"/>
              <a:gd name="T2" fmla="*/ 0 w 356"/>
              <a:gd name="T3" fmla="*/ 2147483647 h 235"/>
              <a:gd name="T4" fmla="*/ 2147483647 w 356"/>
              <a:gd name="T5" fmla="*/ 2147483647 h 235"/>
              <a:gd name="T6" fmla="*/ 2147483647 w 356"/>
              <a:gd name="T7" fmla="*/ 2147483647 h 235"/>
              <a:gd name="T8" fmla="*/ 0 60000 65536"/>
              <a:gd name="T9" fmla="*/ 0 60000 65536"/>
              <a:gd name="T10" fmla="*/ 0 60000 65536"/>
              <a:gd name="T11" fmla="*/ 0 60000 65536"/>
              <a:gd name="T12" fmla="*/ 0 w 356"/>
              <a:gd name="T13" fmla="*/ 0 h 235"/>
              <a:gd name="T14" fmla="*/ 356 w 356"/>
              <a:gd name="T15" fmla="*/ 235 h 2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56" h="235">
                <a:moveTo>
                  <a:pt x="0" y="0"/>
                </a:moveTo>
                <a:lnTo>
                  <a:pt x="0" y="234"/>
                </a:lnTo>
                <a:lnTo>
                  <a:pt x="284" y="234"/>
                </a:lnTo>
                <a:lnTo>
                  <a:pt x="355" y="234"/>
                </a:lnTo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73" name="Line 57"/>
          <p:cNvSpPr>
            <a:spLocks noChangeAspect="1" noChangeShapeType="1"/>
          </p:cNvSpPr>
          <p:nvPr/>
        </p:nvSpPr>
        <p:spPr bwMode="auto">
          <a:xfrm>
            <a:off x="1843088" y="4933953"/>
            <a:ext cx="0" cy="241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74" name="Line 58"/>
          <p:cNvSpPr>
            <a:spLocks noChangeAspect="1" noChangeShapeType="1"/>
          </p:cNvSpPr>
          <p:nvPr/>
        </p:nvSpPr>
        <p:spPr bwMode="auto">
          <a:xfrm flipV="1">
            <a:off x="2370138" y="2795588"/>
            <a:ext cx="0" cy="476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75" name="Line 59"/>
          <p:cNvSpPr>
            <a:spLocks noChangeAspect="1" noChangeShapeType="1"/>
          </p:cNvSpPr>
          <p:nvPr/>
        </p:nvSpPr>
        <p:spPr bwMode="auto">
          <a:xfrm flipH="1">
            <a:off x="1249516" y="4337050"/>
            <a:ext cx="1158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76" name="Line 60"/>
          <p:cNvSpPr>
            <a:spLocks noChangeAspect="1" noChangeShapeType="1"/>
          </p:cNvSpPr>
          <p:nvPr/>
        </p:nvSpPr>
        <p:spPr bwMode="auto">
          <a:xfrm flipV="1">
            <a:off x="1249363" y="4141788"/>
            <a:ext cx="0" cy="195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77" name="Rectangle 61"/>
          <p:cNvSpPr>
            <a:spLocks noChangeAspect="1" noChangeArrowheads="1"/>
          </p:cNvSpPr>
          <p:nvPr/>
        </p:nvSpPr>
        <p:spPr bwMode="auto">
          <a:xfrm>
            <a:off x="1209854" y="2436814"/>
            <a:ext cx="871193" cy="52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Product</a:t>
            </a:r>
          </a:p>
          <a:p>
            <a:pPr defTabSz="815064" eaLnBrk="0" hangingPunct="0"/>
            <a:r>
              <a:rPr lang="en-US" sz="900" b="1"/>
              <a:t>Property</a:t>
            </a:r>
          </a:p>
          <a:p>
            <a:pPr defTabSz="815064" eaLnBrk="0" hangingPunct="0"/>
            <a:r>
              <a:rPr lang="en-US" sz="900" b="1"/>
              <a:t>Requirements</a:t>
            </a:r>
          </a:p>
        </p:txBody>
      </p:sp>
      <p:sp>
        <p:nvSpPr>
          <p:cNvPr id="162878" name="Rectangle 62"/>
          <p:cNvSpPr>
            <a:spLocks noChangeAspect="1" noChangeArrowheads="1"/>
          </p:cNvSpPr>
          <p:nvPr/>
        </p:nvSpPr>
        <p:spPr bwMode="auto">
          <a:xfrm>
            <a:off x="1514475" y="3978279"/>
            <a:ext cx="192088" cy="30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14" tIns="45200" rIns="90414" bIns="45200" anchor="ctr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2879" name="Rectangle 63"/>
          <p:cNvSpPr>
            <a:spLocks noChangeAspect="1" noChangeArrowheads="1"/>
          </p:cNvSpPr>
          <p:nvPr/>
        </p:nvSpPr>
        <p:spPr bwMode="auto">
          <a:xfrm rot="1140000">
            <a:off x="1411288" y="3945091"/>
            <a:ext cx="93662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80" name="Line 64"/>
          <p:cNvSpPr>
            <a:spLocks noChangeAspect="1" noChangeShapeType="1"/>
          </p:cNvSpPr>
          <p:nvPr/>
        </p:nvSpPr>
        <p:spPr bwMode="auto">
          <a:xfrm>
            <a:off x="1460500" y="3937153"/>
            <a:ext cx="0" cy="36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81" name="Line 65"/>
          <p:cNvSpPr>
            <a:spLocks noChangeAspect="1" noChangeShapeType="1"/>
          </p:cNvSpPr>
          <p:nvPr/>
        </p:nvSpPr>
        <p:spPr bwMode="auto">
          <a:xfrm>
            <a:off x="1446252" y="3925888"/>
            <a:ext cx="3175" cy="428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82" name="Line 66"/>
          <p:cNvSpPr>
            <a:spLocks noChangeAspect="1" noChangeShapeType="1"/>
          </p:cNvSpPr>
          <p:nvPr/>
        </p:nvSpPr>
        <p:spPr bwMode="auto">
          <a:xfrm flipH="1">
            <a:off x="1462241" y="3943354"/>
            <a:ext cx="7937" cy="33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83" name="Line 67"/>
          <p:cNvSpPr>
            <a:spLocks noChangeAspect="1" noChangeShapeType="1"/>
          </p:cNvSpPr>
          <p:nvPr/>
        </p:nvSpPr>
        <p:spPr bwMode="auto">
          <a:xfrm flipH="1">
            <a:off x="1462088" y="3944938"/>
            <a:ext cx="17462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84" name="Line 68"/>
          <p:cNvSpPr>
            <a:spLocks noChangeAspect="1" noChangeShapeType="1"/>
          </p:cNvSpPr>
          <p:nvPr/>
        </p:nvSpPr>
        <p:spPr bwMode="auto">
          <a:xfrm>
            <a:off x="1411332" y="3919538"/>
            <a:ext cx="31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85" name="Line 69"/>
          <p:cNvSpPr>
            <a:spLocks noChangeAspect="1" noChangeShapeType="1"/>
          </p:cNvSpPr>
          <p:nvPr/>
        </p:nvSpPr>
        <p:spPr bwMode="auto">
          <a:xfrm>
            <a:off x="1400175" y="3935413"/>
            <a:ext cx="12700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86" name="Rectangle 70"/>
          <p:cNvSpPr>
            <a:spLocks noChangeAspect="1" noChangeArrowheads="1"/>
          </p:cNvSpPr>
          <p:nvPr/>
        </p:nvSpPr>
        <p:spPr bwMode="auto">
          <a:xfrm rot="1260000">
            <a:off x="1322388" y="3916441"/>
            <a:ext cx="88900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87" name="Line 71"/>
          <p:cNvSpPr>
            <a:spLocks noChangeAspect="1" noChangeShapeType="1"/>
          </p:cNvSpPr>
          <p:nvPr/>
        </p:nvSpPr>
        <p:spPr bwMode="auto">
          <a:xfrm>
            <a:off x="1727353" y="3718052"/>
            <a:ext cx="360363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88" name="Line 72"/>
          <p:cNvSpPr>
            <a:spLocks noChangeAspect="1" noChangeShapeType="1"/>
          </p:cNvSpPr>
          <p:nvPr/>
        </p:nvSpPr>
        <p:spPr bwMode="auto">
          <a:xfrm flipV="1">
            <a:off x="1249363" y="4141788"/>
            <a:ext cx="0" cy="195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89" name="Rectangle 73"/>
          <p:cNvSpPr>
            <a:spLocks noChangeAspect="1" noChangeArrowheads="1"/>
          </p:cNvSpPr>
          <p:nvPr/>
        </p:nvSpPr>
        <p:spPr bwMode="auto">
          <a:xfrm>
            <a:off x="866558" y="3105156"/>
            <a:ext cx="675223" cy="37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Initial </a:t>
            </a:r>
          </a:p>
          <a:p>
            <a:pPr defTabSz="815064" eaLnBrk="0" hangingPunct="0"/>
            <a:r>
              <a:rPr lang="en-US" sz="900" b="1"/>
              <a:t>Geometry</a:t>
            </a:r>
          </a:p>
        </p:txBody>
      </p:sp>
      <p:grpSp>
        <p:nvGrpSpPr>
          <p:cNvPr id="162890" name="Group 74"/>
          <p:cNvGrpSpPr>
            <a:grpSpLocks/>
          </p:cNvGrpSpPr>
          <p:nvPr/>
        </p:nvGrpSpPr>
        <p:grpSpPr bwMode="auto">
          <a:xfrm>
            <a:off x="1347788" y="4049713"/>
            <a:ext cx="885825" cy="1147762"/>
            <a:chOff x="1010" y="2304"/>
            <a:chExt cx="498" cy="564"/>
          </a:xfrm>
        </p:grpSpPr>
        <p:grpSp>
          <p:nvGrpSpPr>
            <p:cNvPr id="162899" name="Group 75"/>
            <p:cNvGrpSpPr>
              <a:grpSpLocks/>
            </p:cNvGrpSpPr>
            <p:nvPr/>
          </p:nvGrpSpPr>
          <p:grpSpPr bwMode="auto">
            <a:xfrm>
              <a:off x="1010" y="2592"/>
              <a:ext cx="498" cy="276"/>
              <a:chOff x="505" y="2836"/>
              <a:chExt cx="498" cy="276"/>
            </a:xfrm>
          </p:grpSpPr>
          <p:sp>
            <p:nvSpPr>
              <p:cNvPr id="162901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505" y="2836"/>
                <a:ext cx="498" cy="276"/>
              </a:xfrm>
              <a:prstGeom prst="rect">
                <a:avLst/>
              </a:prstGeom>
              <a:solidFill>
                <a:srgbClr val="99FFCC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902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529" y="2859"/>
                <a:ext cx="451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87253" tIns="44420" rIns="87253" bIns="44420">
                <a:prstTxWarp prst="textNoShape">
                  <a:avLst/>
                </a:prstTxWarp>
                <a:spAutoFit/>
              </a:bodyPr>
              <a:lstStyle/>
              <a:p>
                <a:pPr defTabSz="815064" eaLnBrk="0" hangingPunct="0"/>
                <a:r>
                  <a:rPr lang="en-US" sz="900" b="1"/>
                  <a:t>Alloy</a:t>
                </a:r>
              </a:p>
              <a:p>
                <a:pPr defTabSz="815064" eaLnBrk="0" hangingPunct="0"/>
                <a:r>
                  <a:rPr lang="en-US" sz="900" b="1"/>
                  <a:t>Composition</a:t>
                </a:r>
              </a:p>
            </p:txBody>
          </p:sp>
        </p:grpSp>
        <p:sp>
          <p:nvSpPr>
            <p:cNvPr id="162900" name="Freeform 78"/>
            <p:cNvSpPr>
              <a:spLocks/>
            </p:cNvSpPr>
            <p:nvPr/>
          </p:nvSpPr>
          <p:spPr bwMode="auto">
            <a:xfrm>
              <a:off x="1242" y="2304"/>
              <a:ext cx="182" cy="288"/>
            </a:xfrm>
            <a:custGeom>
              <a:avLst/>
              <a:gdLst>
                <a:gd name="T0" fmla="*/ 0 w 182"/>
                <a:gd name="T1" fmla="*/ 288 h 288"/>
                <a:gd name="T2" fmla="*/ 0 w 182"/>
                <a:gd name="T3" fmla="*/ 0 h 288"/>
                <a:gd name="T4" fmla="*/ 182 w 182"/>
                <a:gd name="T5" fmla="*/ 0 h 288"/>
                <a:gd name="T6" fmla="*/ 0 60000 65536"/>
                <a:gd name="T7" fmla="*/ 0 60000 65536"/>
                <a:gd name="T8" fmla="*/ 0 60000 65536"/>
                <a:gd name="T9" fmla="*/ 0 w 182"/>
                <a:gd name="T10" fmla="*/ 0 h 288"/>
                <a:gd name="T11" fmla="*/ 182 w 182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288">
                  <a:moveTo>
                    <a:pt x="0" y="288"/>
                  </a:move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2891" name="AutoShape 79"/>
          <p:cNvSpPr>
            <a:spLocks noChangeAspect="1" noChangeArrowheads="1"/>
          </p:cNvSpPr>
          <p:nvPr/>
        </p:nvSpPr>
        <p:spPr bwMode="auto">
          <a:xfrm>
            <a:off x="3100388" y="3548216"/>
            <a:ext cx="220662" cy="269875"/>
          </a:xfrm>
          <a:prstGeom prst="diamond">
            <a:avLst/>
          </a:prstGeom>
          <a:solidFill>
            <a:srgbClr val="99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92" name="Line 80"/>
          <p:cNvSpPr>
            <a:spLocks noChangeAspect="1" noChangeShapeType="1"/>
          </p:cNvSpPr>
          <p:nvPr/>
        </p:nvSpPr>
        <p:spPr bwMode="auto">
          <a:xfrm flipV="1">
            <a:off x="2743201" y="3681413"/>
            <a:ext cx="3571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93" name="Rectangle 81"/>
          <p:cNvSpPr>
            <a:spLocks noChangeAspect="1" noChangeArrowheads="1"/>
          </p:cNvSpPr>
          <p:nvPr/>
        </p:nvSpPr>
        <p:spPr bwMode="auto">
          <a:xfrm>
            <a:off x="2834802" y="3090863"/>
            <a:ext cx="721855" cy="37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Ensure</a:t>
            </a:r>
          </a:p>
          <a:p>
            <a:pPr defTabSz="815064" eaLnBrk="0" hangingPunct="0"/>
            <a:r>
              <a:rPr lang="en-US" sz="900" b="1"/>
              <a:t>Castability</a:t>
            </a:r>
          </a:p>
        </p:txBody>
      </p:sp>
      <p:sp>
        <p:nvSpPr>
          <p:cNvPr id="162894" name="Line 82"/>
          <p:cNvSpPr>
            <a:spLocks noChangeAspect="1" noChangeShapeType="1"/>
          </p:cNvSpPr>
          <p:nvPr/>
        </p:nvSpPr>
        <p:spPr bwMode="auto">
          <a:xfrm flipV="1">
            <a:off x="3335338" y="3683000"/>
            <a:ext cx="3571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95" name="Line 83"/>
          <p:cNvSpPr>
            <a:spLocks noChangeAspect="1" noChangeShapeType="1"/>
          </p:cNvSpPr>
          <p:nvPr/>
        </p:nvSpPr>
        <p:spPr bwMode="auto">
          <a:xfrm flipV="1">
            <a:off x="3217863" y="3805238"/>
            <a:ext cx="0" cy="542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96" name="Rectangle 84"/>
          <p:cNvSpPr>
            <a:spLocks noChangeAspect="1" noChangeArrowheads="1"/>
          </p:cNvSpPr>
          <p:nvPr/>
        </p:nvSpPr>
        <p:spPr bwMode="auto">
          <a:xfrm>
            <a:off x="3335433" y="3633858"/>
            <a:ext cx="264114" cy="22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Y</a:t>
            </a:r>
          </a:p>
        </p:txBody>
      </p:sp>
      <p:sp>
        <p:nvSpPr>
          <p:cNvPr id="162897" name="Rectangle 85"/>
          <p:cNvSpPr>
            <a:spLocks noChangeAspect="1" noChangeArrowheads="1"/>
          </p:cNvSpPr>
          <p:nvPr/>
        </p:nvSpPr>
        <p:spPr bwMode="auto">
          <a:xfrm>
            <a:off x="3005227" y="3883098"/>
            <a:ext cx="264114" cy="22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30" tIns="43954" rIns="86330" bIns="43954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N</a:t>
            </a:r>
          </a:p>
        </p:txBody>
      </p:sp>
      <p:sp>
        <p:nvSpPr>
          <p:cNvPr id="162898" name="Text Box 86"/>
          <p:cNvSpPr txBox="1">
            <a:spLocks noChangeArrowheads="1"/>
          </p:cNvSpPr>
          <p:nvPr/>
        </p:nvSpPr>
        <p:spPr bwMode="auto">
          <a:xfrm>
            <a:off x="1504322" y="304873"/>
            <a:ext cx="6759415" cy="119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14" tIns="45200" rIns="90414" bIns="45200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Arial Rounded MT Bold" charset="0"/>
              </a:rPr>
              <a:t>Virtual Aluminum Castings</a:t>
            </a:r>
          </a:p>
          <a:p>
            <a:r>
              <a:rPr lang="en-US" sz="3200">
                <a:latin typeface="Arial Rounded MT Bold" charset="0"/>
              </a:rPr>
              <a:t>The Ford Experiment in ICME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ChangeArrowheads="1"/>
          </p:cNvSpPr>
          <p:nvPr/>
        </p:nvSpPr>
        <p:spPr bwMode="auto">
          <a:xfrm>
            <a:off x="3581400" y="914400"/>
            <a:ext cx="838200" cy="9144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69621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Casting </a:t>
            </a:r>
          </a:p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71" name="Rectangle 3"/>
          <p:cNvSpPr>
            <a:spLocks noChangeArrowheads="1"/>
          </p:cNvSpPr>
          <p:nvPr/>
        </p:nvSpPr>
        <p:spPr bwMode="auto">
          <a:xfrm>
            <a:off x="7391400" y="3429000"/>
            <a:ext cx="1430338" cy="4572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13076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   Precipitation</a:t>
            </a:r>
          </a:p>
        </p:txBody>
      </p:sp>
      <p:sp>
        <p:nvSpPr>
          <p:cNvPr id="723972" name="Rectangle 4"/>
          <p:cNvSpPr>
            <a:spLocks noChangeArrowheads="1"/>
          </p:cNvSpPr>
          <p:nvPr/>
        </p:nvSpPr>
        <p:spPr bwMode="auto">
          <a:xfrm>
            <a:off x="3276600" y="3429000"/>
            <a:ext cx="1447800" cy="4572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  <a:latin typeface="Arial" charset="0"/>
              </a:rPr>
              <a:t>Micro porosity</a:t>
            </a:r>
          </a:p>
        </p:txBody>
      </p:sp>
      <p:sp>
        <p:nvSpPr>
          <p:cNvPr id="723973" name="Rectangle 5"/>
          <p:cNvSpPr>
            <a:spLocks noChangeArrowheads="1"/>
          </p:cNvSpPr>
          <p:nvPr/>
        </p:nvSpPr>
        <p:spPr bwMode="auto">
          <a:xfrm>
            <a:off x="5257800" y="3429000"/>
            <a:ext cx="1430338" cy="4572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1200" b="1">
                <a:solidFill>
                  <a:srgbClr val="FFFFFF"/>
                </a:solidFill>
                <a:latin typeface="Arial" charset="0"/>
              </a:rPr>
              <a:t>Eutectic Phases</a:t>
            </a:r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74" name="Rectangle 6"/>
          <p:cNvSpPr>
            <a:spLocks noChangeArrowheads="1"/>
          </p:cNvSpPr>
          <p:nvPr/>
        </p:nvSpPr>
        <p:spPr bwMode="auto">
          <a:xfrm>
            <a:off x="4448328" y="2571758"/>
            <a:ext cx="142875" cy="10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eaLnBrk="0" hangingPunct="0"/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75" name="Rectangle 7"/>
          <p:cNvSpPr>
            <a:spLocks noChangeArrowheads="1"/>
          </p:cNvSpPr>
          <p:nvPr/>
        </p:nvSpPr>
        <p:spPr bwMode="auto">
          <a:xfrm>
            <a:off x="1295400" y="1524000"/>
            <a:ext cx="1125538" cy="381000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200" b="1" i="1">
                <a:solidFill>
                  <a:srgbClr val="000000"/>
                </a:solidFill>
                <a:latin typeface="Arial" charset="0"/>
              </a:rPr>
              <a:t>Chemistry</a:t>
            </a:r>
          </a:p>
        </p:txBody>
      </p:sp>
      <p:sp>
        <p:nvSpPr>
          <p:cNvPr id="723976" name="Rectangle 8"/>
          <p:cNvSpPr>
            <a:spLocks noChangeArrowheads="1"/>
          </p:cNvSpPr>
          <p:nvPr/>
        </p:nvSpPr>
        <p:spPr bwMode="auto">
          <a:xfrm>
            <a:off x="1143000" y="2209800"/>
            <a:ext cx="1430338" cy="533400"/>
          </a:xfrm>
          <a:prstGeom prst="rect">
            <a:avLst/>
          </a:prstGeom>
          <a:solidFill>
            <a:srgbClr val="FFCC00">
              <a:alpha val="72000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Thermodynamics/</a:t>
            </a:r>
          </a:p>
          <a:p>
            <a:pPr eaLnBrk="0" hangingPunct="0"/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Kiinetics</a:t>
            </a:r>
            <a:endParaRPr lang="en-US" sz="1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3977" name="Rectangle 9"/>
          <p:cNvSpPr>
            <a:spLocks noChangeArrowheads="1"/>
          </p:cNvSpPr>
          <p:nvPr/>
        </p:nvSpPr>
        <p:spPr bwMode="auto">
          <a:xfrm>
            <a:off x="6119813" y="1371745"/>
            <a:ext cx="654050" cy="36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07" tIns="45197" rIns="90407" bIns="45197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</a:rPr>
              <a:t>n</a:t>
            </a:r>
          </a:p>
        </p:txBody>
      </p:sp>
      <p:sp>
        <p:nvSpPr>
          <p:cNvPr id="723978" name="Rectangle 10"/>
          <p:cNvSpPr>
            <a:spLocks noChangeArrowheads="1"/>
          </p:cNvSpPr>
          <p:nvPr/>
        </p:nvSpPr>
        <p:spPr bwMode="auto">
          <a:xfrm>
            <a:off x="5662613" y="1371600"/>
            <a:ext cx="1828800" cy="3810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  <a:p>
            <a:pPr algn="l" eaLnBrk="0" hangingPunct="0">
              <a:tabLst>
                <a:tab pos="169621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Solution Treatment</a:t>
            </a:r>
          </a:p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79" name="Rectangle 11"/>
          <p:cNvSpPr>
            <a:spLocks noChangeArrowheads="1"/>
          </p:cNvSpPr>
          <p:nvPr/>
        </p:nvSpPr>
        <p:spPr bwMode="auto">
          <a:xfrm>
            <a:off x="7720013" y="1371600"/>
            <a:ext cx="609600" cy="3810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  <a:p>
            <a:pPr algn="l" eaLnBrk="0" hangingPunct="0">
              <a:tabLst>
                <a:tab pos="169621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Aging</a:t>
            </a:r>
          </a:p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80" name="Rectangle 12"/>
          <p:cNvSpPr>
            <a:spLocks noChangeArrowheads="1"/>
          </p:cNvSpPr>
          <p:nvPr/>
        </p:nvSpPr>
        <p:spPr bwMode="auto">
          <a:xfrm>
            <a:off x="5662613" y="838200"/>
            <a:ext cx="2667000" cy="533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  <a:p>
            <a:pPr algn="l" eaLnBrk="0" hangingPunct="0">
              <a:tabLst>
                <a:tab pos="169621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               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Heat Treatment</a:t>
            </a:r>
          </a:p>
          <a:p>
            <a:pPr algn="l" eaLnBrk="0" hangingPunct="0">
              <a:tabLst>
                <a:tab pos="169621" algn="l"/>
              </a:tabLst>
            </a:pPr>
            <a:endParaRPr lang="en-US" sz="1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3981" name="Text Box 13"/>
          <p:cNvSpPr txBox="1">
            <a:spLocks noChangeArrowheads="1"/>
          </p:cNvSpPr>
          <p:nvPr/>
        </p:nvSpPr>
        <p:spPr bwMode="auto">
          <a:xfrm>
            <a:off x="317376" y="990753"/>
            <a:ext cx="1578229" cy="41129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07" tIns="45197" rIns="90407" bIns="45197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 Rounded MT Bold" charset="0"/>
              </a:rPr>
              <a:t>Processing</a:t>
            </a:r>
          </a:p>
        </p:txBody>
      </p:sp>
      <p:sp>
        <p:nvSpPr>
          <p:cNvPr id="723982" name="Text Box 14"/>
          <p:cNvSpPr txBox="1">
            <a:spLocks noChangeArrowheads="1"/>
          </p:cNvSpPr>
          <p:nvPr/>
        </p:nvSpPr>
        <p:spPr bwMode="auto">
          <a:xfrm>
            <a:off x="320652" y="3429137"/>
            <a:ext cx="2024110" cy="41129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07" tIns="45197" rIns="90407" bIns="45197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 Rounded MT Bold" charset="0"/>
              </a:rPr>
              <a:t>Microstructure</a:t>
            </a:r>
          </a:p>
        </p:txBody>
      </p:sp>
      <p:sp>
        <p:nvSpPr>
          <p:cNvPr id="723983" name="Text Box 15"/>
          <p:cNvSpPr txBox="1">
            <a:spLocks noChangeArrowheads="1"/>
          </p:cNvSpPr>
          <p:nvPr/>
        </p:nvSpPr>
        <p:spPr bwMode="auto">
          <a:xfrm>
            <a:off x="315968" y="5562753"/>
            <a:ext cx="1490565" cy="41129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07" tIns="45197" rIns="90407" bIns="45197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 Rounded MT Bold" charset="0"/>
              </a:rPr>
              <a:t>Properties</a:t>
            </a:r>
          </a:p>
        </p:txBody>
      </p:sp>
      <p:sp>
        <p:nvSpPr>
          <p:cNvPr id="723984" name="Line 16"/>
          <p:cNvSpPr>
            <a:spLocks noChangeShapeType="1"/>
          </p:cNvSpPr>
          <p:nvPr/>
        </p:nvSpPr>
        <p:spPr bwMode="auto">
          <a:xfrm>
            <a:off x="1828800" y="1905000"/>
            <a:ext cx="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3985" name="Line 17"/>
          <p:cNvSpPr>
            <a:spLocks noChangeShapeType="1"/>
          </p:cNvSpPr>
          <p:nvPr/>
        </p:nvSpPr>
        <p:spPr bwMode="auto">
          <a:xfrm>
            <a:off x="6705600" y="36576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3986" name="Line 18"/>
          <p:cNvSpPr>
            <a:spLocks noChangeShapeType="1"/>
          </p:cNvSpPr>
          <p:nvPr/>
        </p:nvSpPr>
        <p:spPr bwMode="auto">
          <a:xfrm flipH="1">
            <a:off x="3962400" y="1828800"/>
            <a:ext cx="0" cy="6096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3987" name="Line 19"/>
          <p:cNvSpPr>
            <a:spLocks noChangeShapeType="1"/>
          </p:cNvSpPr>
          <p:nvPr/>
        </p:nvSpPr>
        <p:spPr bwMode="auto">
          <a:xfrm flipH="1">
            <a:off x="5943600" y="2438400"/>
            <a:ext cx="0" cy="9906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3988" name="Line 20"/>
          <p:cNvSpPr>
            <a:spLocks noChangeShapeType="1"/>
          </p:cNvSpPr>
          <p:nvPr/>
        </p:nvSpPr>
        <p:spPr bwMode="auto">
          <a:xfrm flipH="1">
            <a:off x="3962400" y="2438400"/>
            <a:ext cx="0" cy="9906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286000" y="5638800"/>
            <a:ext cx="6459538" cy="762000"/>
            <a:chOff x="1503" y="2928"/>
            <a:chExt cx="4069" cy="480"/>
          </a:xfrm>
        </p:grpSpPr>
        <p:sp>
          <p:nvSpPr>
            <p:cNvPr id="723990" name="Rectangle 22"/>
            <p:cNvSpPr>
              <a:spLocks noChangeArrowheads="1"/>
            </p:cNvSpPr>
            <p:nvPr/>
          </p:nvSpPr>
          <p:spPr bwMode="auto">
            <a:xfrm>
              <a:off x="1503" y="3120"/>
              <a:ext cx="901" cy="26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371" tIns="45684" rIns="91371" bIns="45684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High Cycle Fatigue</a:t>
              </a:r>
            </a:p>
          </p:txBody>
        </p:sp>
        <p:sp>
          <p:nvSpPr>
            <p:cNvPr id="723991" name="Rectangle 23"/>
            <p:cNvSpPr>
              <a:spLocks noChangeArrowheads="1"/>
            </p:cNvSpPr>
            <p:nvPr/>
          </p:nvSpPr>
          <p:spPr bwMode="auto">
            <a:xfrm>
              <a:off x="2511" y="3120"/>
              <a:ext cx="901" cy="26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371" tIns="45684" rIns="91371" bIns="45684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Low Cycle Fatigue</a:t>
              </a:r>
            </a:p>
          </p:txBody>
        </p:sp>
        <p:sp>
          <p:nvSpPr>
            <p:cNvPr id="723992" name="Rectangle 24"/>
            <p:cNvSpPr>
              <a:spLocks noChangeArrowheads="1"/>
            </p:cNvSpPr>
            <p:nvPr/>
          </p:nvSpPr>
          <p:spPr bwMode="auto">
            <a:xfrm>
              <a:off x="3519" y="3120"/>
              <a:ext cx="1056" cy="28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371" tIns="45684" rIns="91371" bIns="45684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Yield Strength</a:t>
              </a:r>
            </a:p>
          </p:txBody>
        </p:sp>
        <p:sp>
          <p:nvSpPr>
            <p:cNvPr id="723993" name="Rectangle 25"/>
            <p:cNvSpPr>
              <a:spLocks noChangeArrowheads="1"/>
            </p:cNvSpPr>
            <p:nvPr/>
          </p:nvSpPr>
          <p:spPr bwMode="auto">
            <a:xfrm>
              <a:off x="4671" y="3120"/>
              <a:ext cx="901" cy="26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371" tIns="45684" rIns="91371" bIns="45684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Thermal Growth</a:t>
              </a:r>
            </a:p>
          </p:txBody>
        </p:sp>
        <p:sp>
          <p:nvSpPr>
            <p:cNvPr id="723994" name="Line 26"/>
            <p:cNvSpPr>
              <a:spLocks noChangeShapeType="1"/>
            </p:cNvSpPr>
            <p:nvPr/>
          </p:nvSpPr>
          <p:spPr bwMode="auto">
            <a:xfrm>
              <a:off x="2064" y="2928"/>
              <a:ext cx="4" cy="198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  <p:sp>
          <p:nvSpPr>
            <p:cNvPr id="723995" name="Line 27"/>
            <p:cNvSpPr>
              <a:spLocks noChangeShapeType="1"/>
            </p:cNvSpPr>
            <p:nvPr/>
          </p:nvSpPr>
          <p:spPr bwMode="auto">
            <a:xfrm>
              <a:off x="5136" y="2928"/>
              <a:ext cx="0" cy="192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  <p:sp>
          <p:nvSpPr>
            <p:cNvPr id="723996" name="Line 28"/>
            <p:cNvSpPr>
              <a:spLocks noChangeShapeType="1"/>
            </p:cNvSpPr>
            <p:nvPr/>
          </p:nvSpPr>
          <p:spPr bwMode="auto">
            <a:xfrm>
              <a:off x="4128" y="2928"/>
              <a:ext cx="0" cy="194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  <p:sp>
          <p:nvSpPr>
            <p:cNvPr id="723997" name="Line 29"/>
            <p:cNvSpPr>
              <a:spLocks noChangeShapeType="1"/>
            </p:cNvSpPr>
            <p:nvPr/>
          </p:nvSpPr>
          <p:spPr bwMode="auto">
            <a:xfrm>
              <a:off x="3072" y="2928"/>
              <a:ext cx="0" cy="194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  <p:sp>
          <p:nvSpPr>
            <p:cNvPr id="723998" name="Line 30"/>
            <p:cNvSpPr>
              <a:spLocks noChangeShapeType="1"/>
            </p:cNvSpPr>
            <p:nvPr/>
          </p:nvSpPr>
          <p:spPr bwMode="auto">
            <a:xfrm flipV="1">
              <a:off x="2064" y="2928"/>
              <a:ext cx="3072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</p:grpSp>
      <p:sp>
        <p:nvSpPr>
          <p:cNvPr id="723999" name="Line 31"/>
          <p:cNvSpPr>
            <a:spLocks noChangeShapeType="1"/>
          </p:cNvSpPr>
          <p:nvPr/>
        </p:nvSpPr>
        <p:spPr bwMode="auto">
          <a:xfrm flipV="1">
            <a:off x="3962400" y="5029200"/>
            <a:ext cx="41148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0" name="Line 32"/>
          <p:cNvSpPr>
            <a:spLocks noChangeShapeType="1"/>
          </p:cNvSpPr>
          <p:nvPr/>
        </p:nvSpPr>
        <p:spPr bwMode="auto">
          <a:xfrm>
            <a:off x="3962400" y="3886200"/>
            <a:ext cx="0" cy="1143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1" name="Line 33"/>
          <p:cNvSpPr>
            <a:spLocks noChangeShapeType="1"/>
          </p:cNvSpPr>
          <p:nvPr/>
        </p:nvSpPr>
        <p:spPr bwMode="auto">
          <a:xfrm>
            <a:off x="8077200" y="3886200"/>
            <a:ext cx="0" cy="1143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2" name="Line 34"/>
          <p:cNvSpPr>
            <a:spLocks noChangeShapeType="1"/>
          </p:cNvSpPr>
          <p:nvPr/>
        </p:nvSpPr>
        <p:spPr bwMode="auto">
          <a:xfrm>
            <a:off x="5943600" y="3886200"/>
            <a:ext cx="0" cy="1143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3" name="Line 35"/>
          <p:cNvSpPr>
            <a:spLocks noChangeShapeType="1"/>
          </p:cNvSpPr>
          <p:nvPr/>
        </p:nvSpPr>
        <p:spPr bwMode="auto">
          <a:xfrm flipH="1">
            <a:off x="5791200" y="5029200"/>
            <a:ext cx="6350" cy="62865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4" name="Line 36"/>
          <p:cNvSpPr>
            <a:spLocks noChangeShapeType="1"/>
          </p:cNvSpPr>
          <p:nvPr/>
        </p:nvSpPr>
        <p:spPr bwMode="auto">
          <a:xfrm flipV="1">
            <a:off x="3429000" y="2438400"/>
            <a:ext cx="46482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5" name="Line 37"/>
          <p:cNvSpPr>
            <a:spLocks noChangeShapeType="1"/>
          </p:cNvSpPr>
          <p:nvPr/>
        </p:nvSpPr>
        <p:spPr bwMode="auto">
          <a:xfrm>
            <a:off x="6477000" y="1752600"/>
            <a:ext cx="0" cy="685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6" name="Line 38"/>
          <p:cNvSpPr>
            <a:spLocks noChangeShapeType="1"/>
          </p:cNvSpPr>
          <p:nvPr/>
        </p:nvSpPr>
        <p:spPr bwMode="auto">
          <a:xfrm>
            <a:off x="8077200" y="2438400"/>
            <a:ext cx="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7" name="Line 39"/>
          <p:cNvSpPr>
            <a:spLocks noChangeShapeType="1"/>
          </p:cNvSpPr>
          <p:nvPr/>
        </p:nvSpPr>
        <p:spPr bwMode="auto">
          <a:xfrm>
            <a:off x="2590800" y="2438400"/>
            <a:ext cx="914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8" name="Rectangle 40"/>
          <p:cNvSpPr>
            <a:spLocks noGrp="1" noChangeArrowheads="1"/>
          </p:cNvSpPr>
          <p:nvPr>
            <p:ph type="title"/>
          </p:nvPr>
        </p:nvSpPr>
        <p:spPr>
          <a:xfrm>
            <a:off x="609600" y="3810000"/>
            <a:ext cx="7772400" cy="1676400"/>
          </a:xfr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800" b="1">
                <a:latin typeface="Trebuchet MS" charset="0"/>
              </a:rPr>
              <a:t>Materials Engineering is all about compromises – ICME provides a means to  conduct quantitative tradeoffs</a:t>
            </a:r>
            <a:r>
              <a:rPr lang="en-US" sz="2800" b="1">
                <a:latin typeface="Arial Rounded MT Bold" charset="0"/>
              </a:rPr>
              <a:t> </a:t>
            </a:r>
          </a:p>
        </p:txBody>
      </p:sp>
      <p:sp>
        <p:nvSpPr>
          <p:cNvPr id="41" name="Rectangle 42"/>
          <p:cNvSpPr txBox="1">
            <a:spLocks noChangeArrowheads="1"/>
          </p:cNvSpPr>
          <p:nvPr/>
        </p:nvSpPr>
        <p:spPr bwMode="auto">
          <a:xfrm>
            <a:off x="228600" y="2286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00" tIns="45550" rIns="91100" bIns="45550" numCol="1" anchor="ctr" anchorCtr="0" compatLnSpc="1">
            <a:prstTxWarp prst="textNoShape">
              <a:avLst/>
            </a:prstTxWarp>
          </a:bodyPr>
          <a:lstStyle/>
          <a:p>
            <a:pPr defTabSz="904613">
              <a:lnSpc>
                <a:spcPct val="88000"/>
              </a:lnSpc>
              <a:defRPr/>
            </a:pPr>
            <a:r>
              <a:rPr lang="en-US" sz="2600" b="1" kern="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rPr>
              <a:t>Cast Aluminum Processing-Structure-Property Linkages</a:t>
            </a:r>
            <a:endParaRPr lang="en-US" sz="2600" b="1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00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block-color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53" y="838353"/>
            <a:ext cx="1463675" cy="1109663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5954" name="Text Box 3"/>
          <p:cNvSpPr txBox="1">
            <a:spLocks noChangeArrowheads="1"/>
          </p:cNvSpPr>
          <p:nvPr/>
        </p:nvSpPr>
        <p:spPr bwMode="auto">
          <a:xfrm>
            <a:off x="533492" y="2057480"/>
            <a:ext cx="1482436" cy="61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67" tIns="45260" rIns="90467" bIns="4526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>
                <a:latin typeface="Arial" charset="0"/>
                <a:sym typeface="Symbol" charset="0"/>
              </a:rPr>
              <a:t>     </a:t>
            </a:r>
            <a:r>
              <a:rPr lang="en-US" sz="1800" b="1">
                <a:latin typeface="Arial" charset="0"/>
                <a:sym typeface="Symbol" charset="0"/>
              </a:rPr>
              <a:t>1 m</a:t>
            </a:r>
            <a:endParaRPr lang="en-US" sz="1600" b="1">
              <a:latin typeface="Arial" charset="0"/>
            </a:endParaRPr>
          </a:p>
          <a:p>
            <a:pPr algn="l" eaLnBrk="1" hangingPunct="1"/>
            <a:r>
              <a:rPr lang="en-US" sz="1600" b="1">
                <a:latin typeface="Arial" charset="0"/>
              </a:rPr>
              <a:t>Engine Block</a:t>
            </a:r>
          </a:p>
        </p:txBody>
      </p:sp>
      <p:sp>
        <p:nvSpPr>
          <p:cNvPr id="125961" name="Rectangle 10"/>
          <p:cNvSpPr>
            <a:spLocks noChangeAspect="1" noChangeArrowheads="1"/>
          </p:cNvSpPr>
          <p:nvPr/>
        </p:nvSpPr>
        <p:spPr bwMode="auto">
          <a:xfrm>
            <a:off x="1447800" y="1219200"/>
            <a:ext cx="84138" cy="76200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lIns="90474" tIns="45232" rIns="90474" bIns="45232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524000" y="1219204"/>
            <a:ext cx="2438400" cy="3353098"/>
            <a:chOff x="1524000" y="1219200"/>
            <a:chExt cx="2438400" cy="3353088"/>
          </a:xfrm>
        </p:grpSpPr>
        <p:sp>
          <p:nvSpPr>
            <p:cNvPr id="125955" name="Text Box 4"/>
            <p:cNvSpPr txBox="1">
              <a:spLocks noChangeArrowheads="1"/>
            </p:cNvSpPr>
            <p:nvPr/>
          </p:nvSpPr>
          <p:spPr bwMode="auto">
            <a:xfrm>
              <a:off x="2133600" y="2971800"/>
              <a:ext cx="1678344" cy="160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47" rIns="91430" bIns="4574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>
                  <a:latin typeface="Arial" charset="0"/>
                  <a:sym typeface="Symbol" charset="0"/>
                </a:rPr>
                <a:t> </a:t>
              </a:r>
              <a:r>
                <a:rPr lang="en-US" sz="1800" b="1">
                  <a:latin typeface="Arial" charset="0"/>
                  <a:sym typeface="Symbol" charset="0"/>
                </a:rPr>
                <a:t>1 – 10 mm</a:t>
              </a:r>
              <a:endParaRPr lang="en-US" sz="1100" b="1"/>
            </a:p>
            <a:p>
              <a:pPr algn="l" eaLnBrk="1" hangingPunct="1"/>
              <a:r>
                <a:rPr lang="en-US" sz="1600" b="1" u="sng">
                  <a:latin typeface="Arial" charset="0"/>
                </a:rPr>
                <a:t>Macrostructure</a:t>
              </a:r>
              <a:r>
                <a:rPr lang="en-US" sz="1600" b="1">
                  <a:solidFill>
                    <a:srgbClr val="660066"/>
                  </a:solidFill>
                  <a:latin typeface="Arial" charset="0"/>
                </a:rPr>
                <a:t> </a:t>
              </a:r>
            </a:p>
            <a:p>
              <a:pPr algn="l" eaLnBrk="1" hangingPunct="1">
                <a:buFontTx/>
                <a:buChar char="•"/>
              </a:pPr>
              <a:r>
                <a:rPr lang="en-US" sz="1200" b="1">
                  <a:latin typeface="Arial" charset="0"/>
                </a:rPr>
                <a:t> Grains</a:t>
              </a:r>
            </a:p>
            <a:p>
              <a:pPr algn="l" eaLnBrk="1" hangingPunct="1">
                <a:buFontTx/>
                <a:buChar char="•"/>
              </a:pPr>
              <a:r>
                <a:rPr lang="en-US" sz="1200" b="1">
                  <a:latin typeface="Arial" charset="0"/>
                </a:rPr>
                <a:t> Macroporosity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1600" b="1" u="sng">
                  <a:latin typeface="Arial" charset="0"/>
                </a:rPr>
                <a:t>Properties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1200" b="1">
                  <a:latin typeface="Arial" charset="0"/>
                  <a:cs typeface="Times New Roman" charset="0"/>
                </a:rPr>
                <a:t>• High cycle fatigue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1200" b="1">
                  <a:latin typeface="Arial" charset="0"/>
                  <a:cs typeface="Times New Roman" charset="0"/>
                </a:rPr>
                <a:t>• Ductility</a:t>
              </a:r>
            </a:p>
          </p:txBody>
        </p:sp>
        <p:sp>
          <p:nvSpPr>
            <p:cNvPr id="125958" name="Line 7"/>
            <p:cNvSpPr>
              <a:spLocks noChangeShapeType="1"/>
            </p:cNvSpPr>
            <p:nvPr/>
          </p:nvSpPr>
          <p:spPr bwMode="auto">
            <a:xfrm>
              <a:off x="1524000" y="1295400"/>
              <a:ext cx="571500" cy="5715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59" name="Line 8"/>
            <p:cNvSpPr>
              <a:spLocks noChangeShapeType="1"/>
            </p:cNvSpPr>
            <p:nvPr/>
          </p:nvSpPr>
          <p:spPr bwMode="auto">
            <a:xfrm>
              <a:off x="1524000" y="1219200"/>
              <a:ext cx="895350" cy="3429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25962" name="Picture 11" descr="color grains-small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1524000"/>
              <a:ext cx="1828800" cy="12985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810000" y="1981357"/>
            <a:ext cx="1773637" cy="4478711"/>
            <a:chOff x="3810000" y="1981200"/>
            <a:chExt cx="1773637" cy="4478704"/>
          </a:xfrm>
        </p:grpSpPr>
        <p:sp>
          <p:nvSpPr>
            <p:cNvPr id="125956" name="Text Box 5"/>
            <p:cNvSpPr txBox="1">
              <a:spLocks noChangeArrowheads="1"/>
            </p:cNvSpPr>
            <p:nvPr/>
          </p:nvSpPr>
          <p:spPr bwMode="auto">
            <a:xfrm>
              <a:off x="3962400" y="3505200"/>
              <a:ext cx="1621237" cy="2954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47" rIns="91430" bIns="4574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dirty="0">
                  <a:latin typeface="Arial" charset="0"/>
                  <a:sym typeface="Symbol" charset="0"/>
                </a:rPr>
                <a:t> </a:t>
              </a:r>
              <a:r>
                <a:rPr lang="en-US" sz="1800" b="1" dirty="0">
                  <a:latin typeface="Arial" charset="0"/>
                  <a:sym typeface="Symbol" charset="0"/>
                </a:rPr>
                <a:t>10 – 500um</a:t>
              </a:r>
              <a:endParaRPr lang="en-US" sz="1100" b="1" dirty="0"/>
            </a:p>
            <a:p>
              <a:pPr algn="l" eaLnBrk="1" hangingPunct="1"/>
              <a:r>
                <a:rPr lang="en-US" sz="1600" b="1" u="sng" dirty="0">
                  <a:latin typeface="Arial" charset="0"/>
                </a:rPr>
                <a:t>Microstructure</a:t>
              </a:r>
              <a:r>
                <a:rPr lang="en-US" sz="1600" b="1" dirty="0">
                  <a:solidFill>
                    <a:srgbClr val="660066"/>
                  </a:solidFill>
                  <a:latin typeface="Arial" charset="0"/>
                </a:rPr>
                <a:t> </a:t>
              </a:r>
            </a:p>
            <a:p>
              <a:pPr algn="l" eaLnBrk="1" hangingPunct="1">
                <a:buFontTx/>
                <a:buChar char="•"/>
              </a:pPr>
              <a:r>
                <a:rPr lang="en-US" sz="1200" b="1" dirty="0">
                  <a:latin typeface="Arial" charset="0"/>
                </a:rPr>
                <a:t> Eutectic Phases</a:t>
              </a:r>
            </a:p>
            <a:p>
              <a:pPr algn="l" eaLnBrk="1" hangingPunct="1">
                <a:buFontTx/>
                <a:buChar char="•"/>
              </a:pPr>
              <a:r>
                <a:rPr lang="en-US" sz="1200" b="1" dirty="0">
                  <a:latin typeface="Arial" charset="0"/>
                </a:rPr>
                <a:t> Dendrites</a:t>
              </a:r>
            </a:p>
            <a:p>
              <a:pPr algn="l" eaLnBrk="1" hangingPunct="1">
                <a:buFontTx/>
                <a:buChar char="•"/>
              </a:pPr>
              <a:r>
                <a:rPr lang="en-US" sz="1200" b="1" dirty="0">
                  <a:latin typeface="Arial" charset="0"/>
                </a:rPr>
                <a:t> </a:t>
              </a:r>
              <a:r>
                <a:rPr lang="en-US" sz="1200" b="1" dirty="0" err="1">
                  <a:latin typeface="Arial" charset="0"/>
                </a:rPr>
                <a:t>Microporosity</a:t>
              </a:r>
              <a:endParaRPr lang="en-US" sz="1200" b="1" dirty="0">
                <a:latin typeface="Arial" charset="0"/>
              </a:endParaRPr>
            </a:p>
            <a:p>
              <a:pPr algn="l" eaLnBrk="1" hangingPunct="1">
                <a:buFontTx/>
                <a:buChar char="•"/>
              </a:pPr>
              <a:r>
                <a:rPr lang="en-US" sz="1200" b="1" dirty="0">
                  <a:latin typeface="Arial" charset="0"/>
                </a:rPr>
                <a:t> </a:t>
              </a:r>
              <a:r>
                <a:rPr lang="en-US" sz="1200" b="1" dirty="0" err="1">
                  <a:latin typeface="Arial" charset="0"/>
                </a:rPr>
                <a:t>Intermetallics</a:t>
              </a:r>
              <a:endParaRPr lang="en-US" sz="1200" b="1" dirty="0">
                <a:latin typeface="Arial" charset="0"/>
              </a:endParaRPr>
            </a:p>
            <a:p>
              <a:pPr algn="l" eaLnBrk="1" hangingPunct="1">
                <a:buFont typeface="Symbol" charset="0"/>
                <a:buNone/>
              </a:pPr>
              <a:r>
                <a:rPr lang="en-US" sz="1600" b="1" u="sng" dirty="0">
                  <a:latin typeface="Arial" charset="0"/>
                </a:rPr>
                <a:t>Properties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1200" dirty="0">
                  <a:latin typeface="Arial" charset="0"/>
                  <a:cs typeface="Times New Roman" charset="0"/>
                </a:rPr>
                <a:t>•</a:t>
              </a:r>
              <a:r>
                <a:rPr lang="en-US" sz="1200" dirty="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 </a:t>
              </a:r>
              <a:r>
                <a:rPr lang="en-US" sz="1200" b="1" dirty="0">
                  <a:latin typeface="Arial" charset="0"/>
                  <a:cs typeface="Times New Roman" charset="0"/>
                </a:rPr>
                <a:t>Yield strength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1200" b="1" dirty="0">
                  <a:latin typeface="Arial" charset="0"/>
                  <a:cs typeface="Times New Roman" charset="0"/>
                </a:rPr>
                <a:t>• Tensile strength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1200" b="1" dirty="0">
                  <a:latin typeface="Arial" charset="0"/>
                  <a:cs typeface="Times New Roman" charset="0"/>
                </a:rPr>
                <a:t>•</a:t>
              </a:r>
              <a:r>
                <a:rPr lang="en-US" sz="1200" b="1" dirty="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 </a:t>
              </a:r>
              <a:r>
                <a:rPr lang="en-US" sz="1200" b="1" dirty="0">
                  <a:latin typeface="Arial" charset="0"/>
                  <a:cs typeface="Times New Roman" charset="0"/>
                </a:rPr>
                <a:t>High cycle fatigue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1200" b="1" dirty="0">
                  <a:latin typeface="Arial" charset="0"/>
                  <a:cs typeface="Times New Roman" charset="0"/>
                </a:rPr>
                <a:t>• Low cycle fatigue</a:t>
              </a:r>
            </a:p>
            <a:p>
              <a:pPr algn="l" eaLnBrk="1" hangingPunct="1">
                <a:buFontTx/>
                <a:buChar char="•"/>
              </a:pPr>
              <a:r>
                <a:rPr lang="en-US" sz="1200" b="1" dirty="0">
                  <a:latin typeface="Arial" charset="0"/>
                  <a:cs typeface="Times New Roman" charset="0"/>
                </a:rPr>
                <a:t> Thermal Growth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1200" b="1" dirty="0">
                  <a:latin typeface="Arial" charset="0"/>
                  <a:cs typeface="Times New Roman" charset="0"/>
                </a:rPr>
                <a:t>• Ductility</a:t>
              </a:r>
            </a:p>
            <a:p>
              <a:pPr algn="l" eaLnBrk="1" hangingPunct="1">
                <a:buFont typeface="Symbol" charset="0"/>
                <a:buChar char="@"/>
              </a:pPr>
              <a:endParaRPr lang="en-US" sz="1600" dirty="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25963" name="Line 12"/>
            <p:cNvSpPr>
              <a:spLocks noChangeShapeType="1"/>
            </p:cNvSpPr>
            <p:nvPr/>
          </p:nvSpPr>
          <p:spPr bwMode="auto">
            <a:xfrm>
              <a:off x="3810000" y="2286000"/>
              <a:ext cx="647700" cy="5715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64" name="Line 13"/>
            <p:cNvSpPr>
              <a:spLocks noChangeShapeType="1"/>
            </p:cNvSpPr>
            <p:nvPr/>
          </p:nvSpPr>
          <p:spPr bwMode="auto">
            <a:xfrm>
              <a:off x="3810000" y="2286000"/>
              <a:ext cx="628650" cy="28575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25965" name="Picture 14" descr="BWgrains-small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1981200"/>
              <a:ext cx="1143000" cy="146367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105705" y="2667000"/>
            <a:ext cx="1967973" cy="3417625"/>
            <a:chOff x="5105400" y="2667000"/>
            <a:chExt cx="1967973" cy="3417625"/>
          </a:xfrm>
        </p:grpSpPr>
        <p:sp>
          <p:nvSpPr>
            <p:cNvPr id="125960" name="Text Box 9"/>
            <p:cNvSpPr txBox="1">
              <a:spLocks noChangeArrowheads="1"/>
            </p:cNvSpPr>
            <p:nvPr/>
          </p:nvSpPr>
          <p:spPr bwMode="auto">
            <a:xfrm>
              <a:off x="5486400" y="4114800"/>
              <a:ext cx="1586973" cy="196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47" rIns="91430" bIns="4574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>
                  <a:latin typeface="Arial" charset="0"/>
                  <a:sym typeface="Symbol" charset="0"/>
                </a:rPr>
                <a:t>  </a:t>
              </a:r>
              <a:r>
                <a:rPr lang="en-US" sz="1800" b="1">
                  <a:latin typeface="Arial" charset="0"/>
                  <a:sym typeface="Symbol" charset="0"/>
                </a:rPr>
                <a:t>1-100 nm</a:t>
              </a:r>
              <a:endParaRPr lang="en-US" sz="1100" b="1"/>
            </a:p>
            <a:p>
              <a:pPr algn="l" eaLnBrk="1" hangingPunct="1"/>
              <a:r>
                <a:rPr lang="en-US" sz="1600" b="1" u="sng">
                  <a:latin typeface="Arial" charset="0"/>
                </a:rPr>
                <a:t>Nanostructure</a:t>
              </a:r>
              <a:r>
                <a:rPr lang="en-US" sz="1600" b="1">
                  <a:solidFill>
                    <a:srgbClr val="660066"/>
                  </a:solidFill>
                  <a:latin typeface="Arial" charset="0"/>
                </a:rPr>
                <a:t> </a:t>
              </a:r>
            </a:p>
            <a:p>
              <a:pPr algn="l" eaLnBrk="1" hangingPunct="1">
                <a:buFontTx/>
                <a:buChar char="•"/>
              </a:pPr>
              <a:r>
                <a:rPr lang="en-US" sz="1200" b="1">
                  <a:latin typeface="Arial" charset="0"/>
                </a:rPr>
                <a:t> Precipitates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1600" b="1" u="sng">
                  <a:latin typeface="Arial" charset="0"/>
                </a:rPr>
                <a:t>Properties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1200">
                  <a:latin typeface="Arial" charset="0"/>
                  <a:cs typeface="Times New Roman" charset="0"/>
                </a:rPr>
                <a:t>• </a:t>
              </a:r>
              <a:r>
                <a:rPr lang="en-US" sz="1200" b="1">
                  <a:latin typeface="Arial" charset="0"/>
                  <a:cs typeface="Times New Roman" charset="0"/>
                </a:rPr>
                <a:t>Yield strength</a:t>
              </a:r>
            </a:p>
            <a:p>
              <a:pPr algn="l" eaLnBrk="1" hangingPunct="1">
                <a:buFontTx/>
                <a:buChar char="•"/>
              </a:pPr>
              <a:r>
                <a:rPr lang="en-US" sz="1200" b="1">
                  <a:latin typeface="Arial" charset="0"/>
                  <a:cs typeface="Times New Roman" charset="0"/>
                </a:rPr>
                <a:t> Thermal Growth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1200" b="1">
                  <a:latin typeface="Arial" charset="0"/>
                  <a:cs typeface="Times New Roman" charset="0"/>
                </a:rPr>
                <a:t>• Tensile strength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1200" b="1">
                  <a:latin typeface="Arial" charset="0"/>
                  <a:cs typeface="Times New Roman" charset="0"/>
                </a:rPr>
                <a:t>• Low cycle fatigue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1200" b="1">
                  <a:latin typeface="Arial" charset="0"/>
                  <a:cs typeface="Times New Roman" charset="0"/>
                </a:rPr>
                <a:t>• Ductility</a:t>
              </a:r>
            </a:p>
          </p:txBody>
        </p:sp>
        <p:sp>
          <p:nvSpPr>
            <p:cNvPr id="125966" name="Line 15"/>
            <p:cNvSpPr>
              <a:spLocks noChangeShapeType="1"/>
            </p:cNvSpPr>
            <p:nvPr/>
          </p:nvSpPr>
          <p:spPr bwMode="auto">
            <a:xfrm>
              <a:off x="5105400" y="2667000"/>
              <a:ext cx="914400" cy="1524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67" name="Line 16"/>
            <p:cNvSpPr>
              <a:spLocks noChangeShapeType="1"/>
            </p:cNvSpPr>
            <p:nvPr/>
          </p:nvSpPr>
          <p:spPr bwMode="auto">
            <a:xfrm>
              <a:off x="5105400" y="2667000"/>
              <a:ext cx="704850" cy="43815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25968" name="Picture 17" descr="t7a-l2-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667000"/>
              <a:ext cx="1127125" cy="1371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6477001" y="3352804"/>
            <a:ext cx="2534964" cy="3351508"/>
            <a:chOff x="6477000" y="3352800"/>
            <a:chExt cx="2534964" cy="3351504"/>
          </a:xfrm>
        </p:grpSpPr>
        <p:sp>
          <p:nvSpPr>
            <p:cNvPr id="125957" name="Text Box 6"/>
            <p:cNvSpPr txBox="1">
              <a:spLocks noChangeArrowheads="1"/>
            </p:cNvSpPr>
            <p:nvPr/>
          </p:nvSpPr>
          <p:spPr bwMode="auto">
            <a:xfrm>
              <a:off x="7162800" y="5103813"/>
              <a:ext cx="1849164" cy="1600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47" rIns="91430" bIns="4574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b="1">
                  <a:latin typeface="Arial" charset="0"/>
                  <a:sym typeface="Symbol" charset="0"/>
                </a:rPr>
                <a:t>    0.1-1 nm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1600" b="1" u="sng">
                  <a:latin typeface="Arial" charset="0"/>
                </a:rPr>
                <a:t>Atomic Structure</a:t>
              </a:r>
            </a:p>
            <a:p>
              <a:pPr algn="l" eaLnBrk="1" hangingPunct="1">
                <a:buFontTx/>
                <a:buChar char="•"/>
              </a:pPr>
              <a:r>
                <a:rPr lang="en-US" sz="1200" b="1">
                  <a:latin typeface="Arial" charset="0"/>
                </a:rPr>
                <a:t> Crystal Structure</a:t>
              </a:r>
            </a:p>
            <a:p>
              <a:pPr algn="l" eaLnBrk="1" hangingPunct="1">
                <a:buFontTx/>
                <a:buChar char="•"/>
              </a:pPr>
              <a:r>
                <a:rPr lang="en-US" sz="1200" b="1">
                  <a:latin typeface="Arial" charset="0"/>
                </a:rPr>
                <a:t> Interface Structure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1600" b="1" u="sng">
                  <a:latin typeface="Arial" charset="0"/>
                </a:rPr>
                <a:t>Properties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1200">
                  <a:latin typeface="Arial" charset="0"/>
                  <a:cs typeface="Times New Roman" charset="0"/>
                </a:rPr>
                <a:t>• </a:t>
              </a:r>
              <a:r>
                <a:rPr lang="en-US" sz="1200" b="1">
                  <a:latin typeface="Arial" charset="0"/>
                  <a:cs typeface="Times New Roman" charset="0"/>
                </a:rPr>
                <a:t>Thermal Growth</a:t>
              </a:r>
            </a:p>
            <a:p>
              <a:pPr algn="l" eaLnBrk="1" hangingPunct="1">
                <a:buFontTx/>
                <a:buChar char="•"/>
              </a:pPr>
              <a:r>
                <a:rPr lang="en-US" sz="1200" b="1">
                  <a:latin typeface="Arial" charset="0"/>
                  <a:cs typeface="Times New Roman" charset="0"/>
                </a:rPr>
                <a:t> Yield Strength</a:t>
              </a:r>
            </a:p>
          </p:txBody>
        </p:sp>
        <p:sp>
          <p:nvSpPr>
            <p:cNvPr id="125969" name="Rectangle 18"/>
            <p:cNvSpPr>
              <a:spLocks noChangeAspect="1" noChangeArrowheads="1"/>
            </p:cNvSpPr>
            <p:nvPr/>
          </p:nvSpPr>
          <p:spPr bwMode="auto">
            <a:xfrm>
              <a:off x="6477000" y="3352800"/>
              <a:ext cx="247650" cy="247650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70" name="Line 19"/>
            <p:cNvSpPr>
              <a:spLocks noChangeShapeType="1"/>
            </p:cNvSpPr>
            <p:nvPr/>
          </p:nvSpPr>
          <p:spPr bwMode="auto">
            <a:xfrm>
              <a:off x="6705600" y="3352800"/>
              <a:ext cx="1028700" cy="55245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71" name="Line 20"/>
            <p:cNvSpPr>
              <a:spLocks noChangeShapeType="1"/>
            </p:cNvSpPr>
            <p:nvPr/>
          </p:nvSpPr>
          <p:spPr bwMode="auto">
            <a:xfrm>
              <a:off x="6705600" y="3581400"/>
              <a:ext cx="781050" cy="93345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25972" name="Picture 21" descr="hremppt230-5h-small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3810000"/>
              <a:ext cx="1381125" cy="1173163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5973" name="Text Box 23"/>
          <p:cNvSpPr txBox="1">
            <a:spLocks noChangeArrowheads="1"/>
          </p:cNvSpPr>
          <p:nvPr/>
        </p:nvSpPr>
        <p:spPr bwMode="auto">
          <a:xfrm>
            <a:off x="2167469" y="67739"/>
            <a:ext cx="6858000" cy="13849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50" tIns="45219" rIns="90450" bIns="452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Arial" charset="0"/>
              </a:rPr>
              <a:t>Key metallurgical processes occur at many length scales – and all can be influenced by manufacturing history</a:t>
            </a:r>
          </a:p>
        </p:txBody>
      </p:sp>
    </p:spTree>
    <p:extLst>
      <p:ext uri="{BB962C8B-B14F-4D97-AF65-F5344CB8AC3E}">
        <p14:creationId xmlns:p14="http://schemas.microsoft.com/office/powerpoint/2010/main" val="219090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7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block-colo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2" y="838202"/>
            <a:ext cx="1463675" cy="1109663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303885" y="2057403"/>
            <a:ext cx="1681814" cy="86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2" tIns="45738" rIns="91412" bIns="45738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sym typeface="Symbol" charset="2"/>
              </a:rPr>
              <a:t>     </a:t>
            </a:r>
            <a:r>
              <a:rPr lang="en-US" b="1" dirty="0">
                <a:solidFill>
                  <a:srgbClr val="000000"/>
                </a:solidFill>
                <a:latin typeface="Arial" charset="0"/>
                <a:sym typeface="Symbol" charset="2"/>
              </a:rPr>
              <a:t>1 </a:t>
            </a:r>
            <a:r>
              <a:rPr lang="en-US" b="1" dirty="0" err="1">
                <a:solidFill>
                  <a:srgbClr val="000000"/>
                </a:solidFill>
                <a:latin typeface="Arial" charset="0"/>
                <a:sym typeface="Symbol" charset="2"/>
              </a:rPr>
              <a:t>m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Cast Aluminum</a:t>
            </a: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Engine Block</a:t>
            </a:r>
          </a:p>
        </p:txBody>
      </p:sp>
      <p:sp>
        <p:nvSpPr>
          <p:cNvPr id="167946" name="Rectangle 10"/>
          <p:cNvSpPr>
            <a:spLocks noChangeAspect="1" noChangeArrowheads="1"/>
          </p:cNvSpPr>
          <p:nvPr/>
        </p:nvSpPr>
        <p:spPr bwMode="auto">
          <a:xfrm>
            <a:off x="1447800" y="1219200"/>
            <a:ext cx="84138" cy="76200"/>
          </a:xfrm>
          <a:prstGeom prst="rect">
            <a:avLst/>
          </a:prstGeom>
          <a:solidFill>
            <a:schemeClr val="bg1">
              <a:alpha val="50195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lIns="91420" tIns="45711" rIns="91420" bIns="45711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24000" y="1219200"/>
            <a:ext cx="2286000" cy="2127748"/>
            <a:chOff x="1524000" y="1219200"/>
            <a:chExt cx="2286000" cy="2127748"/>
          </a:xfrm>
        </p:grpSpPr>
        <p:sp>
          <p:nvSpPr>
            <p:cNvPr id="62468" name="Text Box 4"/>
            <p:cNvSpPr txBox="1">
              <a:spLocks noChangeArrowheads="1"/>
            </p:cNvSpPr>
            <p:nvPr/>
          </p:nvSpPr>
          <p:spPr bwMode="auto">
            <a:xfrm>
              <a:off x="2133600" y="2971800"/>
              <a:ext cx="1228700" cy="375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4" tIns="45744" rIns="91424" bIns="45744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alibri"/>
                  <a:sym typeface="Symbol" pitchFamily="-65" charset="2"/>
                </a:rPr>
                <a:t> </a:t>
              </a:r>
              <a:r>
                <a:rPr lang="en-US" b="1">
                  <a:solidFill>
                    <a:srgbClr val="000000"/>
                  </a:solidFill>
                  <a:latin typeface="Calibri"/>
                  <a:sym typeface="Symbol" pitchFamily="-65" charset="2"/>
                </a:rPr>
                <a:t>1 – 10 mm</a:t>
              </a:r>
              <a:endParaRPr lang="en-US" sz="1100" b="1">
                <a:solidFill>
                  <a:srgbClr val="000000"/>
                </a:solidFill>
                <a:latin typeface="Times New Roman" pitchFamily="-65" charset="0"/>
              </a:endParaRPr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>
              <a:off x="1524000" y="1295400"/>
              <a:ext cx="571500" cy="5715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lIns="91433" tIns="45717" rIns="91433" bIns="45717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7944" name="Line 8"/>
            <p:cNvSpPr>
              <a:spLocks noChangeShapeType="1"/>
            </p:cNvSpPr>
            <p:nvPr/>
          </p:nvSpPr>
          <p:spPr bwMode="auto">
            <a:xfrm>
              <a:off x="1524000" y="1219200"/>
              <a:ext cx="895350" cy="3429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lIns="91433" tIns="45717" rIns="91433" bIns="45717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pic>
          <p:nvPicPr>
            <p:cNvPr id="62475" name="Picture 11" descr="color grains-smal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81200" y="1524000"/>
              <a:ext cx="1828800" cy="12985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3573465" y="1981201"/>
            <a:ext cx="1531937" cy="2144408"/>
            <a:chOff x="3573463" y="1981200"/>
            <a:chExt cx="1531937" cy="2144407"/>
          </a:xfrm>
        </p:grpSpPr>
        <p:sp>
          <p:nvSpPr>
            <p:cNvPr id="62469" name="Text Box 5"/>
            <p:cNvSpPr txBox="1">
              <a:spLocks noChangeArrowheads="1"/>
            </p:cNvSpPr>
            <p:nvPr/>
          </p:nvSpPr>
          <p:spPr bwMode="auto">
            <a:xfrm>
              <a:off x="3733800" y="3505200"/>
              <a:ext cx="1357008" cy="620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4" tIns="45744" rIns="91424" bIns="45744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alibri"/>
                  <a:sym typeface="Symbol" pitchFamily="-65" charset="2"/>
                </a:rPr>
                <a:t> </a:t>
              </a:r>
              <a:r>
                <a:rPr lang="en-US" b="1">
                  <a:solidFill>
                    <a:srgbClr val="000000"/>
                  </a:solidFill>
                  <a:latin typeface="Calibri"/>
                  <a:sym typeface="Symbol" pitchFamily="-65" charset="2"/>
                </a:rPr>
                <a:t>10 – 500</a:t>
              </a:r>
              <a:r>
                <a:rPr lang="en-US" b="1">
                  <a:solidFill>
                    <a:srgbClr val="000000"/>
                  </a:solidFill>
                  <a:latin typeface="Symbol" pitchFamily="-65" charset="2"/>
                  <a:sym typeface="Symbol" pitchFamily="-65" charset="2"/>
                </a:rPr>
                <a:t>m</a:t>
              </a:r>
              <a:r>
                <a:rPr lang="en-US" b="1">
                  <a:solidFill>
                    <a:srgbClr val="000000"/>
                  </a:solidFill>
                  <a:latin typeface="Calibri"/>
                  <a:sym typeface="Symbol" pitchFamily="-65" charset="2"/>
                </a:rPr>
                <a:t>m</a:t>
              </a:r>
              <a:endParaRPr lang="en-US" sz="1100" b="1">
                <a:solidFill>
                  <a:srgbClr val="000000"/>
                </a:solidFill>
                <a:latin typeface="Times New Roman" pitchFamily="-65" charset="0"/>
              </a:endParaRPr>
            </a:p>
            <a:p>
              <a:pPr>
                <a:buFont typeface="Symbol" pitchFamily="-65" charset="2"/>
                <a:buChar char="@"/>
              </a:pPr>
              <a:endParaRPr lang="en-US" sz="1600">
                <a:solidFill>
                  <a:srgbClr val="FF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endParaRPr>
            </a:p>
          </p:txBody>
        </p:sp>
        <p:sp>
          <p:nvSpPr>
            <p:cNvPr id="167948" name="Line 12"/>
            <p:cNvSpPr>
              <a:spLocks noChangeShapeType="1"/>
            </p:cNvSpPr>
            <p:nvPr/>
          </p:nvSpPr>
          <p:spPr bwMode="auto">
            <a:xfrm>
              <a:off x="3581400" y="2209800"/>
              <a:ext cx="609600" cy="38100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</p:spPr>
          <p:txBody>
            <a:bodyPr lIns="91433" tIns="45717" rIns="91433" bIns="45717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7949" name="Line 13"/>
            <p:cNvSpPr>
              <a:spLocks noChangeShapeType="1"/>
            </p:cNvSpPr>
            <p:nvPr/>
          </p:nvSpPr>
          <p:spPr bwMode="auto">
            <a:xfrm>
              <a:off x="3573463" y="2209800"/>
              <a:ext cx="857250" cy="28575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</p:spPr>
          <p:txBody>
            <a:bodyPr lIns="91433" tIns="45717" rIns="91433" bIns="45717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pic>
          <p:nvPicPr>
            <p:cNvPr id="62478" name="Picture 14" descr="BWgrains-smal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62400" y="1981200"/>
              <a:ext cx="1143000" cy="146367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6343649" y="3185319"/>
            <a:ext cx="2148792" cy="1706563"/>
            <a:chOff x="6248400" y="3276600"/>
            <a:chExt cx="2148792" cy="1706563"/>
          </a:xfrm>
        </p:grpSpPr>
        <p:sp>
          <p:nvSpPr>
            <p:cNvPr id="62470" name="Text Box 6"/>
            <p:cNvSpPr txBox="1">
              <a:spLocks noChangeArrowheads="1"/>
            </p:cNvSpPr>
            <p:nvPr/>
          </p:nvSpPr>
          <p:spPr bwMode="auto">
            <a:xfrm>
              <a:off x="7162800" y="3276600"/>
              <a:ext cx="1234392" cy="375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4" tIns="45744" rIns="91424" bIns="45744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Calibri"/>
                  <a:sym typeface="Symbol" pitchFamily="-65" charset="2"/>
                </a:rPr>
                <a:t>    0.1-1 nm</a:t>
              </a:r>
            </a:p>
          </p:txBody>
        </p:sp>
        <p:sp>
          <p:nvSpPr>
            <p:cNvPr id="167955" name="Line 19"/>
            <p:cNvSpPr>
              <a:spLocks noChangeShapeType="1"/>
            </p:cNvSpPr>
            <p:nvPr/>
          </p:nvSpPr>
          <p:spPr bwMode="auto">
            <a:xfrm>
              <a:off x="6248400" y="3505200"/>
              <a:ext cx="1104900" cy="40005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</p:spPr>
          <p:txBody>
            <a:bodyPr lIns="91433" tIns="45717" rIns="91433" bIns="45717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67956" name="Line 20"/>
            <p:cNvSpPr>
              <a:spLocks noChangeShapeType="1"/>
            </p:cNvSpPr>
            <p:nvPr/>
          </p:nvSpPr>
          <p:spPr bwMode="auto">
            <a:xfrm>
              <a:off x="6248400" y="3505200"/>
              <a:ext cx="857250" cy="100965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</p:spPr>
          <p:txBody>
            <a:bodyPr lIns="91433" tIns="45717" rIns="91433" bIns="45717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pic>
          <p:nvPicPr>
            <p:cNvPr id="62484" name="Picture 21" descr="hremppt230-5h-smal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553200" y="3810000"/>
              <a:ext cx="1381125" cy="1173163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sp>
        <p:nvSpPr>
          <p:cNvPr id="167958" name="Text Box 23"/>
          <p:cNvSpPr txBox="1">
            <a:spLocks noChangeArrowheads="1"/>
          </p:cNvSpPr>
          <p:nvPr/>
        </p:nvSpPr>
        <p:spPr bwMode="auto">
          <a:xfrm>
            <a:off x="2743200" y="304800"/>
            <a:ext cx="6858000" cy="58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5" tIns="45698" rIns="91395" bIns="45698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Microstructures</a:t>
            </a: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2486" name="Picture 9" descr="caf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CF8"/>
              </a:clrFrom>
              <a:clrTo>
                <a:srgbClr val="F8FCF8">
                  <a:alpha val="0"/>
                </a:srgbClr>
              </a:clrTo>
            </a:clrChange>
          </a:blip>
          <a:srcRect l="7201" t="7201" r="8800" b="6400"/>
          <a:stretch>
            <a:fillRect/>
          </a:stretch>
        </p:blipFill>
        <p:spPr bwMode="auto">
          <a:xfrm>
            <a:off x="7772400" y="5181600"/>
            <a:ext cx="1111250" cy="1143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7772400" y="4648200"/>
            <a:ext cx="838200" cy="533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62488" name="Text Box 6"/>
          <p:cNvSpPr txBox="1">
            <a:spLocks noChangeArrowheads="1"/>
          </p:cNvSpPr>
          <p:nvPr/>
        </p:nvSpPr>
        <p:spPr bwMode="auto">
          <a:xfrm>
            <a:off x="6248403" y="6019802"/>
            <a:ext cx="1245475" cy="38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2" tIns="45738" rIns="91412" bIns="45738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  <a:sym typeface="Symbol" pitchFamily="-65" charset="2"/>
              </a:rPr>
              <a:t>   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Symbol" pitchFamily="-65" charset="2"/>
              </a:rPr>
              <a:t>0.1-</a:t>
            </a:r>
            <a:r>
              <a:rPr lang="en-US" dirty="0">
                <a:solidFill>
                  <a:prstClr val="black"/>
                </a:solidFill>
                <a:latin typeface="Calibri"/>
                <a:sym typeface="Symbol" pitchFamily="-65" charset="2"/>
              </a:rPr>
              <a:t>.3nm</a:t>
            </a:r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7789863" y="4673600"/>
            <a:ext cx="228600" cy="457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5ADE3E-94F5-2848-86BD-752BD112C39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0227" y="325602"/>
            <a:ext cx="184640" cy="369320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350813" y="694922"/>
            <a:ext cx="4143066" cy="5629678"/>
            <a:chOff x="5029200" y="2667000"/>
            <a:chExt cx="1355725" cy="1822948"/>
          </a:xfrm>
        </p:grpSpPr>
        <p:sp>
          <p:nvSpPr>
            <p:cNvPr id="62473" name="Text Box 9"/>
            <p:cNvSpPr txBox="1">
              <a:spLocks noChangeArrowheads="1"/>
            </p:cNvSpPr>
            <p:nvPr/>
          </p:nvSpPr>
          <p:spPr bwMode="auto">
            <a:xfrm>
              <a:off x="5029200" y="4114800"/>
              <a:ext cx="1184867" cy="375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4" tIns="45744" rIns="91424" bIns="45744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alibri"/>
                  <a:sym typeface="Symbol" pitchFamily="-65" charset="2"/>
                </a:rPr>
                <a:t>  </a:t>
              </a:r>
              <a:r>
                <a:rPr lang="en-US" b="1">
                  <a:solidFill>
                    <a:srgbClr val="000000"/>
                  </a:solidFill>
                  <a:latin typeface="Calibri"/>
                  <a:sym typeface="Symbol" pitchFamily="-65" charset="2"/>
                </a:rPr>
                <a:t>1-100 nm</a:t>
              </a:r>
              <a:endParaRPr lang="en-US" sz="1100" b="1">
                <a:solidFill>
                  <a:srgbClr val="000000"/>
                </a:solidFill>
                <a:latin typeface="Times New Roman" pitchFamily="-65" charset="0"/>
              </a:endParaRPr>
            </a:p>
          </p:txBody>
        </p:sp>
        <p:pic>
          <p:nvPicPr>
            <p:cNvPr id="62481" name="Picture 17" descr="t7a-l2-small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257800" y="2667000"/>
              <a:ext cx="1127125" cy="1371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466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610600" cy="70485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Symbol" charset="0"/>
                <a:ea typeface="ＭＳ Ｐゴシック" charset="0"/>
                <a:cs typeface="ＭＳ Ｐゴシック" charset="0"/>
              </a:rPr>
              <a:t>q</a:t>
            </a:r>
            <a:r>
              <a:rPr lang="ja-JP" altLang="en-US" sz="3200" dirty="0">
                <a:latin typeface="Trebuchet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3200" dirty="0">
                <a:latin typeface="Trebuchet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3200" dirty="0" smtClean="0">
                <a:latin typeface="Trebuchet MS" charset="0"/>
                <a:ea typeface="ＭＳ Ｐゴシック" charset="0"/>
                <a:cs typeface="ＭＳ Ｐゴシック" charset="0"/>
              </a:rPr>
              <a:t>Al</a:t>
            </a:r>
            <a:r>
              <a:rPr lang="en-US" altLang="ja-JP" sz="3200" baseline="-25000" dirty="0" smtClean="0">
                <a:latin typeface="Trebuchet MS" charset="0"/>
                <a:ea typeface="ＭＳ Ｐゴシック" charset="0"/>
                <a:cs typeface="ＭＳ Ｐゴシック" charset="0"/>
              </a:rPr>
              <a:t>2</a:t>
            </a:r>
            <a:r>
              <a:rPr lang="en-US" altLang="ja-JP" sz="3200" dirty="0" smtClean="0">
                <a:latin typeface="Trebuchet MS" charset="0"/>
                <a:ea typeface="ＭＳ Ｐゴシック" charset="0"/>
                <a:cs typeface="ＭＳ Ｐゴシック" charset="0"/>
              </a:rPr>
              <a:t>Cu Precipitates</a:t>
            </a:r>
            <a:endParaRPr lang="en-US" sz="3200" dirty="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270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066925"/>
            <a:ext cx="4191000" cy="3736975"/>
          </a:xfrm>
          <a:noFill/>
        </p:spPr>
      </p:pic>
      <p:sp>
        <p:nvSpPr>
          <p:cNvPr id="72707" name="Text Box 5"/>
          <p:cNvSpPr txBox="1">
            <a:spLocks noChangeArrowheads="1"/>
          </p:cNvSpPr>
          <p:nvPr/>
        </p:nvSpPr>
        <p:spPr bwMode="auto">
          <a:xfrm>
            <a:off x="6400800" y="6324600"/>
            <a:ext cx="2527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Li, Zhang, Chen, Allison </a:t>
            </a:r>
          </a:p>
        </p:txBody>
      </p:sp>
      <p:pic>
        <p:nvPicPr>
          <p:cNvPr id="727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9" t="17197" r="21497" b="10031"/>
          <a:stretch>
            <a:fillRect/>
          </a:stretch>
        </p:blipFill>
        <p:spPr bwMode="auto">
          <a:xfrm>
            <a:off x="762000" y="2209800"/>
            <a:ext cx="35052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64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sz="2400" b="0">
                <a:solidFill>
                  <a:srgbClr val="000080"/>
                </a:solidFill>
                <a:latin typeface="Arial Rounded MT Bold" charset="0"/>
              </a:rPr>
              <a:t>Physics Based Models – </a:t>
            </a:r>
            <a:br>
              <a:rPr lang="en-US" sz="2400" b="0">
                <a:solidFill>
                  <a:srgbClr val="000080"/>
                </a:solidFill>
                <a:latin typeface="Arial Rounded MT Bold" charset="0"/>
              </a:rPr>
            </a:br>
            <a:r>
              <a:rPr lang="en-US" sz="2400" b="0">
                <a:solidFill>
                  <a:srgbClr val="000080"/>
                </a:solidFill>
                <a:latin typeface="Arial Rounded MT Bold" charset="0"/>
              </a:rPr>
              <a:t>Yield Strength</a:t>
            </a:r>
            <a:endParaRPr lang="en-US" sz="2800" b="0">
              <a:solidFill>
                <a:srgbClr val="000080"/>
              </a:solidFill>
            </a:endParaRPr>
          </a:p>
        </p:txBody>
      </p:sp>
      <p:sp>
        <p:nvSpPr>
          <p:cNvPr id="280583" name="Line 3"/>
          <p:cNvSpPr>
            <a:spLocks noChangeShapeType="1"/>
          </p:cNvSpPr>
          <p:nvPr/>
        </p:nvSpPr>
        <p:spPr bwMode="auto">
          <a:xfrm>
            <a:off x="609600" y="990600"/>
            <a:ext cx="7924800" cy="0"/>
          </a:xfrm>
          <a:prstGeom prst="lin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0584" name="Line 4"/>
          <p:cNvSpPr>
            <a:spLocks noChangeShapeType="1"/>
          </p:cNvSpPr>
          <p:nvPr/>
        </p:nvSpPr>
        <p:spPr bwMode="auto">
          <a:xfrm>
            <a:off x="533400" y="914400"/>
            <a:ext cx="7924800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0585" name="Rectangle 5"/>
          <p:cNvSpPr>
            <a:spLocks noChangeArrowheads="1"/>
          </p:cNvSpPr>
          <p:nvPr/>
        </p:nvSpPr>
        <p:spPr bwMode="auto">
          <a:xfrm>
            <a:off x="3938588" y="3310009"/>
            <a:ext cx="9144000" cy="36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0586" name="Text Box 6"/>
          <p:cNvSpPr txBox="1">
            <a:spLocks noChangeArrowheads="1"/>
          </p:cNvSpPr>
          <p:nvPr/>
        </p:nvSpPr>
        <p:spPr bwMode="auto">
          <a:xfrm>
            <a:off x="533400" y="990677"/>
            <a:ext cx="7848600" cy="133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69" tIns="45178" rIns="90369" bIns="45178">
            <a:prstTxWarp prst="textNoShape">
              <a:avLst/>
            </a:prstTxWarp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Arial Rounded MT Bold" charset="0"/>
                <a:ea typeface="Times New Roman" charset="0"/>
                <a:cs typeface="Times New Roman" charset="0"/>
              </a:rPr>
              <a:t>Yield strength (</a:t>
            </a:r>
            <a:r>
              <a:rPr lang="en-US" i="1" dirty="0" err="1">
                <a:solidFill>
                  <a:srgbClr val="000000"/>
                </a:solidFill>
                <a:latin typeface="Symbol" charset="2"/>
                <a:ea typeface="Times New Roman" charset="0"/>
                <a:cs typeface="Times New Roman" charset="0"/>
              </a:rPr>
              <a:t>s</a:t>
            </a:r>
            <a:r>
              <a:rPr lang="en-US" i="1" baseline="-30000" dirty="0" err="1">
                <a:solidFill>
                  <a:srgbClr val="000000"/>
                </a:solidFill>
                <a:latin typeface="Arial Rounded MT Bold" charset="0"/>
                <a:ea typeface="Times New Roman" charset="0"/>
                <a:cs typeface="Times New Roman" charset="0"/>
              </a:rPr>
              <a:t>Y</a:t>
            </a:r>
            <a:r>
              <a:rPr lang="en-US" dirty="0">
                <a:solidFill>
                  <a:srgbClr val="000000"/>
                </a:solidFill>
                <a:latin typeface="Arial Rounded MT Bold" charset="0"/>
                <a:ea typeface="Times New Roman" charset="0"/>
                <a:cs typeface="Times New Roman" charset="0"/>
              </a:rPr>
              <a:t>) is the sum of an intrinsic strength (</a:t>
            </a:r>
            <a:r>
              <a:rPr lang="en-US" i="1" dirty="0" err="1">
                <a:solidFill>
                  <a:srgbClr val="000000"/>
                </a:solidFill>
                <a:latin typeface="Symbol" charset="2"/>
                <a:ea typeface="Times New Roman" charset="0"/>
                <a:cs typeface="Times New Roman" charset="0"/>
              </a:rPr>
              <a:t>s</a:t>
            </a:r>
            <a:r>
              <a:rPr lang="en-US" i="1" baseline="-30000" dirty="0" err="1">
                <a:solidFill>
                  <a:srgbClr val="000000"/>
                </a:solidFill>
                <a:latin typeface="Arial Rounded MT Bold" charset="0"/>
                <a:ea typeface="Times New Roman" charset="0"/>
                <a:cs typeface="Times New Roman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Arial Rounded MT Bold" charset="0"/>
                <a:ea typeface="Times New Roman" charset="0"/>
                <a:cs typeface="Times New Roman" charset="0"/>
              </a:rPr>
              <a:t>), a precipitation hardening strength (</a:t>
            </a:r>
            <a:r>
              <a:rPr lang="en-US" i="1" dirty="0" err="1">
                <a:solidFill>
                  <a:srgbClr val="000000"/>
                </a:solidFill>
                <a:latin typeface="Symbol" charset="2"/>
                <a:ea typeface="Times New Roman" charset="0"/>
                <a:cs typeface="Times New Roman" charset="0"/>
              </a:rPr>
              <a:t>s</a:t>
            </a:r>
            <a:r>
              <a:rPr lang="en-US" i="1" baseline="-30000" dirty="0" err="1">
                <a:solidFill>
                  <a:srgbClr val="000000"/>
                </a:solidFill>
                <a:latin typeface="Arial Rounded MT Bold" charset="0"/>
                <a:ea typeface="Times New Roman" charset="0"/>
                <a:cs typeface="Times New Roman" charset="0"/>
              </a:rPr>
              <a:t>ppt</a:t>
            </a:r>
            <a:r>
              <a:rPr lang="en-US" dirty="0">
                <a:solidFill>
                  <a:srgbClr val="000000"/>
                </a:solidFill>
                <a:latin typeface="Arial Rounded MT Bold" charset="0"/>
                <a:ea typeface="Times New Roman" charset="0"/>
                <a:cs typeface="Times New Roman" charset="0"/>
              </a:rPr>
              <a:t>), and a solid solution strength (</a:t>
            </a:r>
            <a:r>
              <a:rPr lang="en-US" i="1" dirty="0" err="1">
                <a:solidFill>
                  <a:srgbClr val="000000"/>
                </a:solidFill>
                <a:latin typeface="Symbol" charset="2"/>
                <a:ea typeface="Times New Roman" charset="0"/>
                <a:cs typeface="Times New Roman" charset="0"/>
              </a:rPr>
              <a:t>s</a:t>
            </a:r>
            <a:r>
              <a:rPr lang="en-US" i="1" baseline="-30000" dirty="0" err="1">
                <a:solidFill>
                  <a:srgbClr val="000000"/>
                </a:solidFill>
                <a:latin typeface="Arial Rounded MT Bold" charset="0"/>
                <a:ea typeface="Times New Roman" charset="0"/>
                <a:cs typeface="Times New Roman" charset="0"/>
              </a:rPr>
              <a:t>ss</a:t>
            </a:r>
            <a:r>
              <a:rPr lang="en-US" dirty="0">
                <a:solidFill>
                  <a:srgbClr val="000000"/>
                </a:solidFill>
                <a:latin typeface="Arial Rounded MT Bold" charset="0"/>
                <a:ea typeface="Times New Roman" charset="0"/>
                <a:cs typeface="Times New Roman" charset="0"/>
              </a:rPr>
              <a:t>): </a:t>
            </a:r>
          </a:p>
          <a:p>
            <a:pPr algn="l" eaLnBrk="0" hangingPunct="0"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latin typeface="Arial Rounded MT Bold" charset="0"/>
              <a:ea typeface="Times New Roman" charset="0"/>
              <a:cs typeface="Times New Roman" charset="0"/>
            </a:endParaRPr>
          </a:p>
        </p:txBody>
      </p:sp>
      <p:sp>
        <p:nvSpPr>
          <p:cNvPr id="280587" name="Rectangle 7"/>
          <p:cNvSpPr>
            <a:spLocks noChangeArrowheads="1"/>
          </p:cNvSpPr>
          <p:nvPr/>
        </p:nvSpPr>
        <p:spPr bwMode="auto">
          <a:xfrm>
            <a:off x="2605088" y="3176659"/>
            <a:ext cx="9144000" cy="36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0588" name="Rectangle 8"/>
          <p:cNvSpPr>
            <a:spLocks noChangeArrowheads="1"/>
          </p:cNvSpPr>
          <p:nvPr/>
        </p:nvSpPr>
        <p:spPr bwMode="auto">
          <a:xfrm>
            <a:off x="3224213" y="3310009"/>
            <a:ext cx="9144000" cy="36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80578" name="Object 2"/>
          <p:cNvGraphicFramePr>
            <a:graphicFrameLocks noChangeAspect="1"/>
          </p:cNvGraphicFramePr>
          <p:nvPr/>
        </p:nvGraphicFramePr>
        <p:xfrm>
          <a:off x="2200280" y="1981353"/>
          <a:ext cx="459105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585" name="Equation" r:id="rId4" imgW="2616120" imgH="241200" progId="Equation.3">
                  <p:embed/>
                </p:oleObj>
              </mc:Choice>
              <mc:Fallback>
                <p:oleObj name="Equation" r:id="rId4" imgW="261612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0280" y="1981353"/>
                        <a:ext cx="4591050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589" name="Rectangle 10"/>
          <p:cNvSpPr>
            <a:spLocks noChangeArrowheads="1"/>
          </p:cNvSpPr>
          <p:nvPr/>
        </p:nvSpPr>
        <p:spPr bwMode="auto">
          <a:xfrm>
            <a:off x="3471863" y="3186184"/>
            <a:ext cx="9144000" cy="36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80579" name="Object 3"/>
          <p:cNvGraphicFramePr>
            <a:graphicFrameLocks noChangeAspect="1"/>
          </p:cNvGraphicFramePr>
          <p:nvPr/>
        </p:nvGraphicFramePr>
        <p:xfrm>
          <a:off x="3041654" y="3733800"/>
          <a:ext cx="2754313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586" name="Equation" r:id="rId6" imgW="1726920" imgH="482400" progId="Equation.3">
                  <p:embed/>
                </p:oleObj>
              </mc:Choice>
              <mc:Fallback>
                <p:oleObj name="Equation" r:id="rId6" imgW="1726920" imgH="482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54" y="3733800"/>
                        <a:ext cx="2754313" cy="773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590" name="Rectangle 12"/>
          <p:cNvSpPr>
            <a:spLocks noChangeArrowheads="1"/>
          </p:cNvSpPr>
          <p:nvPr/>
        </p:nvSpPr>
        <p:spPr bwMode="auto">
          <a:xfrm>
            <a:off x="4167188" y="3314778"/>
            <a:ext cx="9144000" cy="36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80580" name="Object 4"/>
          <p:cNvGraphicFramePr>
            <a:graphicFrameLocks noChangeAspect="1"/>
          </p:cNvGraphicFramePr>
          <p:nvPr/>
        </p:nvGraphicFramePr>
        <p:xfrm>
          <a:off x="3432175" y="4800753"/>
          <a:ext cx="137160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587" r:id="rId8" imgW="812447" imgH="228501" progId="Equation.3">
                  <p:embed/>
                </p:oleObj>
              </mc:Choice>
              <mc:Fallback>
                <p:oleObj r:id="rId8" imgW="812447" imgH="228501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175" y="4800753"/>
                        <a:ext cx="1371600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0581" name="Object 5"/>
          <p:cNvGraphicFramePr>
            <a:graphicFrameLocks noChangeAspect="1"/>
          </p:cNvGraphicFramePr>
          <p:nvPr/>
        </p:nvGraphicFramePr>
        <p:xfrm>
          <a:off x="1209680" y="2667153"/>
          <a:ext cx="7029450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588" name="Equation" r:id="rId10" imgW="4673520" imgH="507960" progId="Equation.3">
                  <p:embed/>
                </p:oleObj>
              </mc:Choice>
              <mc:Fallback>
                <p:oleObj name="Equation" r:id="rId10" imgW="4673520" imgH="50796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680" y="2667153"/>
                        <a:ext cx="7029450" cy="760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592" name="Text Box 16"/>
          <p:cNvSpPr txBox="1">
            <a:spLocks noChangeArrowheads="1"/>
          </p:cNvSpPr>
          <p:nvPr/>
        </p:nvSpPr>
        <p:spPr bwMode="auto">
          <a:xfrm>
            <a:off x="7162800" y="3962483"/>
            <a:ext cx="1428750" cy="64523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369" tIns="45178" rIns="90369" bIns="45178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Zhu &amp; Starke, 1999</a:t>
            </a:r>
          </a:p>
        </p:txBody>
      </p:sp>
      <p:sp>
        <p:nvSpPr>
          <p:cNvPr id="280593" name="Line 17"/>
          <p:cNvSpPr>
            <a:spLocks noChangeShapeType="1"/>
          </p:cNvSpPr>
          <p:nvPr/>
        </p:nvSpPr>
        <p:spPr bwMode="auto">
          <a:xfrm>
            <a:off x="7848600" y="37338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195485" y="2743402"/>
            <a:ext cx="5392738" cy="3151206"/>
            <a:chOff x="753" y="1728"/>
            <a:chExt cx="3397" cy="1985"/>
          </a:xfrm>
        </p:grpSpPr>
        <p:sp>
          <p:nvSpPr>
            <p:cNvPr id="280602" name="Oval 19"/>
            <p:cNvSpPr>
              <a:spLocks noChangeArrowheads="1"/>
            </p:cNvSpPr>
            <p:nvPr/>
          </p:nvSpPr>
          <p:spPr bwMode="auto">
            <a:xfrm>
              <a:off x="2604" y="1728"/>
              <a:ext cx="164" cy="32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0603" name="Oval 20"/>
            <p:cNvSpPr>
              <a:spLocks noChangeArrowheads="1"/>
            </p:cNvSpPr>
            <p:nvPr/>
          </p:nvSpPr>
          <p:spPr bwMode="auto">
            <a:xfrm>
              <a:off x="3336" y="1776"/>
              <a:ext cx="164" cy="32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0604" name="Oval 21"/>
            <p:cNvSpPr>
              <a:spLocks noChangeArrowheads="1"/>
            </p:cNvSpPr>
            <p:nvPr/>
          </p:nvSpPr>
          <p:spPr bwMode="auto">
            <a:xfrm>
              <a:off x="3986" y="1732"/>
              <a:ext cx="164" cy="32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0605" name="Text Box 22"/>
            <p:cNvSpPr txBox="1">
              <a:spLocks noChangeArrowheads="1"/>
            </p:cNvSpPr>
            <p:nvPr/>
          </p:nvSpPr>
          <p:spPr bwMode="auto">
            <a:xfrm>
              <a:off x="753" y="3480"/>
              <a:ext cx="1758" cy="233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1332" tIns="45665" rIns="91332" bIns="45665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f = volume fraction of theta’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352949" y="2598914"/>
            <a:ext cx="4749801" cy="3533774"/>
            <a:chOff x="2112" y="1637"/>
            <a:chExt cx="2992" cy="2226"/>
          </a:xfrm>
        </p:grpSpPr>
        <p:sp>
          <p:nvSpPr>
            <p:cNvPr id="280596" name="Text Box 25"/>
            <p:cNvSpPr txBox="1">
              <a:spLocks noChangeArrowheads="1"/>
            </p:cNvSpPr>
            <p:nvPr/>
          </p:nvSpPr>
          <p:spPr bwMode="auto">
            <a:xfrm>
              <a:off x="2954" y="3456"/>
              <a:ext cx="1869" cy="40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1332" tIns="45665" rIns="91332" bIns="45665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d = diameter of theta’ platelet</a:t>
              </a:r>
            </a:p>
            <a:p>
              <a:r>
                <a:rPr lang="en-US">
                  <a:solidFill>
                    <a:srgbClr val="000000"/>
                  </a:solidFill>
                </a:rPr>
                <a:t>w= thickness of theta’ platelet</a:t>
              </a:r>
            </a:p>
          </p:txBody>
        </p:sp>
        <p:sp>
          <p:nvSpPr>
            <p:cNvPr id="280597" name="Oval 26"/>
            <p:cNvSpPr>
              <a:spLocks noChangeArrowheads="1"/>
            </p:cNvSpPr>
            <p:nvPr/>
          </p:nvSpPr>
          <p:spPr bwMode="auto">
            <a:xfrm>
              <a:off x="2112" y="1877"/>
              <a:ext cx="304" cy="327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0598" name="Oval 27"/>
            <p:cNvSpPr>
              <a:spLocks noChangeArrowheads="1"/>
            </p:cNvSpPr>
            <p:nvPr/>
          </p:nvSpPr>
          <p:spPr bwMode="auto">
            <a:xfrm>
              <a:off x="2880" y="3509"/>
              <a:ext cx="384" cy="327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0599" name="Oval 28"/>
            <p:cNvSpPr>
              <a:spLocks noChangeArrowheads="1"/>
            </p:cNvSpPr>
            <p:nvPr/>
          </p:nvSpPr>
          <p:spPr bwMode="auto">
            <a:xfrm>
              <a:off x="3120" y="1733"/>
              <a:ext cx="304" cy="327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0600" name="Oval 29"/>
            <p:cNvSpPr>
              <a:spLocks noChangeArrowheads="1"/>
            </p:cNvSpPr>
            <p:nvPr/>
          </p:nvSpPr>
          <p:spPr bwMode="auto">
            <a:xfrm>
              <a:off x="3696" y="1733"/>
              <a:ext cx="384" cy="327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0601" name="Oval 30"/>
            <p:cNvSpPr>
              <a:spLocks noChangeArrowheads="1"/>
            </p:cNvSpPr>
            <p:nvPr/>
          </p:nvSpPr>
          <p:spPr bwMode="auto">
            <a:xfrm>
              <a:off x="4752" y="1637"/>
              <a:ext cx="352" cy="327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362325" y="1422400"/>
            <a:ext cx="5522913" cy="5162550"/>
            <a:chOff x="2118" y="896"/>
            <a:chExt cx="3479" cy="3252"/>
          </a:xfrm>
        </p:grpSpPr>
        <p:pic>
          <p:nvPicPr>
            <p:cNvPr id="961540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143" r="17346"/>
            <a:stretch>
              <a:fillRect/>
            </a:stretch>
          </p:blipFill>
          <p:spPr bwMode="auto">
            <a:xfrm>
              <a:off x="2118" y="896"/>
              <a:ext cx="3479" cy="3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61541" name="Text Box 5"/>
            <p:cNvSpPr txBox="1">
              <a:spLocks noChangeArrowheads="1"/>
            </p:cNvSpPr>
            <p:nvPr/>
          </p:nvSpPr>
          <p:spPr bwMode="auto">
            <a:xfrm rot="16232443">
              <a:off x="1702" y="1881"/>
              <a:ext cx="1440" cy="26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84132" tIns="42066" rIns="84132" bIns="42066">
              <a:prstTxWarp prst="textNoShape">
                <a:avLst/>
              </a:prstTxWarp>
              <a:spAutoFit/>
            </a:bodyPr>
            <a:lstStyle/>
            <a:p>
              <a:pPr algn="l" defTabSz="832415" eaLnBrk="0" hangingPunct="0"/>
              <a:r>
                <a:rPr lang="en-US" sz="2200" b="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Temperature, </a:t>
              </a:r>
              <a:r>
                <a:rPr lang="en-US" sz="2200" b="1" baseline="3000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o</a:t>
              </a:r>
              <a:r>
                <a:rPr lang="en-US" sz="2200" b="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C</a:t>
              </a:r>
            </a:p>
          </p:txBody>
        </p:sp>
        <p:sp>
          <p:nvSpPr>
            <p:cNvPr id="961542" name="Text Box 6"/>
            <p:cNvSpPr txBox="1">
              <a:spLocks noChangeArrowheads="1"/>
            </p:cNvSpPr>
            <p:nvPr/>
          </p:nvSpPr>
          <p:spPr bwMode="auto">
            <a:xfrm>
              <a:off x="3367" y="3813"/>
              <a:ext cx="1673" cy="26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84132" tIns="42066" rIns="84132" bIns="42066">
              <a:prstTxWarp prst="textNoShape">
                <a:avLst/>
              </a:prstTxWarp>
              <a:spAutoFit/>
            </a:bodyPr>
            <a:lstStyle/>
            <a:p>
              <a:pPr algn="l" defTabSz="832415" eaLnBrk="0" hangingPunct="0"/>
              <a:r>
                <a:rPr lang="en-US" sz="2200" b="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Mole Fraction Cu</a:t>
              </a:r>
            </a:p>
          </p:txBody>
        </p:sp>
        <p:sp>
          <p:nvSpPr>
            <p:cNvPr id="961543" name="Text Box 7"/>
            <p:cNvSpPr txBox="1">
              <a:spLocks noChangeArrowheads="1"/>
            </p:cNvSpPr>
            <p:nvPr/>
          </p:nvSpPr>
          <p:spPr bwMode="auto">
            <a:xfrm>
              <a:off x="2612" y="3813"/>
              <a:ext cx="301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4132" tIns="42066" rIns="84132" bIns="42066">
              <a:prstTxWarp prst="textNoShape">
                <a:avLst/>
              </a:prstTxWarp>
              <a:spAutoFit/>
            </a:bodyPr>
            <a:lstStyle/>
            <a:p>
              <a:pPr algn="l" defTabSz="832415" eaLnBrk="0" hangingPunct="0"/>
              <a:r>
                <a:rPr lang="en-US" sz="2400" b="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Al</a:t>
              </a:r>
            </a:p>
          </p:txBody>
        </p:sp>
        <p:sp>
          <p:nvSpPr>
            <p:cNvPr id="961544" name="Line 8"/>
            <p:cNvSpPr>
              <a:spLocks noChangeShapeType="1"/>
            </p:cNvSpPr>
            <p:nvPr/>
          </p:nvSpPr>
          <p:spPr bwMode="auto">
            <a:xfrm>
              <a:off x="4214" y="2794"/>
              <a:ext cx="293" cy="0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1545" name="Text Box 9"/>
            <p:cNvSpPr txBox="1">
              <a:spLocks noChangeArrowheads="1"/>
            </p:cNvSpPr>
            <p:nvPr/>
          </p:nvSpPr>
          <p:spPr bwMode="auto">
            <a:xfrm>
              <a:off x="4498" y="2634"/>
              <a:ext cx="753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4132" tIns="42066" rIns="84132" bIns="42066">
              <a:prstTxWarp prst="textNoShape">
                <a:avLst/>
              </a:prstTxWarp>
              <a:spAutoFit/>
            </a:bodyPr>
            <a:lstStyle/>
            <a:p>
              <a:pPr algn="l" defTabSz="832415" eaLnBrk="0" hangingPunct="0"/>
              <a:r>
                <a:rPr lang="en-US" sz="2400" b="1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q</a:t>
              </a:r>
              <a:r>
                <a:rPr lang="en-US" sz="2400" b="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-phase</a:t>
              </a:r>
            </a:p>
          </p:txBody>
        </p:sp>
        <p:sp>
          <p:nvSpPr>
            <p:cNvPr id="961546" name="Line 10"/>
            <p:cNvSpPr>
              <a:spLocks noChangeShapeType="1"/>
            </p:cNvSpPr>
            <p:nvPr/>
          </p:nvSpPr>
          <p:spPr bwMode="auto">
            <a:xfrm>
              <a:off x="4214" y="3155"/>
              <a:ext cx="293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1547" name="Text Box 11"/>
            <p:cNvSpPr txBox="1">
              <a:spLocks noChangeArrowheads="1"/>
            </p:cNvSpPr>
            <p:nvPr/>
          </p:nvSpPr>
          <p:spPr bwMode="auto">
            <a:xfrm>
              <a:off x="4540" y="2995"/>
              <a:ext cx="818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4132" tIns="42066" rIns="84132" bIns="42066">
              <a:prstTxWarp prst="textNoShape">
                <a:avLst/>
              </a:prstTxWarp>
              <a:spAutoFit/>
            </a:bodyPr>
            <a:lstStyle/>
            <a:p>
              <a:pPr algn="l" defTabSz="832415" eaLnBrk="0" hangingPunct="0"/>
              <a:r>
                <a:rPr lang="en-US" sz="2400" b="1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q</a:t>
              </a:r>
              <a:r>
                <a:rPr lang="en-US" sz="2400" b="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’-phase</a:t>
              </a:r>
            </a:p>
          </p:txBody>
        </p:sp>
      </p:grpSp>
      <p:sp>
        <p:nvSpPr>
          <p:cNvPr id="961548" name="Text Box 12"/>
          <p:cNvSpPr txBox="1">
            <a:spLocks noChangeArrowheads="1"/>
          </p:cNvSpPr>
          <p:nvPr/>
        </p:nvSpPr>
        <p:spPr bwMode="auto">
          <a:xfrm>
            <a:off x="7421647" y="1493920"/>
            <a:ext cx="1057923" cy="45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240" tIns="41614" rIns="83240" bIns="41614">
            <a:prstTxWarp prst="textNoShape">
              <a:avLst/>
            </a:prstTxWarp>
            <a:spAutoFit/>
          </a:bodyPr>
          <a:lstStyle/>
          <a:p>
            <a:pPr algn="l" defTabSz="832415" eaLnBrk="0" hangingPunct="0"/>
            <a:r>
              <a:rPr lang="en-US" sz="2400" b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Liquid</a:t>
            </a:r>
          </a:p>
        </p:txBody>
      </p:sp>
      <p:sp>
        <p:nvSpPr>
          <p:cNvPr id="961549" name="Text Box 13"/>
          <p:cNvSpPr txBox="1">
            <a:spLocks noChangeArrowheads="1"/>
          </p:cNvSpPr>
          <p:nvPr/>
        </p:nvSpPr>
        <p:spPr bwMode="auto">
          <a:xfrm>
            <a:off x="4745127" y="2536900"/>
            <a:ext cx="680866" cy="45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240" tIns="41614" rIns="83240" bIns="41614">
            <a:prstTxWarp prst="textNoShape">
              <a:avLst/>
            </a:prstTxWarp>
            <a:spAutoFit/>
          </a:bodyPr>
          <a:lstStyle/>
          <a:p>
            <a:pPr algn="l" defTabSz="832415" eaLnBrk="0" hangingPunct="0"/>
            <a:r>
              <a:rPr lang="en-US" sz="2400" b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(Al)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838200" y="228753"/>
            <a:ext cx="7696200" cy="835025"/>
            <a:chOff x="528" y="144"/>
            <a:chExt cx="4848" cy="526"/>
          </a:xfrm>
        </p:grpSpPr>
        <p:sp>
          <p:nvSpPr>
            <p:cNvPr id="961551" name="Text Box 17"/>
            <p:cNvSpPr txBox="1">
              <a:spLocks noChangeArrowheads="1"/>
            </p:cNvSpPr>
            <p:nvPr/>
          </p:nvSpPr>
          <p:spPr bwMode="auto">
            <a:xfrm>
              <a:off x="528" y="144"/>
              <a:ext cx="4848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4132" tIns="42066" rIns="84132" bIns="42066">
              <a:prstTxWarp prst="textNoShape">
                <a:avLst/>
              </a:prstTxWarp>
              <a:spAutoFit/>
            </a:bodyPr>
            <a:lstStyle/>
            <a:p>
              <a:pPr algn="l" defTabSz="832415" eaLnBrk="0" hangingPunct="0"/>
              <a:r>
                <a:rPr lang="en-US" sz="2400" b="1">
                  <a:solidFill>
                    <a:srgbClr val="000000"/>
                  </a:solidFill>
                  <a:latin typeface="Trebuchet MS" charset="0"/>
                  <a:ea typeface="ＭＳ Ｐゴシック" charset="-128"/>
                  <a:cs typeface="ＭＳ Ｐゴシック" charset="-128"/>
                </a:rPr>
                <a:t>First-Principles Modification of Al-Cu Phase Diagram Incorporating Metastable</a:t>
              </a:r>
              <a:r>
                <a:rPr lang="en-US" sz="2400" b="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 </a:t>
              </a:r>
            </a:p>
          </p:txBody>
        </p:sp>
        <p:sp>
          <p:nvSpPr>
            <p:cNvPr id="961552" name="Rectangle 15"/>
            <p:cNvSpPr>
              <a:spLocks noChangeArrowheads="1"/>
            </p:cNvSpPr>
            <p:nvPr/>
          </p:nvSpPr>
          <p:spPr bwMode="auto">
            <a:xfrm>
              <a:off x="2880" y="384"/>
              <a:ext cx="866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4132" tIns="42066" rIns="84132" bIns="42066">
              <a:prstTxWarp prst="textNoShape">
                <a:avLst/>
              </a:prstTxWarp>
              <a:spAutoFit/>
            </a:bodyPr>
            <a:lstStyle/>
            <a:p>
              <a:pPr algn="l" defTabSz="832415" eaLnBrk="0" hangingPunct="0"/>
              <a:r>
                <a:rPr lang="en-US" sz="2400" b="1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q</a:t>
              </a:r>
              <a:r>
                <a:rPr lang="en-US" sz="2400" b="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’-</a:t>
              </a:r>
              <a:r>
                <a:rPr lang="en-US" sz="2400" b="1">
                  <a:solidFill>
                    <a:srgbClr val="000000"/>
                  </a:solidFill>
                  <a:latin typeface="Trebuchet MS" charset="0"/>
                  <a:ea typeface="ＭＳ Ｐゴシック" charset="-128"/>
                  <a:cs typeface="ＭＳ Ｐゴシック" charset="-128"/>
                </a:rPr>
                <a:t>phase</a:t>
              </a:r>
            </a:p>
          </p:txBody>
        </p:sp>
      </p:grpSp>
      <p:sp>
        <p:nvSpPr>
          <p:cNvPr id="961553" name="Text Box 16"/>
          <p:cNvSpPr txBox="1">
            <a:spLocks noChangeArrowheads="1"/>
          </p:cNvSpPr>
          <p:nvPr/>
        </p:nvSpPr>
        <p:spPr bwMode="auto">
          <a:xfrm>
            <a:off x="28" y="557365"/>
            <a:ext cx="309563" cy="46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240" tIns="41614" rIns="83240" bIns="41614">
            <a:prstTxWarp prst="textNoShape">
              <a:avLst/>
            </a:prstTxWarp>
            <a:spAutoFit/>
          </a:bodyPr>
          <a:lstStyle/>
          <a:p>
            <a:pPr algn="l" defTabSz="832415" eaLnBrk="0" hangingPunct="0"/>
            <a:endParaRPr lang="en-US" sz="2400" b="1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61554" name="Picture 18" descr="caf2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8FCF8"/>
              </a:clrFrom>
              <a:clrTo>
                <a:srgbClr val="F8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01" t="7201" r="8800" b="6400"/>
          <a:stretch>
            <a:fillRect/>
          </a:stretch>
        </p:blipFill>
        <p:spPr bwMode="auto">
          <a:xfrm>
            <a:off x="700241" y="1982788"/>
            <a:ext cx="1989137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1555" name="Text Box 19"/>
          <p:cNvSpPr txBox="1">
            <a:spLocks noChangeArrowheads="1"/>
          </p:cNvSpPr>
          <p:nvPr/>
        </p:nvSpPr>
        <p:spPr bwMode="auto">
          <a:xfrm>
            <a:off x="279401" y="4125913"/>
            <a:ext cx="2744788" cy="113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81" tIns="45184" rIns="90381" bIns="45184">
            <a:prstTxWarp prst="textNoShape">
              <a:avLst/>
            </a:prstTxWarp>
            <a:spAutoFit/>
          </a:bodyPr>
          <a:lstStyle/>
          <a:p>
            <a:pPr defTabSz="832415"/>
            <a:r>
              <a:rPr lang="en-US" sz="2200" b="1" i="1">
                <a:solidFill>
                  <a:srgbClr val="00AE00"/>
                </a:solidFill>
                <a:ea typeface="ＭＳ Ｐゴシック" charset="-128"/>
                <a:cs typeface="ＭＳ Ｐゴシック" charset="-128"/>
              </a:rPr>
              <a:t>Metastable states just as easy to calculate as stable states</a:t>
            </a:r>
            <a:endParaRPr lang="en-US" b="1" i="1">
              <a:solidFill>
                <a:srgbClr val="00AE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26"/>
            <a:ext cx="8229600" cy="783746"/>
          </a:xfrm>
        </p:spPr>
        <p:txBody>
          <a:bodyPr/>
          <a:lstStyle/>
          <a:p>
            <a:r>
              <a:rPr lang="en-US" dirty="0" smtClean="0"/>
              <a:t>It takes 10-20 years to develop a new material</a:t>
            </a:r>
            <a:endParaRPr lang="en-US" dirty="0"/>
          </a:p>
        </p:txBody>
      </p:sp>
      <p:grpSp>
        <p:nvGrpSpPr>
          <p:cNvPr id="273" name="Group 2"/>
          <p:cNvGrpSpPr>
            <a:grpSpLocks/>
          </p:cNvGrpSpPr>
          <p:nvPr/>
        </p:nvGrpSpPr>
        <p:grpSpPr bwMode="auto">
          <a:xfrm>
            <a:off x="1401897" y="1564554"/>
            <a:ext cx="6616811" cy="4785093"/>
            <a:chOff x="725" y="16"/>
            <a:chExt cx="4369" cy="4266"/>
          </a:xfrm>
        </p:grpSpPr>
        <p:grpSp>
          <p:nvGrpSpPr>
            <p:cNvPr id="274" name="Group 3"/>
            <p:cNvGrpSpPr>
              <a:grpSpLocks/>
            </p:cNvGrpSpPr>
            <p:nvPr/>
          </p:nvGrpSpPr>
          <p:grpSpPr bwMode="auto">
            <a:xfrm>
              <a:off x="1158" y="16"/>
              <a:ext cx="3936" cy="3951"/>
              <a:chOff x="480" y="720"/>
              <a:chExt cx="3486" cy="4359"/>
            </a:xfrm>
          </p:grpSpPr>
          <p:sp>
            <p:nvSpPr>
              <p:cNvPr id="277" name="Freeform 4"/>
              <p:cNvSpPr>
                <a:spLocks/>
              </p:cNvSpPr>
              <p:nvPr/>
            </p:nvSpPr>
            <p:spPr bwMode="auto">
              <a:xfrm>
                <a:off x="935" y="3921"/>
                <a:ext cx="2876" cy="770"/>
              </a:xfrm>
              <a:custGeom>
                <a:avLst/>
                <a:gdLst>
                  <a:gd name="T0" fmla="*/ 0 w 2876"/>
                  <a:gd name="T1" fmla="*/ 770 h 770"/>
                  <a:gd name="T2" fmla="*/ 873 w 2876"/>
                  <a:gd name="T3" fmla="*/ 709 h 770"/>
                  <a:gd name="T4" fmla="*/ 1130 w 2876"/>
                  <a:gd name="T5" fmla="*/ 688 h 770"/>
                  <a:gd name="T6" fmla="*/ 1284 w 2876"/>
                  <a:gd name="T7" fmla="*/ 668 h 770"/>
                  <a:gd name="T8" fmla="*/ 1551 w 2876"/>
                  <a:gd name="T9" fmla="*/ 513 h 770"/>
                  <a:gd name="T10" fmla="*/ 1746 w 2876"/>
                  <a:gd name="T11" fmla="*/ 226 h 770"/>
                  <a:gd name="T12" fmla="*/ 2003 w 2876"/>
                  <a:gd name="T13" fmla="*/ 62 h 770"/>
                  <a:gd name="T14" fmla="*/ 2157 w 2876"/>
                  <a:gd name="T15" fmla="*/ 0 h 770"/>
                  <a:gd name="T16" fmla="*/ 2352 w 2876"/>
                  <a:gd name="T17" fmla="*/ 20 h 770"/>
                  <a:gd name="T18" fmla="*/ 2619 w 2876"/>
                  <a:gd name="T19" fmla="*/ 62 h 770"/>
                  <a:gd name="T20" fmla="*/ 2876 w 2876"/>
                  <a:gd name="T21" fmla="*/ 185 h 77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76"/>
                  <a:gd name="T34" fmla="*/ 0 h 770"/>
                  <a:gd name="T35" fmla="*/ 2876 w 2876"/>
                  <a:gd name="T36" fmla="*/ 770 h 77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76" h="770">
                    <a:moveTo>
                      <a:pt x="0" y="770"/>
                    </a:moveTo>
                    <a:lnTo>
                      <a:pt x="873" y="709"/>
                    </a:lnTo>
                    <a:lnTo>
                      <a:pt x="1130" y="688"/>
                    </a:lnTo>
                    <a:lnTo>
                      <a:pt x="1284" y="668"/>
                    </a:lnTo>
                    <a:lnTo>
                      <a:pt x="1551" y="513"/>
                    </a:lnTo>
                    <a:lnTo>
                      <a:pt x="1746" y="226"/>
                    </a:lnTo>
                    <a:lnTo>
                      <a:pt x="2003" y="62"/>
                    </a:lnTo>
                    <a:lnTo>
                      <a:pt x="2157" y="0"/>
                    </a:lnTo>
                    <a:lnTo>
                      <a:pt x="2352" y="20"/>
                    </a:lnTo>
                    <a:lnTo>
                      <a:pt x="2619" y="62"/>
                    </a:lnTo>
                    <a:lnTo>
                      <a:pt x="2876" y="185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8" name="Freeform 5"/>
              <p:cNvSpPr>
                <a:spLocks/>
              </p:cNvSpPr>
              <p:nvPr/>
            </p:nvSpPr>
            <p:spPr bwMode="auto">
              <a:xfrm>
                <a:off x="935" y="3192"/>
                <a:ext cx="2876" cy="1458"/>
              </a:xfrm>
              <a:custGeom>
                <a:avLst/>
                <a:gdLst>
                  <a:gd name="T0" fmla="*/ 0 w 2876"/>
                  <a:gd name="T1" fmla="*/ 1458 h 1458"/>
                  <a:gd name="T2" fmla="*/ 349 w 2876"/>
                  <a:gd name="T3" fmla="*/ 1099 h 1458"/>
                  <a:gd name="T4" fmla="*/ 606 w 2876"/>
                  <a:gd name="T5" fmla="*/ 770 h 1458"/>
                  <a:gd name="T6" fmla="*/ 873 w 2876"/>
                  <a:gd name="T7" fmla="*/ 462 h 1458"/>
                  <a:gd name="T8" fmla="*/ 1130 w 2876"/>
                  <a:gd name="T9" fmla="*/ 102 h 1458"/>
                  <a:gd name="T10" fmla="*/ 1284 w 2876"/>
                  <a:gd name="T11" fmla="*/ 0 h 1458"/>
                  <a:gd name="T12" fmla="*/ 1397 w 2876"/>
                  <a:gd name="T13" fmla="*/ 20 h 1458"/>
                  <a:gd name="T14" fmla="*/ 1551 w 2876"/>
                  <a:gd name="T15" fmla="*/ 82 h 1458"/>
                  <a:gd name="T16" fmla="*/ 1746 w 2876"/>
                  <a:gd name="T17" fmla="*/ 143 h 1458"/>
                  <a:gd name="T18" fmla="*/ 2075 w 2876"/>
                  <a:gd name="T19" fmla="*/ 287 h 1458"/>
                  <a:gd name="T20" fmla="*/ 2352 w 2876"/>
                  <a:gd name="T21" fmla="*/ 390 h 1458"/>
                  <a:gd name="T22" fmla="*/ 2619 w 2876"/>
                  <a:gd name="T23" fmla="*/ 523 h 1458"/>
                  <a:gd name="T24" fmla="*/ 2876 w 2876"/>
                  <a:gd name="T25" fmla="*/ 606 h 14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76"/>
                  <a:gd name="T40" fmla="*/ 0 h 1458"/>
                  <a:gd name="T41" fmla="*/ 2876 w 2876"/>
                  <a:gd name="T42" fmla="*/ 1458 h 14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76" h="1458">
                    <a:moveTo>
                      <a:pt x="0" y="1458"/>
                    </a:moveTo>
                    <a:lnTo>
                      <a:pt x="349" y="1099"/>
                    </a:lnTo>
                    <a:lnTo>
                      <a:pt x="606" y="770"/>
                    </a:lnTo>
                    <a:lnTo>
                      <a:pt x="873" y="462"/>
                    </a:lnTo>
                    <a:lnTo>
                      <a:pt x="1130" y="102"/>
                    </a:lnTo>
                    <a:lnTo>
                      <a:pt x="1284" y="0"/>
                    </a:lnTo>
                    <a:lnTo>
                      <a:pt x="1397" y="20"/>
                    </a:lnTo>
                    <a:lnTo>
                      <a:pt x="1551" y="82"/>
                    </a:lnTo>
                    <a:lnTo>
                      <a:pt x="1746" y="143"/>
                    </a:lnTo>
                    <a:lnTo>
                      <a:pt x="2075" y="287"/>
                    </a:lnTo>
                    <a:lnTo>
                      <a:pt x="2352" y="390"/>
                    </a:lnTo>
                    <a:lnTo>
                      <a:pt x="2619" y="523"/>
                    </a:lnTo>
                    <a:lnTo>
                      <a:pt x="2876" y="606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9" name="Freeform 6"/>
              <p:cNvSpPr>
                <a:spLocks/>
              </p:cNvSpPr>
              <p:nvPr/>
            </p:nvSpPr>
            <p:spPr bwMode="auto">
              <a:xfrm>
                <a:off x="935" y="3500"/>
                <a:ext cx="2619" cy="955"/>
              </a:xfrm>
              <a:custGeom>
                <a:avLst/>
                <a:gdLst>
                  <a:gd name="T0" fmla="*/ 0 w 2619"/>
                  <a:gd name="T1" fmla="*/ 955 h 955"/>
                  <a:gd name="T2" fmla="*/ 349 w 2619"/>
                  <a:gd name="T3" fmla="*/ 914 h 955"/>
                  <a:gd name="T4" fmla="*/ 606 w 2619"/>
                  <a:gd name="T5" fmla="*/ 626 h 955"/>
                  <a:gd name="T6" fmla="*/ 873 w 2619"/>
                  <a:gd name="T7" fmla="*/ 267 h 955"/>
                  <a:gd name="T8" fmla="*/ 1130 w 2619"/>
                  <a:gd name="T9" fmla="*/ 0 h 955"/>
                  <a:gd name="T10" fmla="*/ 1284 w 2619"/>
                  <a:gd name="T11" fmla="*/ 0 h 955"/>
                  <a:gd name="T12" fmla="*/ 1397 w 2619"/>
                  <a:gd name="T13" fmla="*/ 41 h 955"/>
                  <a:gd name="T14" fmla="*/ 1551 w 2619"/>
                  <a:gd name="T15" fmla="*/ 82 h 955"/>
                  <a:gd name="T16" fmla="*/ 1746 w 2619"/>
                  <a:gd name="T17" fmla="*/ 123 h 955"/>
                  <a:gd name="T18" fmla="*/ 2075 w 2619"/>
                  <a:gd name="T19" fmla="*/ 195 h 955"/>
                  <a:gd name="T20" fmla="*/ 2619 w 2619"/>
                  <a:gd name="T21" fmla="*/ 318 h 9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19"/>
                  <a:gd name="T34" fmla="*/ 0 h 955"/>
                  <a:gd name="T35" fmla="*/ 2619 w 2619"/>
                  <a:gd name="T36" fmla="*/ 955 h 9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19" h="955">
                    <a:moveTo>
                      <a:pt x="0" y="955"/>
                    </a:moveTo>
                    <a:lnTo>
                      <a:pt x="349" y="914"/>
                    </a:lnTo>
                    <a:lnTo>
                      <a:pt x="606" y="626"/>
                    </a:lnTo>
                    <a:lnTo>
                      <a:pt x="873" y="267"/>
                    </a:lnTo>
                    <a:lnTo>
                      <a:pt x="1130" y="0"/>
                    </a:lnTo>
                    <a:lnTo>
                      <a:pt x="1284" y="0"/>
                    </a:lnTo>
                    <a:lnTo>
                      <a:pt x="1397" y="41"/>
                    </a:lnTo>
                    <a:lnTo>
                      <a:pt x="1551" y="82"/>
                    </a:lnTo>
                    <a:lnTo>
                      <a:pt x="1746" y="123"/>
                    </a:lnTo>
                    <a:lnTo>
                      <a:pt x="2075" y="195"/>
                    </a:lnTo>
                    <a:lnTo>
                      <a:pt x="2619" y="318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0" name="Freeform 7"/>
              <p:cNvSpPr>
                <a:spLocks/>
              </p:cNvSpPr>
              <p:nvPr/>
            </p:nvSpPr>
            <p:spPr bwMode="auto">
              <a:xfrm>
                <a:off x="935" y="2863"/>
                <a:ext cx="2876" cy="1489"/>
              </a:xfrm>
              <a:custGeom>
                <a:avLst/>
                <a:gdLst>
                  <a:gd name="T0" fmla="*/ 0 w 2876"/>
                  <a:gd name="T1" fmla="*/ 1489 h 1489"/>
                  <a:gd name="T2" fmla="*/ 349 w 2876"/>
                  <a:gd name="T3" fmla="*/ 760 h 1489"/>
                  <a:gd name="T4" fmla="*/ 606 w 2876"/>
                  <a:gd name="T5" fmla="*/ 421 h 1489"/>
                  <a:gd name="T6" fmla="*/ 873 w 2876"/>
                  <a:gd name="T7" fmla="*/ 144 h 1489"/>
                  <a:gd name="T8" fmla="*/ 1130 w 2876"/>
                  <a:gd name="T9" fmla="*/ 0 h 1489"/>
                  <a:gd name="T10" fmla="*/ 1284 w 2876"/>
                  <a:gd name="T11" fmla="*/ 21 h 1489"/>
                  <a:gd name="T12" fmla="*/ 1397 w 2876"/>
                  <a:gd name="T13" fmla="*/ 41 h 1489"/>
                  <a:gd name="T14" fmla="*/ 1551 w 2876"/>
                  <a:gd name="T15" fmla="*/ 103 h 1489"/>
                  <a:gd name="T16" fmla="*/ 1746 w 2876"/>
                  <a:gd name="T17" fmla="*/ 144 h 1489"/>
                  <a:gd name="T18" fmla="*/ 2075 w 2876"/>
                  <a:gd name="T19" fmla="*/ 226 h 1489"/>
                  <a:gd name="T20" fmla="*/ 2619 w 2876"/>
                  <a:gd name="T21" fmla="*/ 390 h 1489"/>
                  <a:gd name="T22" fmla="*/ 2876 w 2876"/>
                  <a:gd name="T23" fmla="*/ 452 h 148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76"/>
                  <a:gd name="T37" fmla="*/ 0 h 1489"/>
                  <a:gd name="T38" fmla="*/ 2876 w 2876"/>
                  <a:gd name="T39" fmla="*/ 1489 h 148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76" h="1489">
                    <a:moveTo>
                      <a:pt x="0" y="1489"/>
                    </a:moveTo>
                    <a:lnTo>
                      <a:pt x="349" y="760"/>
                    </a:lnTo>
                    <a:lnTo>
                      <a:pt x="606" y="421"/>
                    </a:lnTo>
                    <a:lnTo>
                      <a:pt x="873" y="144"/>
                    </a:lnTo>
                    <a:lnTo>
                      <a:pt x="1130" y="0"/>
                    </a:lnTo>
                    <a:lnTo>
                      <a:pt x="1284" y="21"/>
                    </a:lnTo>
                    <a:lnTo>
                      <a:pt x="1397" y="41"/>
                    </a:lnTo>
                    <a:lnTo>
                      <a:pt x="1551" y="103"/>
                    </a:lnTo>
                    <a:lnTo>
                      <a:pt x="1746" y="144"/>
                    </a:lnTo>
                    <a:lnTo>
                      <a:pt x="2075" y="226"/>
                    </a:lnTo>
                    <a:lnTo>
                      <a:pt x="2619" y="390"/>
                    </a:lnTo>
                    <a:lnTo>
                      <a:pt x="2876" y="452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1" name="Freeform 8"/>
              <p:cNvSpPr>
                <a:spLocks/>
              </p:cNvSpPr>
              <p:nvPr/>
            </p:nvSpPr>
            <p:spPr bwMode="auto">
              <a:xfrm>
                <a:off x="935" y="3068"/>
                <a:ext cx="2619" cy="1366"/>
              </a:xfrm>
              <a:custGeom>
                <a:avLst/>
                <a:gdLst>
                  <a:gd name="T0" fmla="*/ 0 w 2619"/>
                  <a:gd name="T1" fmla="*/ 1366 h 1366"/>
                  <a:gd name="T2" fmla="*/ 349 w 2619"/>
                  <a:gd name="T3" fmla="*/ 668 h 1366"/>
                  <a:gd name="T4" fmla="*/ 606 w 2619"/>
                  <a:gd name="T5" fmla="*/ 247 h 1366"/>
                  <a:gd name="T6" fmla="*/ 873 w 2619"/>
                  <a:gd name="T7" fmla="*/ 62 h 1366"/>
                  <a:gd name="T8" fmla="*/ 1130 w 2619"/>
                  <a:gd name="T9" fmla="*/ 0 h 1366"/>
                  <a:gd name="T10" fmla="*/ 1284 w 2619"/>
                  <a:gd name="T11" fmla="*/ 21 h 1366"/>
                  <a:gd name="T12" fmla="*/ 1397 w 2619"/>
                  <a:gd name="T13" fmla="*/ 62 h 1366"/>
                  <a:gd name="T14" fmla="*/ 1551 w 2619"/>
                  <a:gd name="T15" fmla="*/ 103 h 1366"/>
                  <a:gd name="T16" fmla="*/ 1746 w 2619"/>
                  <a:gd name="T17" fmla="*/ 185 h 1366"/>
                  <a:gd name="T18" fmla="*/ 2075 w 2619"/>
                  <a:gd name="T19" fmla="*/ 309 h 1366"/>
                  <a:gd name="T20" fmla="*/ 2619 w 2619"/>
                  <a:gd name="T21" fmla="*/ 473 h 13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19"/>
                  <a:gd name="T34" fmla="*/ 0 h 1366"/>
                  <a:gd name="T35" fmla="*/ 2619 w 2619"/>
                  <a:gd name="T36" fmla="*/ 1366 h 13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19" h="1366">
                    <a:moveTo>
                      <a:pt x="0" y="1366"/>
                    </a:moveTo>
                    <a:lnTo>
                      <a:pt x="349" y="668"/>
                    </a:lnTo>
                    <a:lnTo>
                      <a:pt x="606" y="247"/>
                    </a:lnTo>
                    <a:lnTo>
                      <a:pt x="873" y="62"/>
                    </a:lnTo>
                    <a:lnTo>
                      <a:pt x="1130" y="0"/>
                    </a:lnTo>
                    <a:lnTo>
                      <a:pt x="1284" y="21"/>
                    </a:lnTo>
                    <a:lnTo>
                      <a:pt x="1397" y="62"/>
                    </a:lnTo>
                    <a:lnTo>
                      <a:pt x="1551" y="103"/>
                    </a:lnTo>
                    <a:lnTo>
                      <a:pt x="1746" y="185"/>
                    </a:lnTo>
                    <a:lnTo>
                      <a:pt x="2075" y="309"/>
                    </a:lnTo>
                    <a:lnTo>
                      <a:pt x="2619" y="473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2" name="Freeform 9"/>
              <p:cNvSpPr>
                <a:spLocks/>
              </p:cNvSpPr>
              <p:nvPr/>
            </p:nvSpPr>
            <p:spPr bwMode="auto">
              <a:xfrm>
                <a:off x="935" y="1898"/>
                <a:ext cx="2876" cy="2331"/>
              </a:xfrm>
              <a:custGeom>
                <a:avLst/>
                <a:gdLst>
                  <a:gd name="T0" fmla="*/ 0 w 2876"/>
                  <a:gd name="T1" fmla="*/ 2331 h 2331"/>
                  <a:gd name="T2" fmla="*/ 349 w 2876"/>
                  <a:gd name="T3" fmla="*/ 1520 h 2331"/>
                  <a:gd name="T4" fmla="*/ 606 w 2876"/>
                  <a:gd name="T5" fmla="*/ 1109 h 2331"/>
                  <a:gd name="T6" fmla="*/ 873 w 2876"/>
                  <a:gd name="T7" fmla="*/ 626 h 2331"/>
                  <a:gd name="T8" fmla="*/ 1130 w 2876"/>
                  <a:gd name="T9" fmla="*/ 277 h 2331"/>
                  <a:gd name="T10" fmla="*/ 1284 w 2876"/>
                  <a:gd name="T11" fmla="*/ 102 h 2331"/>
                  <a:gd name="T12" fmla="*/ 1397 w 2876"/>
                  <a:gd name="T13" fmla="*/ 20 h 2331"/>
                  <a:gd name="T14" fmla="*/ 1479 w 2876"/>
                  <a:gd name="T15" fmla="*/ 0 h 2331"/>
                  <a:gd name="T16" fmla="*/ 1551 w 2876"/>
                  <a:gd name="T17" fmla="*/ 20 h 2331"/>
                  <a:gd name="T18" fmla="*/ 1746 w 2876"/>
                  <a:gd name="T19" fmla="*/ 154 h 2331"/>
                  <a:gd name="T20" fmla="*/ 2003 w 2876"/>
                  <a:gd name="T21" fmla="*/ 349 h 2331"/>
                  <a:gd name="T22" fmla="*/ 2075 w 2876"/>
                  <a:gd name="T23" fmla="*/ 400 h 2331"/>
                  <a:gd name="T24" fmla="*/ 2352 w 2876"/>
                  <a:gd name="T25" fmla="*/ 626 h 2331"/>
                  <a:gd name="T26" fmla="*/ 2619 w 2876"/>
                  <a:gd name="T27" fmla="*/ 811 h 2331"/>
                  <a:gd name="T28" fmla="*/ 2876 w 2876"/>
                  <a:gd name="T29" fmla="*/ 1027 h 23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876"/>
                  <a:gd name="T46" fmla="*/ 0 h 2331"/>
                  <a:gd name="T47" fmla="*/ 2876 w 2876"/>
                  <a:gd name="T48" fmla="*/ 2331 h 233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876" h="2331">
                    <a:moveTo>
                      <a:pt x="0" y="2331"/>
                    </a:moveTo>
                    <a:lnTo>
                      <a:pt x="349" y="1520"/>
                    </a:lnTo>
                    <a:lnTo>
                      <a:pt x="606" y="1109"/>
                    </a:lnTo>
                    <a:lnTo>
                      <a:pt x="873" y="626"/>
                    </a:lnTo>
                    <a:lnTo>
                      <a:pt x="1130" y="277"/>
                    </a:lnTo>
                    <a:lnTo>
                      <a:pt x="1284" y="102"/>
                    </a:lnTo>
                    <a:lnTo>
                      <a:pt x="1397" y="20"/>
                    </a:lnTo>
                    <a:lnTo>
                      <a:pt x="1479" y="0"/>
                    </a:lnTo>
                    <a:lnTo>
                      <a:pt x="1551" y="20"/>
                    </a:lnTo>
                    <a:lnTo>
                      <a:pt x="1746" y="154"/>
                    </a:lnTo>
                    <a:lnTo>
                      <a:pt x="2003" y="349"/>
                    </a:lnTo>
                    <a:lnTo>
                      <a:pt x="2075" y="400"/>
                    </a:lnTo>
                    <a:lnTo>
                      <a:pt x="2352" y="626"/>
                    </a:lnTo>
                    <a:lnTo>
                      <a:pt x="2619" y="811"/>
                    </a:lnTo>
                    <a:lnTo>
                      <a:pt x="2876" y="1027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283" name="Group 10"/>
              <p:cNvGrpSpPr>
                <a:grpSpLocks/>
              </p:cNvGrpSpPr>
              <p:nvPr/>
            </p:nvGrpSpPr>
            <p:grpSpPr bwMode="auto">
              <a:xfrm>
                <a:off x="802" y="778"/>
                <a:ext cx="41" cy="4058"/>
                <a:chOff x="802" y="778"/>
                <a:chExt cx="41" cy="4058"/>
              </a:xfrm>
            </p:grpSpPr>
            <p:sp>
              <p:nvSpPr>
                <p:cNvPr id="518" name="Line 11"/>
                <p:cNvSpPr>
                  <a:spLocks noChangeShapeType="1"/>
                </p:cNvSpPr>
                <p:nvPr/>
              </p:nvSpPr>
              <p:spPr bwMode="auto">
                <a:xfrm>
                  <a:off x="802" y="4835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9" name="Line 12"/>
                <p:cNvSpPr>
                  <a:spLocks noChangeShapeType="1"/>
                </p:cNvSpPr>
                <p:nvPr/>
              </p:nvSpPr>
              <p:spPr bwMode="auto">
                <a:xfrm>
                  <a:off x="802" y="3818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0" name="Line 13"/>
                <p:cNvSpPr>
                  <a:spLocks noChangeShapeType="1"/>
                </p:cNvSpPr>
                <p:nvPr/>
              </p:nvSpPr>
              <p:spPr bwMode="auto">
                <a:xfrm>
                  <a:off x="802" y="2812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1" name="Line 14"/>
                <p:cNvSpPr>
                  <a:spLocks noChangeShapeType="1"/>
                </p:cNvSpPr>
                <p:nvPr/>
              </p:nvSpPr>
              <p:spPr bwMode="auto">
                <a:xfrm>
                  <a:off x="802" y="1795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2" name="Line 15"/>
                <p:cNvSpPr>
                  <a:spLocks noChangeShapeType="1"/>
                </p:cNvSpPr>
                <p:nvPr/>
              </p:nvSpPr>
              <p:spPr bwMode="auto">
                <a:xfrm>
                  <a:off x="802" y="778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3" name="Line 16"/>
                <p:cNvSpPr>
                  <a:spLocks noChangeShapeType="1"/>
                </p:cNvSpPr>
                <p:nvPr/>
              </p:nvSpPr>
              <p:spPr bwMode="auto">
                <a:xfrm>
                  <a:off x="802" y="4630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4" name="Line 17"/>
                <p:cNvSpPr>
                  <a:spLocks noChangeShapeType="1"/>
                </p:cNvSpPr>
                <p:nvPr/>
              </p:nvSpPr>
              <p:spPr bwMode="auto">
                <a:xfrm>
                  <a:off x="802" y="4434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5" name="Line 18"/>
                <p:cNvSpPr>
                  <a:spLocks noChangeShapeType="1"/>
                </p:cNvSpPr>
                <p:nvPr/>
              </p:nvSpPr>
              <p:spPr bwMode="auto">
                <a:xfrm>
                  <a:off x="802" y="4229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6" name="Line 19"/>
                <p:cNvSpPr>
                  <a:spLocks noChangeShapeType="1"/>
                </p:cNvSpPr>
                <p:nvPr/>
              </p:nvSpPr>
              <p:spPr bwMode="auto">
                <a:xfrm>
                  <a:off x="802" y="4024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7" name="Line 20"/>
                <p:cNvSpPr>
                  <a:spLocks noChangeShapeType="1"/>
                </p:cNvSpPr>
                <p:nvPr/>
              </p:nvSpPr>
              <p:spPr bwMode="auto">
                <a:xfrm>
                  <a:off x="802" y="3623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8" name="Line 21"/>
                <p:cNvSpPr>
                  <a:spLocks noChangeShapeType="1"/>
                </p:cNvSpPr>
                <p:nvPr/>
              </p:nvSpPr>
              <p:spPr bwMode="auto">
                <a:xfrm>
                  <a:off x="802" y="3418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9" name="Line 22"/>
                <p:cNvSpPr>
                  <a:spLocks noChangeShapeType="1"/>
                </p:cNvSpPr>
                <p:nvPr/>
              </p:nvSpPr>
              <p:spPr bwMode="auto">
                <a:xfrm>
                  <a:off x="802" y="3212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0" name="Line 23"/>
                <p:cNvSpPr>
                  <a:spLocks noChangeShapeType="1"/>
                </p:cNvSpPr>
                <p:nvPr/>
              </p:nvSpPr>
              <p:spPr bwMode="auto">
                <a:xfrm>
                  <a:off x="802" y="3007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1" name="Line 24"/>
                <p:cNvSpPr>
                  <a:spLocks noChangeShapeType="1"/>
                </p:cNvSpPr>
                <p:nvPr/>
              </p:nvSpPr>
              <p:spPr bwMode="auto">
                <a:xfrm>
                  <a:off x="802" y="2606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2" name="Line 25"/>
                <p:cNvSpPr>
                  <a:spLocks noChangeShapeType="1"/>
                </p:cNvSpPr>
                <p:nvPr/>
              </p:nvSpPr>
              <p:spPr bwMode="auto">
                <a:xfrm>
                  <a:off x="802" y="2401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3" name="Line 26"/>
                <p:cNvSpPr>
                  <a:spLocks noChangeShapeType="1"/>
                </p:cNvSpPr>
                <p:nvPr/>
              </p:nvSpPr>
              <p:spPr bwMode="auto">
                <a:xfrm>
                  <a:off x="802" y="2195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4" name="Line 27"/>
                <p:cNvSpPr>
                  <a:spLocks noChangeShapeType="1"/>
                </p:cNvSpPr>
                <p:nvPr/>
              </p:nvSpPr>
              <p:spPr bwMode="auto">
                <a:xfrm>
                  <a:off x="802" y="2000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5" name="Line 28"/>
                <p:cNvSpPr>
                  <a:spLocks noChangeShapeType="1"/>
                </p:cNvSpPr>
                <p:nvPr/>
              </p:nvSpPr>
              <p:spPr bwMode="auto">
                <a:xfrm>
                  <a:off x="802" y="1589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6" name="Line 29"/>
                <p:cNvSpPr>
                  <a:spLocks noChangeShapeType="1"/>
                </p:cNvSpPr>
                <p:nvPr/>
              </p:nvSpPr>
              <p:spPr bwMode="auto">
                <a:xfrm>
                  <a:off x="802" y="1384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7" name="Line 30"/>
                <p:cNvSpPr>
                  <a:spLocks noChangeShapeType="1"/>
                </p:cNvSpPr>
                <p:nvPr/>
              </p:nvSpPr>
              <p:spPr bwMode="auto">
                <a:xfrm>
                  <a:off x="802" y="1189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8" name="Line 31"/>
                <p:cNvSpPr>
                  <a:spLocks noChangeShapeType="1"/>
                </p:cNvSpPr>
                <p:nvPr/>
              </p:nvSpPr>
              <p:spPr bwMode="auto">
                <a:xfrm>
                  <a:off x="802" y="983"/>
                  <a:ext cx="20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284" name="Group 32"/>
              <p:cNvGrpSpPr>
                <a:grpSpLocks/>
              </p:cNvGrpSpPr>
              <p:nvPr/>
            </p:nvGrpSpPr>
            <p:grpSpPr bwMode="auto">
              <a:xfrm>
                <a:off x="3924" y="778"/>
                <a:ext cx="41" cy="4058"/>
                <a:chOff x="3924" y="778"/>
                <a:chExt cx="41" cy="4058"/>
              </a:xfrm>
            </p:grpSpPr>
            <p:sp>
              <p:nvSpPr>
                <p:cNvPr id="497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924" y="4835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8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924" y="3818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9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924" y="2812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0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924" y="1795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1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3924" y="778"/>
                  <a:ext cx="4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2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944" y="4630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3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944" y="4434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3944" y="4229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5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3944" y="4024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6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3944" y="3623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7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3944" y="3418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8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3944" y="3212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9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3944" y="3007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0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3944" y="2606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1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3944" y="2401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2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3944" y="2195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3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3944" y="2000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4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3944" y="1589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5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3944" y="1384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6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3944" y="1189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7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3944" y="983"/>
                  <a:ext cx="21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285" name="Group 54"/>
              <p:cNvGrpSpPr>
                <a:grpSpLocks/>
              </p:cNvGrpSpPr>
              <p:nvPr/>
            </p:nvGrpSpPr>
            <p:grpSpPr bwMode="auto">
              <a:xfrm>
                <a:off x="802" y="4794"/>
                <a:ext cx="3010" cy="41"/>
                <a:chOff x="802" y="4794"/>
                <a:chExt cx="3010" cy="41"/>
              </a:xfrm>
            </p:grpSpPr>
            <p:sp>
              <p:nvSpPr>
                <p:cNvPr id="465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935" y="4794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6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1808" y="4794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7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681" y="4794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3554" y="4794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9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802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0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853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894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2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1202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3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1356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4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1459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5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1541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6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1613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7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675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8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1726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9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1767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0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2065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1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2219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2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2332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2414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4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2486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5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2548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6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2589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7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2640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8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2938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9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3092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0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3205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3287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2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3359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3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3410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4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3462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5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3513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6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3811" y="4814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286" name="Group 87"/>
              <p:cNvGrpSpPr>
                <a:grpSpLocks/>
              </p:cNvGrpSpPr>
              <p:nvPr/>
            </p:nvGrpSpPr>
            <p:grpSpPr bwMode="auto">
              <a:xfrm>
                <a:off x="802" y="778"/>
                <a:ext cx="3010" cy="41"/>
                <a:chOff x="802" y="778"/>
                <a:chExt cx="3010" cy="41"/>
              </a:xfrm>
            </p:grpSpPr>
            <p:sp>
              <p:nvSpPr>
                <p:cNvPr id="433" name="Line 88"/>
                <p:cNvSpPr>
                  <a:spLocks noChangeShapeType="1"/>
                </p:cNvSpPr>
                <p:nvPr/>
              </p:nvSpPr>
              <p:spPr bwMode="auto">
                <a:xfrm>
                  <a:off x="935" y="778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4" name="Line 89"/>
                <p:cNvSpPr>
                  <a:spLocks noChangeShapeType="1"/>
                </p:cNvSpPr>
                <p:nvPr/>
              </p:nvSpPr>
              <p:spPr bwMode="auto">
                <a:xfrm>
                  <a:off x="1808" y="778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5" name="Line 90"/>
                <p:cNvSpPr>
                  <a:spLocks noChangeShapeType="1"/>
                </p:cNvSpPr>
                <p:nvPr/>
              </p:nvSpPr>
              <p:spPr bwMode="auto">
                <a:xfrm>
                  <a:off x="2681" y="778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6" name="Line 91"/>
                <p:cNvSpPr>
                  <a:spLocks noChangeShapeType="1"/>
                </p:cNvSpPr>
                <p:nvPr/>
              </p:nvSpPr>
              <p:spPr bwMode="auto">
                <a:xfrm>
                  <a:off x="3554" y="778"/>
                  <a:ext cx="1" cy="4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7" name="Line 92"/>
                <p:cNvSpPr>
                  <a:spLocks noChangeShapeType="1"/>
                </p:cNvSpPr>
                <p:nvPr/>
              </p:nvSpPr>
              <p:spPr bwMode="auto">
                <a:xfrm>
                  <a:off x="802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8" name="Line 93"/>
                <p:cNvSpPr>
                  <a:spLocks noChangeShapeType="1"/>
                </p:cNvSpPr>
                <p:nvPr/>
              </p:nvSpPr>
              <p:spPr bwMode="auto">
                <a:xfrm>
                  <a:off x="853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9" name="Line 94"/>
                <p:cNvSpPr>
                  <a:spLocks noChangeShapeType="1"/>
                </p:cNvSpPr>
                <p:nvPr/>
              </p:nvSpPr>
              <p:spPr bwMode="auto">
                <a:xfrm>
                  <a:off x="894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0" name="Line 95"/>
                <p:cNvSpPr>
                  <a:spLocks noChangeShapeType="1"/>
                </p:cNvSpPr>
                <p:nvPr/>
              </p:nvSpPr>
              <p:spPr bwMode="auto">
                <a:xfrm>
                  <a:off x="1202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1" name="Line 96"/>
                <p:cNvSpPr>
                  <a:spLocks noChangeShapeType="1"/>
                </p:cNvSpPr>
                <p:nvPr/>
              </p:nvSpPr>
              <p:spPr bwMode="auto">
                <a:xfrm>
                  <a:off x="1356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2" name="Line 97"/>
                <p:cNvSpPr>
                  <a:spLocks noChangeShapeType="1"/>
                </p:cNvSpPr>
                <p:nvPr/>
              </p:nvSpPr>
              <p:spPr bwMode="auto">
                <a:xfrm>
                  <a:off x="1459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3" name="Line 98"/>
                <p:cNvSpPr>
                  <a:spLocks noChangeShapeType="1"/>
                </p:cNvSpPr>
                <p:nvPr/>
              </p:nvSpPr>
              <p:spPr bwMode="auto">
                <a:xfrm>
                  <a:off x="1541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4" name="Line 99"/>
                <p:cNvSpPr>
                  <a:spLocks noChangeShapeType="1"/>
                </p:cNvSpPr>
                <p:nvPr/>
              </p:nvSpPr>
              <p:spPr bwMode="auto">
                <a:xfrm>
                  <a:off x="1613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5" name="Line 100"/>
                <p:cNvSpPr>
                  <a:spLocks noChangeShapeType="1"/>
                </p:cNvSpPr>
                <p:nvPr/>
              </p:nvSpPr>
              <p:spPr bwMode="auto">
                <a:xfrm>
                  <a:off x="1675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6" name="Line 101"/>
                <p:cNvSpPr>
                  <a:spLocks noChangeShapeType="1"/>
                </p:cNvSpPr>
                <p:nvPr/>
              </p:nvSpPr>
              <p:spPr bwMode="auto">
                <a:xfrm>
                  <a:off x="1726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7" name="Line 102"/>
                <p:cNvSpPr>
                  <a:spLocks noChangeShapeType="1"/>
                </p:cNvSpPr>
                <p:nvPr/>
              </p:nvSpPr>
              <p:spPr bwMode="auto">
                <a:xfrm>
                  <a:off x="1767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8" name="Line 103"/>
                <p:cNvSpPr>
                  <a:spLocks noChangeShapeType="1"/>
                </p:cNvSpPr>
                <p:nvPr/>
              </p:nvSpPr>
              <p:spPr bwMode="auto">
                <a:xfrm>
                  <a:off x="2065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9" name="Line 104"/>
                <p:cNvSpPr>
                  <a:spLocks noChangeShapeType="1"/>
                </p:cNvSpPr>
                <p:nvPr/>
              </p:nvSpPr>
              <p:spPr bwMode="auto">
                <a:xfrm>
                  <a:off x="2219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0" name="Line 105"/>
                <p:cNvSpPr>
                  <a:spLocks noChangeShapeType="1"/>
                </p:cNvSpPr>
                <p:nvPr/>
              </p:nvSpPr>
              <p:spPr bwMode="auto">
                <a:xfrm>
                  <a:off x="2332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1" name="Line 106"/>
                <p:cNvSpPr>
                  <a:spLocks noChangeShapeType="1"/>
                </p:cNvSpPr>
                <p:nvPr/>
              </p:nvSpPr>
              <p:spPr bwMode="auto">
                <a:xfrm>
                  <a:off x="2414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2" name="Line 107"/>
                <p:cNvSpPr>
                  <a:spLocks noChangeShapeType="1"/>
                </p:cNvSpPr>
                <p:nvPr/>
              </p:nvSpPr>
              <p:spPr bwMode="auto">
                <a:xfrm>
                  <a:off x="2486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3" name="Line 108"/>
                <p:cNvSpPr>
                  <a:spLocks noChangeShapeType="1"/>
                </p:cNvSpPr>
                <p:nvPr/>
              </p:nvSpPr>
              <p:spPr bwMode="auto">
                <a:xfrm>
                  <a:off x="2548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4" name="Line 109"/>
                <p:cNvSpPr>
                  <a:spLocks noChangeShapeType="1"/>
                </p:cNvSpPr>
                <p:nvPr/>
              </p:nvSpPr>
              <p:spPr bwMode="auto">
                <a:xfrm>
                  <a:off x="2589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5" name="Line 110"/>
                <p:cNvSpPr>
                  <a:spLocks noChangeShapeType="1"/>
                </p:cNvSpPr>
                <p:nvPr/>
              </p:nvSpPr>
              <p:spPr bwMode="auto">
                <a:xfrm>
                  <a:off x="2640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6" name="Line 111"/>
                <p:cNvSpPr>
                  <a:spLocks noChangeShapeType="1"/>
                </p:cNvSpPr>
                <p:nvPr/>
              </p:nvSpPr>
              <p:spPr bwMode="auto">
                <a:xfrm>
                  <a:off x="2938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7" name="Line 112"/>
                <p:cNvSpPr>
                  <a:spLocks noChangeShapeType="1"/>
                </p:cNvSpPr>
                <p:nvPr/>
              </p:nvSpPr>
              <p:spPr bwMode="auto">
                <a:xfrm>
                  <a:off x="3092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8" name="Line 113"/>
                <p:cNvSpPr>
                  <a:spLocks noChangeShapeType="1"/>
                </p:cNvSpPr>
                <p:nvPr/>
              </p:nvSpPr>
              <p:spPr bwMode="auto">
                <a:xfrm>
                  <a:off x="3205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9" name="Line 114"/>
                <p:cNvSpPr>
                  <a:spLocks noChangeShapeType="1"/>
                </p:cNvSpPr>
                <p:nvPr/>
              </p:nvSpPr>
              <p:spPr bwMode="auto">
                <a:xfrm>
                  <a:off x="3287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0" name="Line 115"/>
                <p:cNvSpPr>
                  <a:spLocks noChangeShapeType="1"/>
                </p:cNvSpPr>
                <p:nvPr/>
              </p:nvSpPr>
              <p:spPr bwMode="auto">
                <a:xfrm>
                  <a:off x="3359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1" name="Line 116"/>
                <p:cNvSpPr>
                  <a:spLocks noChangeShapeType="1"/>
                </p:cNvSpPr>
                <p:nvPr/>
              </p:nvSpPr>
              <p:spPr bwMode="auto">
                <a:xfrm>
                  <a:off x="3410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2" name="Line 117"/>
                <p:cNvSpPr>
                  <a:spLocks noChangeShapeType="1"/>
                </p:cNvSpPr>
                <p:nvPr/>
              </p:nvSpPr>
              <p:spPr bwMode="auto">
                <a:xfrm>
                  <a:off x="3462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3" name="Line 118"/>
                <p:cNvSpPr>
                  <a:spLocks noChangeShapeType="1"/>
                </p:cNvSpPr>
                <p:nvPr/>
              </p:nvSpPr>
              <p:spPr bwMode="auto">
                <a:xfrm>
                  <a:off x="3513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4" name="Line 119"/>
                <p:cNvSpPr>
                  <a:spLocks noChangeShapeType="1"/>
                </p:cNvSpPr>
                <p:nvPr/>
              </p:nvSpPr>
              <p:spPr bwMode="auto">
                <a:xfrm>
                  <a:off x="3811" y="778"/>
                  <a:ext cx="1" cy="2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287" name="Line 120"/>
              <p:cNvSpPr>
                <a:spLocks noChangeShapeType="1"/>
              </p:cNvSpPr>
              <p:nvPr/>
            </p:nvSpPr>
            <p:spPr bwMode="auto">
              <a:xfrm flipV="1">
                <a:off x="802" y="778"/>
                <a:ext cx="1" cy="40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8" name="Line 121"/>
              <p:cNvSpPr>
                <a:spLocks noChangeShapeType="1"/>
              </p:cNvSpPr>
              <p:nvPr/>
            </p:nvSpPr>
            <p:spPr bwMode="auto">
              <a:xfrm flipV="1">
                <a:off x="3965" y="778"/>
                <a:ext cx="1" cy="40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9" name="Line 122"/>
              <p:cNvSpPr>
                <a:spLocks noChangeShapeType="1"/>
              </p:cNvSpPr>
              <p:nvPr/>
            </p:nvSpPr>
            <p:spPr bwMode="auto">
              <a:xfrm>
                <a:off x="802" y="4835"/>
                <a:ext cx="3163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0" name="Line 123"/>
              <p:cNvSpPr>
                <a:spLocks noChangeShapeType="1"/>
              </p:cNvSpPr>
              <p:nvPr/>
            </p:nvSpPr>
            <p:spPr bwMode="auto">
              <a:xfrm>
                <a:off x="802" y="778"/>
                <a:ext cx="3163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1" name="Oval 124"/>
              <p:cNvSpPr>
                <a:spLocks noChangeArrowheads="1"/>
              </p:cNvSpPr>
              <p:nvPr/>
            </p:nvSpPr>
            <p:spPr bwMode="auto">
              <a:xfrm>
                <a:off x="915" y="4671"/>
                <a:ext cx="51" cy="51"/>
              </a:xfrm>
              <a:prstGeom prst="ellipse">
                <a:avLst/>
              </a:prstGeom>
              <a:solidFill>
                <a:schemeClr val="tx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2" name="Oval 125"/>
              <p:cNvSpPr>
                <a:spLocks noChangeArrowheads="1"/>
              </p:cNvSpPr>
              <p:nvPr/>
            </p:nvSpPr>
            <p:spPr bwMode="auto">
              <a:xfrm>
                <a:off x="1788" y="4609"/>
                <a:ext cx="51" cy="51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3" name="Oval 126"/>
              <p:cNvSpPr>
                <a:spLocks noChangeArrowheads="1"/>
              </p:cNvSpPr>
              <p:nvPr/>
            </p:nvSpPr>
            <p:spPr bwMode="auto">
              <a:xfrm>
                <a:off x="2044" y="4589"/>
                <a:ext cx="52" cy="51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4" name="Oval 127"/>
              <p:cNvSpPr>
                <a:spLocks noChangeArrowheads="1"/>
              </p:cNvSpPr>
              <p:nvPr/>
            </p:nvSpPr>
            <p:spPr bwMode="auto">
              <a:xfrm>
                <a:off x="2198" y="4568"/>
                <a:ext cx="52" cy="51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5" name="Oval 128"/>
              <p:cNvSpPr>
                <a:spLocks noChangeArrowheads="1"/>
              </p:cNvSpPr>
              <p:nvPr/>
            </p:nvSpPr>
            <p:spPr bwMode="auto">
              <a:xfrm>
                <a:off x="2465" y="4414"/>
                <a:ext cx="52" cy="51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6" name="Oval 129"/>
              <p:cNvSpPr>
                <a:spLocks noChangeArrowheads="1"/>
              </p:cNvSpPr>
              <p:nvPr/>
            </p:nvSpPr>
            <p:spPr bwMode="auto">
              <a:xfrm>
                <a:off x="2661" y="4126"/>
                <a:ext cx="51" cy="52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7" name="Oval 130"/>
              <p:cNvSpPr>
                <a:spLocks noChangeArrowheads="1"/>
              </p:cNvSpPr>
              <p:nvPr/>
            </p:nvSpPr>
            <p:spPr bwMode="auto">
              <a:xfrm>
                <a:off x="2917" y="3962"/>
                <a:ext cx="52" cy="51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8" name="Oval 131"/>
              <p:cNvSpPr>
                <a:spLocks noChangeArrowheads="1"/>
              </p:cNvSpPr>
              <p:nvPr/>
            </p:nvSpPr>
            <p:spPr bwMode="auto">
              <a:xfrm>
                <a:off x="3071" y="3900"/>
                <a:ext cx="52" cy="52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9" name="Oval 132"/>
              <p:cNvSpPr>
                <a:spLocks noChangeArrowheads="1"/>
              </p:cNvSpPr>
              <p:nvPr/>
            </p:nvSpPr>
            <p:spPr bwMode="auto">
              <a:xfrm>
                <a:off x="3267" y="3921"/>
                <a:ext cx="51" cy="51"/>
              </a:xfrm>
              <a:prstGeom prst="ellipse">
                <a:avLst/>
              </a:prstGeom>
              <a:solidFill>
                <a:schemeClr val="tx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0" name="Oval 133"/>
              <p:cNvSpPr>
                <a:spLocks noChangeArrowheads="1"/>
              </p:cNvSpPr>
              <p:nvPr/>
            </p:nvSpPr>
            <p:spPr bwMode="auto">
              <a:xfrm>
                <a:off x="3534" y="3962"/>
                <a:ext cx="51" cy="51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1" name="Oval 134"/>
              <p:cNvSpPr>
                <a:spLocks noChangeArrowheads="1"/>
              </p:cNvSpPr>
              <p:nvPr/>
            </p:nvSpPr>
            <p:spPr bwMode="auto">
              <a:xfrm>
                <a:off x="3790" y="4085"/>
                <a:ext cx="52" cy="52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2" name="Oval 135"/>
              <p:cNvSpPr>
                <a:spLocks noChangeArrowheads="1"/>
              </p:cNvSpPr>
              <p:nvPr/>
            </p:nvSpPr>
            <p:spPr bwMode="auto">
              <a:xfrm>
                <a:off x="915" y="4630"/>
                <a:ext cx="51" cy="5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3" name="Oval 136"/>
              <p:cNvSpPr>
                <a:spLocks noChangeArrowheads="1"/>
              </p:cNvSpPr>
              <p:nvPr/>
            </p:nvSpPr>
            <p:spPr bwMode="auto">
              <a:xfrm>
                <a:off x="1264" y="4270"/>
                <a:ext cx="51" cy="5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4" name="Oval 137"/>
              <p:cNvSpPr>
                <a:spLocks noChangeArrowheads="1"/>
              </p:cNvSpPr>
              <p:nvPr/>
            </p:nvSpPr>
            <p:spPr bwMode="auto">
              <a:xfrm>
                <a:off x="1521" y="3941"/>
                <a:ext cx="51" cy="52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5" name="Oval 138"/>
              <p:cNvSpPr>
                <a:spLocks noChangeArrowheads="1"/>
              </p:cNvSpPr>
              <p:nvPr/>
            </p:nvSpPr>
            <p:spPr bwMode="auto">
              <a:xfrm>
                <a:off x="1788" y="3633"/>
                <a:ext cx="51" cy="52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6" name="Oval 139"/>
              <p:cNvSpPr>
                <a:spLocks noChangeArrowheads="1"/>
              </p:cNvSpPr>
              <p:nvPr/>
            </p:nvSpPr>
            <p:spPr bwMode="auto">
              <a:xfrm>
                <a:off x="2044" y="3274"/>
                <a:ext cx="52" cy="5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7" name="Oval 140"/>
              <p:cNvSpPr>
                <a:spLocks noChangeArrowheads="1"/>
              </p:cNvSpPr>
              <p:nvPr/>
            </p:nvSpPr>
            <p:spPr bwMode="auto">
              <a:xfrm>
                <a:off x="2198" y="3171"/>
                <a:ext cx="52" cy="5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8" name="Oval 141"/>
              <p:cNvSpPr>
                <a:spLocks noChangeArrowheads="1"/>
              </p:cNvSpPr>
              <p:nvPr/>
            </p:nvSpPr>
            <p:spPr bwMode="auto">
              <a:xfrm>
                <a:off x="2311" y="3192"/>
                <a:ext cx="52" cy="5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9" name="Oval 142"/>
              <p:cNvSpPr>
                <a:spLocks noChangeArrowheads="1"/>
              </p:cNvSpPr>
              <p:nvPr/>
            </p:nvSpPr>
            <p:spPr bwMode="auto">
              <a:xfrm>
                <a:off x="2465" y="3253"/>
                <a:ext cx="52" cy="52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0" name="Oval 143"/>
              <p:cNvSpPr>
                <a:spLocks noChangeArrowheads="1"/>
              </p:cNvSpPr>
              <p:nvPr/>
            </p:nvSpPr>
            <p:spPr bwMode="auto">
              <a:xfrm>
                <a:off x="2661" y="3315"/>
                <a:ext cx="51" cy="51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1" name="Oval 144"/>
              <p:cNvSpPr>
                <a:spLocks noChangeArrowheads="1"/>
              </p:cNvSpPr>
              <p:nvPr/>
            </p:nvSpPr>
            <p:spPr bwMode="auto">
              <a:xfrm>
                <a:off x="2989" y="3459"/>
                <a:ext cx="52" cy="5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2" name="Oval 145"/>
              <p:cNvSpPr>
                <a:spLocks noChangeArrowheads="1"/>
              </p:cNvSpPr>
              <p:nvPr/>
            </p:nvSpPr>
            <p:spPr bwMode="auto">
              <a:xfrm>
                <a:off x="3267" y="3561"/>
                <a:ext cx="51" cy="52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3" name="Oval 146"/>
              <p:cNvSpPr>
                <a:spLocks noChangeArrowheads="1"/>
              </p:cNvSpPr>
              <p:nvPr/>
            </p:nvSpPr>
            <p:spPr bwMode="auto">
              <a:xfrm>
                <a:off x="3534" y="3695"/>
                <a:ext cx="51" cy="5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4" name="Oval 147"/>
              <p:cNvSpPr>
                <a:spLocks noChangeArrowheads="1"/>
              </p:cNvSpPr>
              <p:nvPr/>
            </p:nvSpPr>
            <p:spPr bwMode="auto">
              <a:xfrm>
                <a:off x="3790" y="3777"/>
                <a:ext cx="52" cy="5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5" name="Rectangle 148"/>
              <p:cNvSpPr>
                <a:spLocks noChangeArrowheads="1"/>
              </p:cNvSpPr>
              <p:nvPr/>
            </p:nvSpPr>
            <p:spPr bwMode="auto">
              <a:xfrm>
                <a:off x="915" y="4434"/>
                <a:ext cx="51" cy="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6" name="Rectangle 149"/>
              <p:cNvSpPr>
                <a:spLocks noChangeArrowheads="1"/>
              </p:cNvSpPr>
              <p:nvPr/>
            </p:nvSpPr>
            <p:spPr bwMode="auto">
              <a:xfrm>
                <a:off x="915" y="4434"/>
                <a:ext cx="41" cy="42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7" name="Rectangle 150"/>
              <p:cNvSpPr>
                <a:spLocks noChangeArrowheads="1"/>
              </p:cNvSpPr>
              <p:nvPr/>
            </p:nvSpPr>
            <p:spPr bwMode="auto">
              <a:xfrm>
                <a:off x="1264" y="4393"/>
                <a:ext cx="51" cy="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8" name="Rectangle 151"/>
              <p:cNvSpPr>
                <a:spLocks noChangeArrowheads="1"/>
              </p:cNvSpPr>
              <p:nvPr/>
            </p:nvSpPr>
            <p:spPr bwMode="auto">
              <a:xfrm>
                <a:off x="1264" y="4393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9" name="Rectangle 152"/>
              <p:cNvSpPr>
                <a:spLocks noChangeArrowheads="1"/>
              </p:cNvSpPr>
              <p:nvPr/>
            </p:nvSpPr>
            <p:spPr bwMode="auto">
              <a:xfrm>
                <a:off x="1521" y="4106"/>
                <a:ext cx="51" cy="5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0" name="Rectangle 153"/>
              <p:cNvSpPr>
                <a:spLocks noChangeArrowheads="1"/>
              </p:cNvSpPr>
              <p:nvPr/>
            </p:nvSpPr>
            <p:spPr bwMode="auto">
              <a:xfrm>
                <a:off x="1521" y="4106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1" name="Rectangle 154"/>
              <p:cNvSpPr>
                <a:spLocks noChangeArrowheads="1"/>
              </p:cNvSpPr>
              <p:nvPr/>
            </p:nvSpPr>
            <p:spPr bwMode="auto">
              <a:xfrm>
                <a:off x="1788" y="3746"/>
                <a:ext cx="51" cy="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2" name="Rectangle 155"/>
              <p:cNvSpPr>
                <a:spLocks noChangeArrowheads="1"/>
              </p:cNvSpPr>
              <p:nvPr/>
            </p:nvSpPr>
            <p:spPr bwMode="auto">
              <a:xfrm>
                <a:off x="1788" y="3746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3" name="Rectangle 156"/>
              <p:cNvSpPr>
                <a:spLocks noChangeArrowheads="1"/>
              </p:cNvSpPr>
              <p:nvPr/>
            </p:nvSpPr>
            <p:spPr bwMode="auto">
              <a:xfrm>
                <a:off x="2044" y="3479"/>
                <a:ext cx="52" cy="52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4" name="Rectangle 157"/>
              <p:cNvSpPr>
                <a:spLocks noChangeArrowheads="1"/>
              </p:cNvSpPr>
              <p:nvPr/>
            </p:nvSpPr>
            <p:spPr bwMode="auto">
              <a:xfrm>
                <a:off x="2044" y="3479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5" name="Rectangle 158"/>
              <p:cNvSpPr>
                <a:spLocks noChangeArrowheads="1"/>
              </p:cNvSpPr>
              <p:nvPr/>
            </p:nvSpPr>
            <p:spPr bwMode="auto">
              <a:xfrm>
                <a:off x="2198" y="3479"/>
                <a:ext cx="52" cy="52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6" name="Rectangle 159"/>
              <p:cNvSpPr>
                <a:spLocks noChangeArrowheads="1"/>
              </p:cNvSpPr>
              <p:nvPr/>
            </p:nvSpPr>
            <p:spPr bwMode="auto">
              <a:xfrm>
                <a:off x="2198" y="3479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7" name="Rectangle 160"/>
              <p:cNvSpPr>
                <a:spLocks noChangeArrowheads="1"/>
              </p:cNvSpPr>
              <p:nvPr/>
            </p:nvSpPr>
            <p:spPr bwMode="auto">
              <a:xfrm>
                <a:off x="2311" y="3520"/>
                <a:ext cx="52" cy="52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8" name="Rectangle 161"/>
              <p:cNvSpPr>
                <a:spLocks noChangeArrowheads="1"/>
              </p:cNvSpPr>
              <p:nvPr/>
            </p:nvSpPr>
            <p:spPr bwMode="auto">
              <a:xfrm>
                <a:off x="2311" y="3520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9" name="Rectangle 162"/>
              <p:cNvSpPr>
                <a:spLocks noChangeArrowheads="1"/>
              </p:cNvSpPr>
              <p:nvPr/>
            </p:nvSpPr>
            <p:spPr bwMode="auto">
              <a:xfrm>
                <a:off x="2465" y="3561"/>
                <a:ext cx="52" cy="52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0" name="Rectangle 163"/>
              <p:cNvSpPr>
                <a:spLocks noChangeArrowheads="1"/>
              </p:cNvSpPr>
              <p:nvPr/>
            </p:nvSpPr>
            <p:spPr bwMode="auto">
              <a:xfrm>
                <a:off x="2465" y="3561"/>
                <a:ext cx="42" cy="42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1" name="Rectangle 164"/>
              <p:cNvSpPr>
                <a:spLocks noChangeArrowheads="1"/>
              </p:cNvSpPr>
              <p:nvPr/>
            </p:nvSpPr>
            <p:spPr bwMode="auto">
              <a:xfrm>
                <a:off x="2661" y="3603"/>
                <a:ext cx="51" cy="5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2" name="Rectangle 165"/>
              <p:cNvSpPr>
                <a:spLocks noChangeArrowheads="1"/>
              </p:cNvSpPr>
              <p:nvPr/>
            </p:nvSpPr>
            <p:spPr bwMode="auto">
              <a:xfrm>
                <a:off x="2661" y="3603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3" name="Rectangle 166"/>
              <p:cNvSpPr>
                <a:spLocks noChangeArrowheads="1"/>
              </p:cNvSpPr>
              <p:nvPr/>
            </p:nvSpPr>
            <p:spPr bwMode="auto">
              <a:xfrm>
                <a:off x="2989" y="3674"/>
                <a:ext cx="52" cy="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4" name="Rectangle 167"/>
              <p:cNvSpPr>
                <a:spLocks noChangeArrowheads="1"/>
              </p:cNvSpPr>
              <p:nvPr/>
            </p:nvSpPr>
            <p:spPr bwMode="auto">
              <a:xfrm>
                <a:off x="2989" y="3674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5" name="Rectangle 168"/>
              <p:cNvSpPr>
                <a:spLocks noChangeArrowheads="1"/>
              </p:cNvSpPr>
              <p:nvPr/>
            </p:nvSpPr>
            <p:spPr bwMode="auto">
              <a:xfrm>
                <a:off x="3534" y="3798"/>
                <a:ext cx="51" cy="5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6" name="Rectangle 169"/>
              <p:cNvSpPr>
                <a:spLocks noChangeArrowheads="1"/>
              </p:cNvSpPr>
              <p:nvPr/>
            </p:nvSpPr>
            <p:spPr bwMode="auto">
              <a:xfrm>
                <a:off x="3534" y="3798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>
                  <a:solidFill>
                    <a:prstClr val="black"/>
                  </a:solidFill>
                  <a:latin typeface="Time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7" name="Rectangle 170"/>
              <p:cNvSpPr>
                <a:spLocks noChangeArrowheads="1"/>
              </p:cNvSpPr>
              <p:nvPr/>
            </p:nvSpPr>
            <p:spPr bwMode="auto">
              <a:xfrm>
                <a:off x="915" y="4332"/>
                <a:ext cx="51" cy="5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8" name="Rectangle 171"/>
              <p:cNvSpPr>
                <a:spLocks noChangeArrowheads="1"/>
              </p:cNvSpPr>
              <p:nvPr/>
            </p:nvSpPr>
            <p:spPr bwMode="auto">
              <a:xfrm>
                <a:off x="915" y="4332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9" name="Rectangle 172"/>
              <p:cNvSpPr>
                <a:spLocks noChangeArrowheads="1"/>
              </p:cNvSpPr>
              <p:nvPr/>
            </p:nvSpPr>
            <p:spPr bwMode="auto">
              <a:xfrm>
                <a:off x="1264" y="3603"/>
                <a:ext cx="51" cy="5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0" name="Rectangle 173"/>
              <p:cNvSpPr>
                <a:spLocks noChangeArrowheads="1"/>
              </p:cNvSpPr>
              <p:nvPr/>
            </p:nvSpPr>
            <p:spPr bwMode="auto">
              <a:xfrm>
                <a:off x="1264" y="3603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1" name="Rectangle 174"/>
              <p:cNvSpPr>
                <a:spLocks noChangeArrowheads="1"/>
              </p:cNvSpPr>
              <p:nvPr/>
            </p:nvSpPr>
            <p:spPr bwMode="auto">
              <a:xfrm>
                <a:off x="1521" y="3264"/>
                <a:ext cx="51" cy="5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2" name="Rectangle 175"/>
              <p:cNvSpPr>
                <a:spLocks noChangeArrowheads="1"/>
              </p:cNvSpPr>
              <p:nvPr/>
            </p:nvSpPr>
            <p:spPr bwMode="auto">
              <a:xfrm>
                <a:off x="1521" y="3264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3" name="Rectangle 176"/>
              <p:cNvSpPr>
                <a:spLocks noChangeArrowheads="1"/>
              </p:cNvSpPr>
              <p:nvPr/>
            </p:nvSpPr>
            <p:spPr bwMode="auto">
              <a:xfrm>
                <a:off x="1788" y="2986"/>
                <a:ext cx="51" cy="5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4" name="Rectangle 177"/>
              <p:cNvSpPr>
                <a:spLocks noChangeArrowheads="1"/>
              </p:cNvSpPr>
              <p:nvPr/>
            </p:nvSpPr>
            <p:spPr bwMode="auto">
              <a:xfrm>
                <a:off x="1788" y="2986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5" name="Rectangle 178"/>
              <p:cNvSpPr>
                <a:spLocks noChangeArrowheads="1"/>
              </p:cNvSpPr>
              <p:nvPr/>
            </p:nvSpPr>
            <p:spPr bwMode="auto">
              <a:xfrm>
                <a:off x="2044" y="2842"/>
                <a:ext cx="52" cy="5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6" name="Rectangle 179"/>
              <p:cNvSpPr>
                <a:spLocks noChangeArrowheads="1"/>
              </p:cNvSpPr>
              <p:nvPr/>
            </p:nvSpPr>
            <p:spPr bwMode="auto">
              <a:xfrm>
                <a:off x="2044" y="2842"/>
                <a:ext cx="41" cy="4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7" name="Rectangle 180"/>
              <p:cNvSpPr>
                <a:spLocks noChangeArrowheads="1"/>
              </p:cNvSpPr>
              <p:nvPr/>
            </p:nvSpPr>
            <p:spPr bwMode="auto">
              <a:xfrm>
                <a:off x="2198" y="2863"/>
                <a:ext cx="52" cy="5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8" name="Rectangle 181"/>
              <p:cNvSpPr>
                <a:spLocks noChangeArrowheads="1"/>
              </p:cNvSpPr>
              <p:nvPr/>
            </p:nvSpPr>
            <p:spPr bwMode="auto">
              <a:xfrm>
                <a:off x="2198" y="2863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9" name="Rectangle 182"/>
              <p:cNvSpPr>
                <a:spLocks noChangeArrowheads="1"/>
              </p:cNvSpPr>
              <p:nvPr/>
            </p:nvSpPr>
            <p:spPr bwMode="auto">
              <a:xfrm>
                <a:off x="2311" y="2884"/>
                <a:ext cx="52" cy="5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0" name="Rectangle 183"/>
              <p:cNvSpPr>
                <a:spLocks noChangeArrowheads="1"/>
              </p:cNvSpPr>
              <p:nvPr/>
            </p:nvSpPr>
            <p:spPr bwMode="auto">
              <a:xfrm>
                <a:off x="2311" y="2884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1" name="Rectangle 184"/>
              <p:cNvSpPr>
                <a:spLocks noChangeArrowheads="1"/>
              </p:cNvSpPr>
              <p:nvPr/>
            </p:nvSpPr>
            <p:spPr bwMode="auto">
              <a:xfrm>
                <a:off x="2465" y="2945"/>
                <a:ext cx="52" cy="5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2" name="Rectangle 185"/>
              <p:cNvSpPr>
                <a:spLocks noChangeArrowheads="1"/>
              </p:cNvSpPr>
              <p:nvPr/>
            </p:nvSpPr>
            <p:spPr bwMode="auto">
              <a:xfrm>
                <a:off x="2465" y="2945"/>
                <a:ext cx="42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3" name="Rectangle 186"/>
              <p:cNvSpPr>
                <a:spLocks noChangeArrowheads="1"/>
              </p:cNvSpPr>
              <p:nvPr/>
            </p:nvSpPr>
            <p:spPr bwMode="auto">
              <a:xfrm>
                <a:off x="2661" y="2986"/>
                <a:ext cx="51" cy="5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4" name="Rectangle 187"/>
              <p:cNvSpPr>
                <a:spLocks noChangeArrowheads="1"/>
              </p:cNvSpPr>
              <p:nvPr/>
            </p:nvSpPr>
            <p:spPr bwMode="auto">
              <a:xfrm>
                <a:off x="2661" y="2986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5" name="Rectangle 188"/>
              <p:cNvSpPr>
                <a:spLocks noChangeArrowheads="1"/>
              </p:cNvSpPr>
              <p:nvPr/>
            </p:nvSpPr>
            <p:spPr bwMode="auto">
              <a:xfrm>
                <a:off x="2989" y="3068"/>
                <a:ext cx="52" cy="5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6" name="Rectangle 189"/>
              <p:cNvSpPr>
                <a:spLocks noChangeArrowheads="1"/>
              </p:cNvSpPr>
              <p:nvPr/>
            </p:nvSpPr>
            <p:spPr bwMode="auto">
              <a:xfrm>
                <a:off x="2989" y="3068"/>
                <a:ext cx="41" cy="4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7" name="Rectangle 190"/>
              <p:cNvSpPr>
                <a:spLocks noChangeArrowheads="1"/>
              </p:cNvSpPr>
              <p:nvPr/>
            </p:nvSpPr>
            <p:spPr bwMode="auto">
              <a:xfrm>
                <a:off x="3534" y="3233"/>
                <a:ext cx="51" cy="5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8" name="Rectangle 191"/>
              <p:cNvSpPr>
                <a:spLocks noChangeArrowheads="1"/>
              </p:cNvSpPr>
              <p:nvPr/>
            </p:nvSpPr>
            <p:spPr bwMode="auto">
              <a:xfrm>
                <a:off x="3534" y="3233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9" name="Rectangle 192"/>
              <p:cNvSpPr>
                <a:spLocks noChangeArrowheads="1"/>
              </p:cNvSpPr>
              <p:nvPr/>
            </p:nvSpPr>
            <p:spPr bwMode="auto">
              <a:xfrm>
                <a:off x="3790" y="3294"/>
                <a:ext cx="52" cy="52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0" name="Rectangle 193"/>
              <p:cNvSpPr>
                <a:spLocks noChangeArrowheads="1"/>
              </p:cNvSpPr>
              <p:nvPr/>
            </p:nvSpPr>
            <p:spPr bwMode="auto">
              <a:xfrm>
                <a:off x="3790" y="3294"/>
                <a:ext cx="41" cy="4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1" name="Rectangle 194"/>
              <p:cNvSpPr>
                <a:spLocks noChangeArrowheads="1"/>
              </p:cNvSpPr>
              <p:nvPr/>
            </p:nvSpPr>
            <p:spPr bwMode="auto">
              <a:xfrm>
                <a:off x="915" y="4414"/>
                <a:ext cx="51" cy="5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2" name="Rectangle 195"/>
              <p:cNvSpPr>
                <a:spLocks noChangeArrowheads="1"/>
              </p:cNvSpPr>
              <p:nvPr/>
            </p:nvSpPr>
            <p:spPr bwMode="auto">
              <a:xfrm>
                <a:off x="915" y="4414"/>
                <a:ext cx="41" cy="41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3" name="Rectangle 196"/>
              <p:cNvSpPr>
                <a:spLocks noChangeArrowheads="1"/>
              </p:cNvSpPr>
              <p:nvPr/>
            </p:nvSpPr>
            <p:spPr bwMode="auto">
              <a:xfrm>
                <a:off x="1264" y="3715"/>
                <a:ext cx="51" cy="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4" name="Rectangle 197"/>
              <p:cNvSpPr>
                <a:spLocks noChangeArrowheads="1"/>
              </p:cNvSpPr>
              <p:nvPr/>
            </p:nvSpPr>
            <p:spPr bwMode="auto">
              <a:xfrm>
                <a:off x="1264" y="3715"/>
                <a:ext cx="41" cy="42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5" name="Rectangle 198"/>
              <p:cNvSpPr>
                <a:spLocks noChangeArrowheads="1"/>
              </p:cNvSpPr>
              <p:nvPr/>
            </p:nvSpPr>
            <p:spPr bwMode="auto">
              <a:xfrm>
                <a:off x="1521" y="3294"/>
                <a:ext cx="51" cy="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6" name="Rectangle 199"/>
              <p:cNvSpPr>
                <a:spLocks noChangeArrowheads="1"/>
              </p:cNvSpPr>
              <p:nvPr/>
            </p:nvSpPr>
            <p:spPr bwMode="auto">
              <a:xfrm>
                <a:off x="1521" y="3294"/>
                <a:ext cx="41" cy="4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7" name="Rectangle 200"/>
              <p:cNvSpPr>
                <a:spLocks noChangeArrowheads="1"/>
              </p:cNvSpPr>
              <p:nvPr/>
            </p:nvSpPr>
            <p:spPr bwMode="auto">
              <a:xfrm>
                <a:off x="1788" y="3110"/>
                <a:ext cx="51" cy="5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8" name="Rectangle 201"/>
              <p:cNvSpPr>
                <a:spLocks noChangeArrowheads="1"/>
              </p:cNvSpPr>
              <p:nvPr/>
            </p:nvSpPr>
            <p:spPr bwMode="auto">
              <a:xfrm>
                <a:off x="1788" y="3110"/>
                <a:ext cx="41" cy="4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9" name="Rectangle 202"/>
              <p:cNvSpPr>
                <a:spLocks noChangeArrowheads="1"/>
              </p:cNvSpPr>
              <p:nvPr/>
            </p:nvSpPr>
            <p:spPr bwMode="auto">
              <a:xfrm>
                <a:off x="2044" y="3048"/>
                <a:ext cx="52" cy="5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0" name="Rectangle 203"/>
              <p:cNvSpPr>
                <a:spLocks noChangeArrowheads="1"/>
              </p:cNvSpPr>
              <p:nvPr/>
            </p:nvSpPr>
            <p:spPr bwMode="auto">
              <a:xfrm>
                <a:off x="2044" y="3048"/>
                <a:ext cx="41" cy="4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1" name="Rectangle 204"/>
              <p:cNvSpPr>
                <a:spLocks noChangeArrowheads="1"/>
              </p:cNvSpPr>
              <p:nvPr/>
            </p:nvSpPr>
            <p:spPr bwMode="auto">
              <a:xfrm>
                <a:off x="2198" y="3068"/>
                <a:ext cx="52" cy="52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2" name="Rectangle 205"/>
              <p:cNvSpPr>
                <a:spLocks noChangeArrowheads="1"/>
              </p:cNvSpPr>
              <p:nvPr/>
            </p:nvSpPr>
            <p:spPr bwMode="auto">
              <a:xfrm>
                <a:off x="2198" y="3068"/>
                <a:ext cx="41" cy="42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3" name="Rectangle 206"/>
              <p:cNvSpPr>
                <a:spLocks noChangeArrowheads="1"/>
              </p:cNvSpPr>
              <p:nvPr/>
            </p:nvSpPr>
            <p:spPr bwMode="auto">
              <a:xfrm>
                <a:off x="2311" y="3110"/>
                <a:ext cx="52" cy="5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4" name="Rectangle 207"/>
              <p:cNvSpPr>
                <a:spLocks noChangeArrowheads="1"/>
              </p:cNvSpPr>
              <p:nvPr/>
            </p:nvSpPr>
            <p:spPr bwMode="auto">
              <a:xfrm>
                <a:off x="2311" y="3110"/>
                <a:ext cx="41" cy="4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5" name="Rectangle 208"/>
              <p:cNvSpPr>
                <a:spLocks noChangeArrowheads="1"/>
              </p:cNvSpPr>
              <p:nvPr/>
            </p:nvSpPr>
            <p:spPr bwMode="auto">
              <a:xfrm>
                <a:off x="2465" y="3151"/>
                <a:ext cx="52" cy="5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6" name="Rectangle 209"/>
              <p:cNvSpPr>
                <a:spLocks noChangeArrowheads="1"/>
              </p:cNvSpPr>
              <p:nvPr/>
            </p:nvSpPr>
            <p:spPr bwMode="auto">
              <a:xfrm>
                <a:off x="2465" y="3151"/>
                <a:ext cx="42" cy="4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7" name="Rectangle 210"/>
              <p:cNvSpPr>
                <a:spLocks noChangeArrowheads="1"/>
              </p:cNvSpPr>
              <p:nvPr/>
            </p:nvSpPr>
            <p:spPr bwMode="auto">
              <a:xfrm>
                <a:off x="2661" y="3233"/>
                <a:ext cx="51" cy="5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8" name="Rectangle 211"/>
              <p:cNvSpPr>
                <a:spLocks noChangeArrowheads="1"/>
              </p:cNvSpPr>
              <p:nvPr/>
            </p:nvSpPr>
            <p:spPr bwMode="auto">
              <a:xfrm>
                <a:off x="2661" y="3233"/>
                <a:ext cx="41" cy="4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9" name="Rectangle 212"/>
              <p:cNvSpPr>
                <a:spLocks noChangeArrowheads="1"/>
              </p:cNvSpPr>
              <p:nvPr/>
            </p:nvSpPr>
            <p:spPr bwMode="auto">
              <a:xfrm>
                <a:off x="2989" y="3356"/>
                <a:ext cx="52" cy="5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0" name="Rectangle 213"/>
              <p:cNvSpPr>
                <a:spLocks noChangeArrowheads="1"/>
              </p:cNvSpPr>
              <p:nvPr/>
            </p:nvSpPr>
            <p:spPr bwMode="auto">
              <a:xfrm>
                <a:off x="2989" y="3356"/>
                <a:ext cx="41" cy="4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1" name="Rectangle 214"/>
              <p:cNvSpPr>
                <a:spLocks noChangeArrowheads="1"/>
              </p:cNvSpPr>
              <p:nvPr/>
            </p:nvSpPr>
            <p:spPr bwMode="auto">
              <a:xfrm>
                <a:off x="3534" y="3520"/>
                <a:ext cx="51" cy="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2" name="Rectangle 215"/>
              <p:cNvSpPr>
                <a:spLocks noChangeArrowheads="1"/>
              </p:cNvSpPr>
              <p:nvPr/>
            </p:nvSpPr>
            <p:spPr bwMode="auto">
              <a:xfrm>
                <a:off x="3534" y="3520"/>
                <a:ext cx="41" cy="41"/>
              </a:xfrm>
              <a:prstGeom prst="rect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3" name="Oval 216"/>
              <p:cNvSpPr>
                <a:spLocks noChangeArrowheads="1"/>
              </p:cNvSpPr>
              <p:nvPr/>
            </p:nvSpPr>
            <p:spPr bwMode="auto">
              <a:xfrm>
                <a:off x="915" y="4208"/>
                <a:ext cx="51" cy="52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4" name="Oval 217"/>
              <p:cNvSpPr>
                <a:spLocks noChangeArrowheads="1"/>
              </p:cNvSpPr>
              <p:nvPr/>
            </p:nvSpPr>
            <p:spPr bwMode="auto">
              <a:xfrm>
                <a:off x="1264" y="3397"/>
                <a:ext cx="51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5" name="Oval 218"/>
              <p:cNvSpPr>
                <a:spLocks noChangeArrowheads="1"/>
              </p:cNvSpPr>
              <p:nvPr/>
            </p:nvSpPr>
            <p:spPr bwMode="auto">
              <a:xfrm>
                <a:off x="1521" y="2986"/>
                <a:ext cx="51" cy="52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6" name="Oval 219"/>
              <p:cNvSpPr>
                <a:spLocks noChangeArrowheads="1"/>
              </p:cNvSpPr>
              <p:nvPr/>
            </p:nvSpPr>
            <p:spPr bwMode="auto">
              <a:xfrm>
                <a:off x="1788" y="2504"/>
                <a:ext cx="51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7" name="Oval 220"/>
              <p:cNvSpPr>
                <a:spLocks noChangeArrowheads="1"/>
              </p:cNvSpPr>
              <p:nvPr/>
            </p:nvSpPr>
            <p:spPr bwMode="auto">
              <a:xfrm>
                <a:off x="2044" y="2154"/>
                <a:ext cx="52" cy="52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8" name="Oval 221"/>
              <p:cNvSpPr>
                <a:spLocks noChangeArrowheads="1"/>
              </p:cNvSpPr>
              <p:nvPr/>
            </p:nvSpPr>
            <p:spPr bwMode="auto">
              <a:xfrm>
                <a:off x="2198" y="1980"/>
                <a:ext cx="52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9" name="Oval 222"/>
              <p:cNvSpPr>
                <a:spLocks noChangeArrowheads="1"/>
              </p:cNvSpPr>
              <p:nvPr/>
            </p:nvSpPr>
            <p:spPr bwMode="auto">
              <a:xfrm>
                <a:off x="2311" y="1898"/>
                <a:ext cx="52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0" name="Oval 223"/>
              <p:cNvSpPr>
                <a:spLocks noChangeArrowheads="1"/>
              </p:cNvSpPr>
              <p:nvPr/>
            </p:nvSpPr>
            <p:spPr bwMode="auto">
              <a:xfrm>
                <a:off x="2394" y="1877"/>
                <a:ext cx="51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1" name="Oval 224"/>
              <p:cNvSpPr>
                <a:spLocks noChangeArrowheads="1"/>
              </p:cNvSpPr>
              <p:nvPr/>
            </p:nvSpPr>
            <p:spPr bwMode="auto">
              <a:xfrm>
                <a:off x="2465" y="1898"/>
                <a:ext cx="52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2" name="Oval 225"/>
              <p:cNvSpPr>
                <a:spLocks noChangeArrowheads="1"/>
              </p:cNvSpPr>
              <p:nvPr/>
            </p:nvSpPr>
            <p:spPr bwMode="auto">
              <a:xfrm>
                <a:off x="2661" y="2031"/>
                <a:ext cx="51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3" name="Oval 226"/>
              <p:cNvSpPr>
                <a:spLocks noChangeArrowheads="1"/>
              </p:cNvSpPr>
              <p:nvPr/>
            </p:nvSpPr>
            <p:spPr bwMode="auto">
              <a:xfrm>
                <a:off x="2917" y="2226"/>
                <a:ext cx="52" cy="52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4" name="Oval 227"/>
              <p:cNvSpPr>
                <a:spLocks noChangeArrowheads="1"/>
              </p:cNvSpPr>
              <p:nvPr/>
            </p:nvSpPr>
            <p:spPr bwMode="auto">
              <a:xfrm>
                <a:off x="2989" y="2278"/>
                <a:ext cx="52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5" name="Oval 228"/>
              <p:cNvSpPr>
                <a:spLocks noChangeArrowheads="1"/>
              </p:cNvSpPr>
              <p:nvPr/>
            </p:nvSpPr>
            <p:spPr bwMode="auto">
              <a:xfrm>
                <a:off x="3267" y="2504"/>
                <a:ext cx="51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6" name="Oval 229"/>
              <p:cNvSpPr>
                <a:spLocks noChangeArrowheads="1"/>
              </p:cNvSpPr>
              <p:nvPr/>
            </p:nvSpPr>
            <p:spPr bwMode="auto">
              <a:xfrm>
                <a:off x="3534" y="2688"/>
                <a:ext cx="51" cy="52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7" name="Oval 230"/>
              <p:cNvSpPr>
                <a:spLocks noChangeArrowheads="1"/>
              </p:cNvSpPr>
              <p:nvPr/>
            </p:nvSpPr>
            <p:spPr bwMode="auto">
              <a:xfrm>
                <a:off x="3790" y="2904"/>
                <a:ext cx="52" cy="51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398" name="Group 231"/>
              <p:cNvGrpSpPr>
                <a:grpSpLocks/>
              </p:cNvGrpSpPr>
              <p:nvPr/>
            </p:nvGrpSpPr>
            <p:grpSpPr bwMode="auto">
              <a:xfrm>
                <a:off x="480" y="720"/>
                <a:ext cx="162" cy="4241"/>
                <a:chOff x="539" y="742"/>
                <a:chExt cx="162" cy="4241"/>
              </a:xfrm>
            </p:grpSpPr>
            <p:sp>
              <p:nvSpPr>
                <p:cNvPr id="428" name="Rectangle 232"/>
                <p:cNvSpPr>
                  <a:spLocks noChangeArrowheads="1"/>
                </p:cNvSpPr>
                <p:nvPr/>
              </p:nvSpPr>
              <p:spPr bwMode="auto">
                <a:xfrm>
                  <a:off x="601" y="4801"/>
                  <a:ext cx="10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50</a:t>
                  </a:r>
                </a:p>
              </p:txBody>
            </p:sp>
            <p:sp>
              <p:nvSpPr>
                <p:cNvPr id="429" name="Rectangle 233"/>
                <p:cNvSpPr>
                  <a:spLocks noChangeArrowheads="1"/>
                </p:cNvSpPr>
                <p:nvPr/>
              </p:nvSpPr>
              <p:spPr bwMode="auto">
                <a:xfrm>
                  <a:off x="539" y="3782"/>
                  <a:ext cx="15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100</a:t>
                  </a:r>
                </a:p>
              </p:txBody>
            </p:sp>
            <p:sp>
              <p:nvSpPr>
                <p:cNvPr id="430" name="Rectangle 234"/>
                <p:cNvSpPr>
                  <a:spLocks noChangeArrowheads="1"/>
                </p:cNvSpPr>
                <p:nvPr/>
              </p:nvSpPr>
              <p:spPr bwMode="auto">
                <a:xfrm>
                  <a:off x="539" y="2775"/>
                  <a:ext cx="15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150</a:t>
                  </a:r>
                </a:p>
              </p:txBody>
            </p:sp>
            <p:sp>
              <p:nvSpPr>
                <p:cNvPr id="431" name="Rectangle 235"/>
                <p:cNvSpPr>
                  <a:spLocks noChangeArrowheads="1"/>
                </p:cNvSpPr>
                <p:nvPr/>
              </p:nvSpPr>
              <p:spPr bwMode="auto">
                <a:xfrm>
                  <a:off x="539" y="1758"/>
                  <a:ext cx="15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200</a:t>
                  </a:r>
                </a:p>
              </p:txBody>
            </p:sp>
            <p:sp>
              <p:nvSpPr>
                <p:cNvPr id="432" name="Rectangle 236"/>
                <p:cNvSpPr>
                  <a:spLocks noChangeArrowheads="1"/>
                </p:cNvSpPr>
                <p:nvPr/>
              </p:nvSpPr>
              <p:spPr bwMode="auto">
                <a:xfrm>
                  <a:off x="539" y="742"/>
                  <a:ext cx="15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250</a:t>
                  </a:r>
                </a:p>
              </p:txBody>
            </p:sp>
          </p:grpSp>
          <p:grpSp>
            <p:nvGrpSpPr>
              <p:cNvPr id="399" name="Group 237"/>
              <p:cNvGrpSpPr>
                <a:grpSpLocks/>
              </p:cNvGrpSpPr>
              <p:nvPr/>
            </p:nvGrpSpPr>
            <p:grpSpPr bwMode="auto">
              <a:xfrm>
                <a:off x="864" y="4896"/>
                <a:ext cx="2698" cy="183"/>
                <a:chOff x="899" y="4953"/>
                <a:chExt cx="2698" cy="183"/>
              </a:xfrm>
            </p:grpSpPr>
            <p:sp>
              <p:nvSpPr>
                <p:cNvPr id="424" name="Rectangle 238"/>
                <p:cNvSpPr>
                  <a:spLocks noChangeArrowheads="1"/>
                </p:cNvSpPr>
                <p:nvPr/>
              </p:nvSpPr>
              <p:spPr bwMode="auto">
                <a:xfrm>
                  <a:off x="899" y="4953"/>
                  <a:ext cx="5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0</a:t>
                  </a:r>
                </a:p>
              </p:txBody>
            </p:sp>
            <p:sp>
              <p:nvSpPr>
                <p:cNvPr id="425" name="Rectangle 239"/>
                <p:cNvSpPr>
                  <a:spLocks noChangeArrowheads="1"/>
                </p:cNvSpPr>
                <p:nvPr/>
              </p:nvSpPr>
              <p:spPr bwMode="auto">
                <a:xfrm>
                  <a:off x="1774" y="4953"/>
                  <a:ext cx="5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1</a:t>
                  </a:r>
                </a:p>
              </p:txBody>
            </p:sp>
            <p:sp>
              <p:nvSpPr>
                <p:cNvPr id="426" name="Rectangle 240"/>
                <p:cNvSpPr>
                  <a:spLocks noChangeArrowheads="1"/>
                </p:cNvSpPr>
                <p:nvPr/>
              </p:nvSpPr>
              <p:spPr bwMode="auto">
                <a:xfrm>
                  <a:off x="2604" y="4953"/>
                  <a:ext cx="10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10</a:t>
                  </a:r>
                </a:p>
              </p:txBody>
            </p:sp>
            <p:sp>
              <p:nvSpPr>
                <p:cNvPr id="427" name="Rectangle 241"/>
                <p:cNvSpPr>
                  <a:spLocks noChangeArrowheads="1"/>
                </p:cNvSpPr>
                <p:nvPr/>
              </p:nvSpPr>
              <p:spPr bwMode="auto">
                <a:xfrm>
                  <a:off x="3447" y="4954"/>
                  <a:ext cx="150" cy="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200" b="1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100</a:t>
                  </a:r>
                </a:p>
              </p:txBody>
            </p:sp>
          </p:grpSp>
          <p:grpSp>
            <p:nvGrpSpPr>
              <p:cNvPr id="400" name="Group 242"/>
              <p:cNvGrpSpPr>
                <a:grpSpLocks/>
              </p:cNvGrpSpPr>
              <p:nvPr/>
            </p:nvGrpSpPr>
            <p:grpSpPr bwMode="auto">
              <a:xfrm>
                <a:off x="1824" y="864"/>
                <a:ext cx="2016" cy="927"/>
                <a:chOff x="1680" y="864"/>
                <a:chExt cx="2016" cy="927"/>
              </a:xfrm>
            </p:grpSpPr>
            <p:sp>
              <p:nvSpPr>
                <p:cNvPr id="402" name="Line 243"/>
                <p:cNvSpPr>
                  <a:spLocks noChangeShapeType="1"/>
                </p:cNvSpPr>
                <p:nvPr/>
              </p:nvSpPr>
              <p:spPr bwMode="auto">
                <a:xfrm>
                  <a:off x="1769" y="1106"/>
                  <a:ext cx="375" cy="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03" name="Rectangle 244"/>
                <p:cNvSpPr>
                  <a:spLocks noChangeArrowheads="1"/>
                </p:cNvSpPr>
                <p:nvPr/>
              </p:nvSpPr>
              <p:spPr bwMode="auto">
                <a:xfrm>
                  <a:off x="1680" y="864"/>
                  <a:ext cx="2016" cy="927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04" name="Line 245"/>
                <p:cNvSpPr>
                  <a:spLocks noChangeShapeType="1"/>
                </p:cNvSpPr>
                <p:nvPr/>
              </p:nvSpPr>
              <p:spPr bwMode="auto">
                <a:xfrm>
                  <a:off x="1769" y="952"/>
                  <a:ext cx="375" cy="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05" name="Oval 246"/>
                <p:cNvSpPr>
                  <a:spLocks noChangeArrowheads="1"/>
                </p:cNvSpPr>
                <p:nvPr/>
              </p:nvSpPr>
              <p:spPr bwMode="auto">
                <a:xfrm>
                  <a:off x="1934" y="929"/>
                  <a:ext cx="55" cy="56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06" name="Rectangle 247"/>
                <p:cNvSpPr>
                  <a:spLocks noChangeArrowheads="1"/>
                </p:cNvSpPr>
                <p:nvPr/>
              </p:nvSpPr>
              <p:spPr bwMode="auto">
                <a:xfrm>
                  <a:off x="2191" y="890"/>
                  <a:ext cx="242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0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Al-4Cu</a:t>
                  </a:r>
                </a:p>
              </p:txBody>
            </p:sp>
            <p:sp>
              <p:nvSpPr>
                <p:cNvPr id="407" name="Oval 248"/>
                <p:cNvSpPr>
                  <a:spLocks noChangeArrowheads="1"/>
                </p:cNvSpPr>
                <p:nvPr/>
              </p:nvSpPr>
              <p:spPr bwMode="auto">
                <a:xfrm>
                  <a:off x="1934" y="1084"/>
                  <a:ext cx="55" cy="55"/>
                </a:xfrm>
                <a:prstGeom prst="ellipse">
                  <a:avLst/>
                </a:prstGeom>
                <a:solidFill>
                  <a:schemeClr val="tx2"/>
                </a:solidFill>
                <a:ln w="2540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08" name="Rectangle 249"/>
                <p:cNvSpPr>
                  <a:spLocks noChangeArrowheads="1"/>
                </p:cNvSpPr>
                <p:nvPr/>
              </p:nvSpPr>
              <p:spPr bwMode="auto">
                <a:xfrm>
                  <a:off x="2191" y="1048"/>
                  <a:ext cx="508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0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Al-4Cu-0.05Sn</a:t>
                  </a:r>
                </a:p>
              </p:txBody>
            </p:sp>
            <p:sp>
              <p:nvSpPr>
                <p:cNvPr id="409" name="Line 250"/>
                <p:cNvSpPr>
                  <a:spLocks noChangeShapeType="1"/>
                </p:cNvSpPr>
                <p:nvPr/>
              </p:nvSpPr>
              <p:spPr bwMode="auto">
                <a:xfrm>
                  <a:off x="1769" y="1249"/>
                  <a:ext cx="375" cy="1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0" name="Rectangle 251"/>
                <p:cNvSpPr>
                  <a:spLocks noChangeArrowheads="1"/>
                </p:cNvSpPr>
                <p:nvPr/>
              </p:nvSpPr>
              <p:spPr bwMode="auto">
                <a:xfrm>
                  <a:off x="1934" y="1228"/>
                  <a:ext cx="55" cy="5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1" name="Rectangle 252"/>
                <p:cNvSpPr>
                  <a:spLocks noChangeArrowheads="1"/>
                </p:cNvSpPr>
                <p:nvPr/>
              </p:nvSpPr>
              <p:spPr bwMode="auto">
                <a:xfrm>
                  <a:off x="1934" y="1228"/>
                  <a:ext cx="44" cy="44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2" name="Rectangle 253"/>
                <p:cNvSpPr>
                  <a:spLocks noChangeArrowheads="1"/>
                </p:cNvSpPr>
                <p:nvPr/>
              </p:nvSpPr>
              <p:spPr bwMode="auto">
                <a:xfrm>
                  <a:off x="2191" y="1188"/>
                  <a:ext cx="479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0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Al-4Cu-0.3Mg</a:t>
                  </a:r>
                </a:p>
              </p:txBody>
            </p:sp>
            <p:sp>
              <p:nvSpPr>
                <p:cNvPr id="413" name="Line 254"/>
                <p:cNvSpPr>
                  <a:spLocks noChangeShapeType="1"/>
                </p:cNvSpPr>
                <p:nvPr/>
              </p:nvSpPr>
              <p:spPr bwMode="auto">
                <a:xfrm>
                  <a:off x="1769" y="1393"/>
                  <a:ext cx="375" cy="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4" name="Rectangle 255"/>
                <p:cNvSpPr>
                  <a:spLocks noChangeArrowheads="1"/>
                </p:cNvSpPr>
                <p:nvPr/>
              </p:nvSpPr>
              <p:spPr bwMode="auto">
                <a:xfrm>
                  <a:off x="1934" y="1370"/>
                  <a:ext cx="55" cy="5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5" name="Rectangle 256"/>
                <p:cNvSpPr>
                  <a:spLocks noChangeArrowheads="1"/>
                </p:cNvSpPr>
                <p:nvPr/>
              </p:nvSpPr>
              <p:spPr bwMode="auto">
                <a:xfrm>
                  <a:off x="1934" y="1370"/>
                  <a:ext cx="44" cy="44"/>
                </a:xfrm>
                <a:prstGeom prst="rect">
                  <a:avLst/>
                </a:prstGeom>
                <a:solidFill>
                  <a:schemeClr val="accent1"/>
                </a:solidFill>
                <a:ln w="254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6" name="Rectangle 257"/>
                <p:cNvSpPr>
                  <a:spLocks noChangeArrowheads="1"/>
                </p:cNvSpPr>
                <p:nvPr/>
              </p:nvSpPr>
              <p:spPr bwMode="auto">
                <a:xfrm>
                  <a:off x="2191" y="1330"/>
                  <a:ext cx="679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0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Al-4Cu-0.3Mg-0.5Si</a:t>
                  </a:r>
                </a:p>
              </p:txBody>
            </p:sp>
            <p:sp>
              <p:nvSpPr>
                <p:cNvPr id="417" name="Line 258"/>
                <p:cNvSpPr>
                  <a:spLocks noChangeShapeType="1"/>
                </p:cNvSpPr>
                <p:nvPr/>
              </p:nvSpPr>
              <p:spPr bwMode="auto">
                <a:xfrm>
                  <a:off x="1769" y="1536"/>
                  <a:ext cx="375" cy="1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8" name="Rectangle 259"/>
                <p:cNvSpPr>
                  <a:spLocks noChangeArrowheads="1"/>
                </p:cNvSpPr>
                <p:nvPr/>
              </p:nvSpPr>
              <p:spPr bwMode="auto">
                <a:xfrm>
                  <a:off x="1934" y="1514"/>
                  <a:ext cx="55" cy="5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9" name="Rectangle 260"/>
                <p:cNvSpPr>
                  <a:spLocks noChangeArrowheads="1"/>
                </p:cNvSpPr>
                <p:nvPr/>
              </p:nvSpPr>
              <p:spPr bwMode="auto">
                <a:xfrm>
                  <a:off x="1934" y="1514"/>
                  <a:ext cx="44" cy="44"/>
                </a:xfrm>
                <a:prstGeom prst="rect">
                  <a:avLst/>
                </a:prstGeom>
                <a:solidFill>
                  <a:schemeClr val="tx2"/>
                </a:solidFill>
                <a:ln w="2540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20" name="Rectangle 261"/>
                <p:cNvSpPr>
                  <a:spLocks noChangeArrowheads="1"/>
                </p:cNvSpPr>
                <p:nvPr/>
              </p:nvSpPr>
              <p:spPr bwMode="auto">
                <a:xfrm>
                  <a:off x="2191" y="1476"/>
                  <a:ext cx="708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0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Al-4Cu-0.3Mg-0.4Ag</a:t>
                  </a:r>
                </a:p>
              </p:txBody>
            </p:sp>
            <p:sp>
              <p:nvSpPr>
                <p:cNvPr id="421" name="Line 262"/>
                <p:cNvSpPr>
                  <a:spLocks noChangeShapeType="1"/>
                </p:cNvSpPr>
                <p:nvPr/>
              </p:nvSpPr>
              <p:spPr bwMode="auto">
                <a:xfrm>
                  <a:off x="1769" y="1679"/>
                  <a:ext cx="375" cy="1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22" name="Oval 263"/>
                <p:cNvSpPr>
                  <a:spLocks noChangeArrowheads="1"/>
                </p:cNvSpPr>
                <p:nvPr/>
              </p:nvSpPr>
              <p:spPr bwMode="auto">
                <a:xfrm>
                  <a:off x="1934" y="1657"/>
                  <a:ext cx="55" cy="55"/>
                </a:xfrm>
                <a:prstGeom prst="ellipse">
                  <a:avLst/>
                </a:prstGeom>
                <a:solidFill>
                  <a:srgbClr val="00FF00"/>
                </a:solidFill>
                <a:ln w="158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23" name="Rectangle 264"/>
                <p:cNvSpPr>
                  <a:spLocks noChangeArrowheads="1"/>
                </p:cNvSpPr>
                <p:nvPr/>
              </p:nvSpPr>
              <p:spPr bwMode="auto">
                <a:xfrm>
                  <a:off x="2191" y="1617"/>
                  <a:ext cx="842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450568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000" b="1" dirty="0">
                      <a:solidFill>
                        <a:prstClr val="black"/>
                      </a:solidFill>
                      <a:latin typeface="Helvetica" charset="0"/>
                      <a:ea typeface="ＭＳ Ｐゴシック" charset="-128"/>
                      <a:cs typeface="ＭＳ Ｐゴシック" charset="-128"/>
                    </a:rPr>
                    <a:t>Al-4Cu-0.3Mg-0.4Ag-1Li</a:t>
                  </a:r>
                </a:p>
              </p:txBody>
            </p:sp>
          </p:grpSp>
          <p:sp>
            <p:nvSpPr>
              <p:cNvPr id="401" name="Rectangle 265"/>
              <p:cNvSpPr>
                <a:spLocks noChangeArrowheads="1"/>
              </p:cNvSpPr>
              <p:nvPr/>
            </p:nvSpPr>
            <p:spPr bwMode="auto">
              <a:xfrm>
                <a:off x="960" y="937"/>
                <a:ext cx="255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defTabSz="450568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00" b="1" dirty="0">
                    <a:solidFill>
                      <a:prstClr val="black"/>
                    </a:solidFill>
                    <a:latin typeface="Helvetica" charset="0"/>
                    <a:ea typeface="ＭＳ Ｐゴシック" charset="-128"/>
                    <a:cs typeface="ＭＳ Ｐゴシック" charset="-128"/>
                  </a:rPr>
                  <a:t>200°C</a:t>
                </a:r>
                <a:endParaRPr lang="en-GB" sz="1200" dirty="0">
                  <a:solidFill>
                    <a:prstClr val="black"/>
                  </a:solidFill>
                  <a:latin typeface="Time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275" name="Rectangle 266"/>
            <p:cNvSpPr>
              <a:spLocks noChangeArrowheads="1"/>
            </p:cNvSpPr>
            <p:nvPr/>
          </p:nvSpPr>
          <p:spPr bwMode="auto">
            <a:xfrm rot="16200000">
              <a:off x="62" y="1887"/>
              <a:ext cx="150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45056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>
                  <a:solidFill>
                    <a:prstClr val="black"/>
                  </a:solidFill>
                  <a:latin typeface="Helvetica" charset="0"/>
                  <a:ea typeface="ＭＳ Ｐゴシック" charset="-128"/>
                  <a:cs typeface="ＭＳ Ｐゴシック" charset="-128"/>
                </a:rPr>
                <a:t>Hardness (VHN)</a:t>
              </a:r>
              <a:endParaRPr lang="en-GB">
                <a:solidFill>
                  <a:prstClr val="black"/>
                </a:solidFill>
                <a:latin typeface="Time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6" name="Rectangle 267"/>
            <p:cNvSpPr>
              <a:spLocks noChangeArrowheads="1"/>
            </p:cNvSpPr>
            <p:nvPr/>
          </p:nvSpPr>
          <p:spPr bwMode="auto">
            <a:xfrm>
              <a:off x="2544" y="4035"/>
              <a:ext cx="1076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45056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>
                  <a:solidFill>
                    <a:prstClr val="black"/>
                  </a:solidFill>
                  <a:latin typeface="Helvetica" charset="0"/>
                  <a:ea typeface="ＭＳ Ｐゴシック" charset="-128"/>
                  <a:cs typeface="ＭＳ Ｐゴシック" charset="-128"/>
                </a:rPr>
                <a:t>Ageing Time (h)</a:t>
              </a:r>
            </a:p>
          </p:txBody>
        </p:sp>
      </p:grpSp>
      <p:sp>
        <p:nvSpPr>
          <p:cNvPr id="540" name="Line 269"/>
          <p:cNvSpPr>
            <a:spLocks noChangeShapeType="1"/>
          </p:cNvSpPr>
          <p:nvPr/>
        </p:nvSpPr>
        <p:spPr bwMode="auto">
          <a:xfrm flipV="1">
            <a:off x="8170441" y="2741037"/>
            <a:ext cx="0" cy="24950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147" tIns="45063" rIns="90147" bIns="45063" anchor="ctr"/>
          <a:lstStyle/>
          <a:p>
            <a:pPr algn="l" defTabSz="45056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1" name="Rectangle 270"/>
          <p:cNvSpPr>
            <a:spLocks noChangeArrowheads="1"/>
          </p:cNvSpPr>
          <p:nvPr/>
        </p:nvSpPr>
        <p:spPr bwMode="auto">
          <a:xfrm>
            <a:off x="8275746" y="5045936"/>
            <a:ext cx="548229" cy="3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147" tIns="45063" rIns="90147" bIns="45063">
            <a:spAutoFit/>
          </a:bodyPr>
          <a:lstStyle/>
          <a:p>
            <a:pPr algn="l" defTabSz="4505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Ｐゴシック" charset="-128"/>
                <a:cs typeface="ＭＳ Ｐゴシック" charset="-128"/>
              </a:rPr>
              <a:t>1906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" name="Rectangle 271"/>
          <p:cNvSpPr>
            <a:spLocks noChangeArrowheads="1"/>
          </p:cNvSpPr>
          <p:nvPr/>
        </p:nvSpPr>
        <p:spPr bwMode="auto">
          <a:xfrm>
            <a:off x="8319726" y="2691758"/>
            <a:ext cx="548229" cy="3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147" tIns="45063" rIns="90147" bIns="45063">
            <a:spAutoFit/>
          </a:bodyPr>
          <a:lstStyle/>
          <a:p>
            <a:pPr algn="l" defTabSz="4505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ＭＳ Ｐゴシック" charset="-128"/>
                <a:cs typeface="ＭＳ Ｐゴシック" charset="-128"/>
              </a:rPr>
              <a:t>1989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59" y="642582"/>
            <a:ext cx="2532882" cy="1690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135" y="5202989"/>
            <a:ext cx="2122311" cy="1372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806" y="5980796"/>
            <a:ext cx="1186958" cy="890219"/>
          </a:xfrm>
          <a:prstGeom prst="rect">
            <a:avLst/>
          </a:prstGeom>
        </p:spPr>
      </p:pic>
      <p:sp>
        <p:nvSpPr>
          <p:cNvPr id="539" name="Text Box 23"/>
          <p:cNvSpPr txBox="1">
            <a:spLocks noChangeArrowheads="1"/>
          </p:cNvSpPr>
          <p:nvPr/>
        </p:nvSpPr>
        <p:spPr bwMode="auto">
          <a:xfrm>
            <a:off x="2423829" y="768595"/>
            <a:ext cx="6486525" cy="6700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lIns="90123" tIns="45050" rIns="90123" bIns="450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defTabSz="45056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 Rounded MT Bold"/>
                <a:cs typeface="Arial Rounded MT Bold"/>
              </a:rPr>
              <a:t>Societal and global competitiveness requires us to do this faster and cheaper!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652" y="6236775"/>
            <a:ext cx="2473826" cy="361139"/>
          </a:xfrm>
          <a:prstGeom prst="rect">
            <a:avLst/>
          </a:prstGeom>
          <a:noFill/>
        </p:spPr>
        <p:txBody>
          <a:bodyPr wrap="square" lIns="83339" tIns="41663" rIns="83339" bIns="41663" rtlCol="0">
            <a:spAutoFit/>
          </a:bodyPr>
          <a:lstStyle/>
          <a:p>
            <a:pPr algn="l"/>
            <a:r>
              <a:rPr lang="en-US" dirty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Courtesy of J. F. </a:t>
            </a:r>
            <a:r>
              <a:rPr lang="en-US" dirty="0" err="1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Nie</a:t>
            </a:r>
            <a:endParaRPr lang="en-US" dirty="0">
              <a:solidFill>
                <a:srgbClr val="1F497D"/>
              </a:solidFill>
              <a:latin typeface="Arial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869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Rectangle 2"/>
          <p:cNvSpPr>
            <a:spLocks noChangeArrowheads="1"/>
          </p:cNvSpPr>
          <p:nvPr/>
        </p:nvSpPr>
        <p:spPr bwMode="auto">
          <a:xfrm>
            <a:off x="1604963" y="1709809"/>
            <a:ext cx="9144000" cy="36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5106" name="Object 2"/>
          <p:cNvGraphicFramePr>
            <a:graphicFrameLocks noChangeAspect="1"/>
          </p:cNvGraphicFramePr>
          <p:nvPr/>
        </p:nvGraphicFramePr>
        <p:xfrm>
          <a:off x="685803" y="427038"/>
          <a:ext cx="5180013" cy="300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39" r:id="rId4" imgW="5934075" imgH="3438525" progId="Excel.Sheet.8">
                  <p:embed/>
                </p:oleObj>
              </mc:Choice>
              <mc:Fallback>
                <p:oleObj r:id="rId4" imgW="5934075" imgH="3438525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3" y="427038"/>
                        <a:ext cx="5180013" cy="300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109" name="Rectangle 4"/>
          <p:cNvSpPr>
            <a:spLocks noChangeArrowheads="1"/>
          </p:cNvSpPr>
          <p:nvPr/>
        </p:nvSpPr>
        <p:spPr bwMode="auto">
          <a:xfrm>
            <a:off x="1604963" y="1709809"/>
            <a:ext cx="9144000" cy="36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5107" name="Object 3"/>
          <p:cNvGraphicFramePr>
            <a:graphicFrameLocks noChangeAspect="1"/>
          </p:cNvGraphicFramePr>
          <p:nvPr/>
        </p:nvGraphicFramePr>
        <p:xfrm>
          <a:off x="2743353" y="3148017"/>
          <a:ext cx="5629275" cy="326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40" r:id="rId6" imgW="5934075" imgH="3438525" progId="Excel.Sheet.8">
                  <p:embed/>
                </p:oleObj>
              </mc:Choice>
              <mc:Fallback>
                <p:oleObj r:id="rId6" imgW="5934075" imgH="3438525" progId="Excel.Shee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353" y="3148017"/>
                        <a:ext cx="5629275" cy="3262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5110" name="Picture 6" descr="f4212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16002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1" name="Picture 7" descr="f4221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1600353"/>
            <a:ext cx="152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2" name="Text Box 8"/>
          <p:cNvSpPr txBox="1">
            <a:spLocks noChangeArrowheads="1"/>
          </p:cNvSpPr>
          <p:nvPr/>
        </p:nvSpPr>
        <p:spPr bwMode="auto">
          <a:xfrm>
            <a:off x="457200" y="6216728"/>
            <a:ext cx="8382000" cy="6453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450" tIns="45219" rIns="90450" bIns="45219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Arial" charset="0"/>
              </a:rPr>
              <a:t>TEM Characterization of Precipitate Morphology vs Aging Time </a:t>
            </a:r>
          </a:p>
          <a:p>
            <a:pPr algn="l"/>
            <a:r>
              <a:rPr lang="en-US">
                <a:latin typeface="Arial" charset="0"/>
              </a:rPr>
              <a:t>(319 Al alloy with 3, 3.5 and 4%Cu)</a:t>
            </a:r>
          </a:p>
        </p:txBody>
      </p:sp>
      <p:sp>
        <p:nvSpPr>
          <p:cNvPr id="175113" name="Line 9"/>
          <p:cNvSpPr>
            <a:spLocks noChangeShapeType="1"/>
          </p:cNvSpPr>
          <p:nvPr/>
        </p:nvSpPr>
        <p:spPr bwMode="auto">
          <a:xfrm flipH="1">
            <a:off x="6705600" y="3048000"/>
            <a:ext cx="304800" cy="2209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lIns="90474" tIns="45232" rIns="90474" bIns="45232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5114" name="Line 10"/>
          <p:cNvSpPr>
            <a:spLocks noChangeShapeType="1"/>
          </p:cNvSpPr>
          <p:nvPr/>
        </p:nvSpPr>
        <p:spPr bwMode="auto">
          <a:xfrm flipH="1">
            <a:off x="4267200" y="2362200"/>
            <a:ext cx="2286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lIns="90474" tIns="45232" rIns="90474" bIns="45232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5115" name="Line 11"/>
          <p:cNvSpPr>
            <a:spLocks noChangeShapeType="1"/>
          </p:cNvSpPr>
          <p:nvPr/>
        </p:nvSpPr>
        <p:spPr bwMode="auto">
          <a:xfrm flipV="1">
            <a:off x="1295400" y="2590800"/>
            <a:ext cx="76200" cy="1295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lIns="90474" tIns="45232" rIns="90474" bIns="45232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5116" name="Line 12"/>
          <p:cNvSpPr>
            <a:spLocks noChangeShapeType="1"/>
          </p:cNvSpPr>
          <p:nvPr/>
        </p:nvSpPr>
        <p:spPr bwMode="auto">
          <a:xfrm>
            <a:off x="2286000" y="4953000"/>
            <a:ext cx="1066800" cy="533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lIns="90474" tIns="45232" rIns="90474" bIns="45232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5117" name="Text Box 13"/>
          <p:cNvSpPr txBox="1">
            <a:spLocks noChangeArrowheads="1"/>
          </p:cNvSpPr>
          <p:nvPr/>
        </p:nvSpPr>
        <p:spPr bwMode="auto">
          <a:xfrm>
            <a:off x="738021" y="77859"/>
            <a:ext cx="7804645" cy="8299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Trebuchet MS" charset="0"/>
              </a:rPr>
              <a:t>VAC models capture experimental understanding</a:t>
            </a:r>
          </a:p>
          <a:p>
            <a:r>
              <a:rPr lang="en-US" sz="2400" b="1">
                <a:latin typeface="Trebuchet MS" charset="0"/>
              </a:rPr>
              <a:t>where robust physics-based models are not available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</p:spPr>
        <p:txBody>
          <a:bodyPr lIns="91074" tIns="45537" rIns="91074" bIns="45537" anchor="b"/>
          <a:lstStyle/>
          <a:p>
            <a:pPr eaLnBrk="1" hangingPunct="1"/>
            <a:r>
              <a:rPr lang="en-US" sz="2400"/>
              <a:t>Aging Response of 319 Aluminum</a:t>
            </a:r>
            <a:br>
              <a:rPr lang="en-US" sz="2400"/>
            </a:br>
            <a:r>
              <a:rPr lang="en-US" sz="2400"/>
              <a:t>Prediction vs. Experimental</a:t>
            </a:r>
          </a:p>
        </p:txBody>
      </p:sp>
      <p:graphicFrame>
        <p:nvGraphicFramePr>
          <p:cNvPr id="177154" name="Object 2"/>
          <p:cNvGraphicFramePr>
            <a:graphicFrameLocks/>
          </p:cNvGraphicFramePr>
          <p:nvPr/>
        </p:nvGraphicFramePr>
        <p:xfrm>
          <a:off x="381000" y="1447953"/>
          <a:ext cx="8229600" cy="525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78" name="Worksheet" r:id="rId4" imgW="9127800" imgH="6841800" progId="Excel.Sheet.5">
                  <p:embed/>
                </p:oleObj>
              </mc:Choice>
              <mc:Fallback>
                <p:oleObj name="Worksheet" r:id="rId4" imgW="9127800" imgH="6841800" progId="Excel.Sheet.5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447953"/>
                        <a:ext cx="8229600" cy="525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6370638" y="4576763"/>
            <a:ext cx="2608262" cy="7720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0450" tIns="45219" rIns="90450" bIns="45219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/>
              <a:t>Microstructure (Al</a:t>
            </a:r>
            <a:r>
              <a:rPr lang="en-US" sz="1600" b="1" baseline="-25000"/>
              <a:t>2</a:t>
            </a:r>
            <a:r>
              <a:rPr lang="en-US" sz="1600" b="1"/>
              <a:t>Cu)</a:t>
            </a:r>
          </a:p>
          <a:p>
            <a:pPr algn="l">
              <a:buFontTx/>
              <a:buChar char="•"/>
            </a:pPr>
            <a:r>
              <a:rPr lang="en-US" sz="1400"/>
              <a:t>Micromodel </a:t>
            </a:r>
            <a:r>
              <a:rPr lang="en-US" sz="1400" b="1"/>
              <a:t>(ThermoCALC)</a:t>
            </a:r>
          </a:p>
          <a:p>
            <a:pPr algn="l">
              <a:buFontTx/>
              <a:buChar char="•"/>
            </a:pPr>
            <a:r>
              <a:rPr lang="en-US" sz="1400"/>
              <a:t>Empirical Kinetics</a:t>
            </a:r>
            <a:r>
              <a:rPr lang="en-US" sz="1400" b="1"/>
              <a:t> (OPTCAST)</a:t>
            </a:r>
          </a:p>
        </p:txBody>
      </p:sp>
      <p:grpSp>
        <p:nvGrpSpPr>
          <p:cNvPr id="179203" name="Group 3"/>
          <p:cNvGrpSpPr>
            <a:grpSpLocks/>
          </p:cNvGrpSpPr>
          <p:nvPr/>
        </p:nvGrpSpPr>
        <p:grpSpPr bwMode="auto">
          <a:xfrm>
            <a:off x="457201" y="966793"/>
            <a:ext cx="8116888" cy="4845050"/>
            <a:chOff x="288" y="609"/>
            <a:chExt cx="5113" cy="3052"/>
          </a:xfrm>
        </p:grpSpPr>
        <p:sp>
          <p:nvSpPr>
            <p:cNvPr id="179205" name="Text Box 4"/>
            <p:cNvSpPr txBox="1">
              <a:spLocks noChangeArrowheads="1"/>
            </p:cNvSpPr>
            <p:nvPr/>
          </p:nvSpPr>
          <p:spPr bwMode="auto">
            <a:xfrm>
              <a:off x="526" y="609"/>
              <a:ext cx="1403" cy="48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91414" tIns="45707" rIns="91414" bIns="45707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b="1"/>
                <a:t>Initial Geometry</a:t>
              </a:r>
            </a:p>
            <a:p>
              <a:pPr algn="l">
                <a:buFontTx/>
                <a:buChar char="•"/>
              </a:pPr>
              <a:r>
                <a:rPr lang="en-US" sz="1400"/>
                <a:t>CAD Geometry </a:t>
              </a:r>
            </a:p>
            <a:p>
              <a:pPr algn="l"/>
              <a:r>
                <a:rPr lang="en-US" sz="1400"/>
                <a:t>  and Mesh</a:t>
              </a:r>
              <a:endParaRPr lang="en-US" sz="1400" b="1"/>
            </a:p>
          </p:txBody>
        </p:sp>
        <p:sp>
          <p:nvSpPr>
            <p:cNvPr id="179206" name="Text Box 5"/>
            <p:cNvSpPr txBox="1">
              <a:spLocks noChangeArrowheads="1"/>
            </p:cNvSpPr>
            <p:nvPr/>
          </p:nvSpPr>
          <p:spPr bwMode="auto">
            <a:xfrm>
              <a:off x="1990" y="609"/>
              <a:ext cx="1403" cy="6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91414" tIns="45707" rIns="91414" bIns="45707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b="1"/>
                <a:t>Filling</a:t>
              </a:r>
            </a:p>
            <a:p>
              <a:pPr algn="l">
                <a:buFontTx/>
                <a:buChar char="•"/>
              </a:pPr>
              <a:r>
                <a:rPr lang="en-US" sz="1400"/>
                <a:t>Accurate filling Profile</a:t>
              </a:r>
              <a:r>
                <a:rPr lang="en-US" sz="1400" b="1"/>
                <a:t>  (OptCast)</a:t>
              </a:r>
            </a:p>
            <a:p>
              <a:pPr algn="l"/>
              <a:endParaRPr lang="en-US" sz="1400" b="1"/>
            </a:p>
          </p:txBody>
        </p:sp>
        <p:sp>
          <p:nvSpPr>
            <p:cNvPr id="179207" name="Text Box 6"/>
            <p:cNvSpPr txBox="1">
              <a:spLocks noChangeArrowheads="1"/>
            </p:cNvSpPr>
            <p:nvPr/>
          </p:nvSpPr>
          <p:spPr bwMode="auto">
            <a:xfrm>
              <a:off x="3470" y="609"/>
              <a:ext cx="1931" cy="6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91414" tIns="45707" rIns="91414" bIns="45707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b="1"/>
                <a:t>Thermal Analysis</a:t>
              </a:r>
            </a:p>
            <a:p>
              <a:pPr algn="l">
                <a:buFontTx/>
                <a:buChar char="•"/>
              </a:pPr>
              <a:r>
                <a:rPr lang="en-US" sz="1400"/>
                <a:t>Boundary Conditions</a:t>
              </a:r>
              <a:r>
                <a:rPr lang="en-US" sz="1400" b="1"/>
                <a:t> (OPTCAST)</a:t>
              </a:r>
            </a:p>
            <a:p>
              <a:pPr algn="l">
                <a:buFontTx/>
                <a:buChar char="•"/>
              </a:pPr>
              <a:r>
                <a:rPr lang="en-US" sz="1400"/>
                <a:t>Fraction solid Curves</a:t>
              </a:r>
              <a:r>
                <a:rPr lang="en-US" sz="1400" b="1"/>
                <a:t> (ThermoCALC)</a:t>
              </a:r>
            </a:p>
            <a:p>
              <a:pPr algn="l"/>
              <a:endParaRPr lang="en-US" sz="1400" b="1"/>
            </a:p>
          </p:txBody>
        </p:sp>
        <p:pic>
          <p:nvPicPr>
            <p:cNvPr id="179208" name="Picture 7" descr="geom_crop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125"/>
              <a:ext cx="1129" cy="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9209" name="Picture 8" descr="fill_crop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7" y="1104"/>
              <a:ext cx="1175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9210" name="Picture 9" descr="therm3crop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" y="1115"/>
              <a:ext cx="1152" cy="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9211" name="AutoShape 10"/>
            <p:cNvSpPr>
              <a:spLocks noChangeArrowheads="1"/>
            </p:cNvSpPr>
            <p:nvPr/>
          </p:nvSpPr>
          <p:spPr bwMode="auto">
            <a:xfrm>
              <a:off x="1704" y="1536"/>
              <a:ext cx="160" cy="152"/>
            </a:xfrm>
            <a:prstGeom prst="rightArrow">
              <a:avLst>
                <a:gd name="adj1" fmla="val 50000"/>
                <a:gd name="adj2" fmla="val 26316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212" name="AutoShape 11"/>
            <p:cNvSpPr>
              <a:spLocks noChangeArrowheads="1"/>
            </p:cNvSpPr>
            <p:nvPr/>
          </p:nvSpPr>
          <p:spPr bwMode="auto">
            <a:xfrm>
              <a:off x="3272" y="1536"/>
              <a:ext cx="160" cy="152"/>
            </a:xfrm>
            <a:prstGeom prst="rightArrow">
              <a:avLst>
                <a:gd name="adj1" fmla="val 50000"/>
                <a:gd name="adj2" fmla="val 26316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213" name="AutoShape 12"/>
            <p:cNvSpPr>
              <a:spLocks noChangeArrowheads="1"/>
            </p:cNvSpPr>
            <p:nvPr/>
          </p:nvSpPr>
          <p:spPr bwMode="auto">
            <a:xfrm rot="7375976">
              <a:off x="3656" y="2227"/>
              <a:ext cx="160" cy="152"/>
            </a:xfrm>
            <a:prstGeom prst="rightArrow">
              <a:avLst>
                <a:gd name="adj1" fmla="val 50000"/>
                <a:gd name="adj2" fmla="val 26316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9214" name="Picture 13" descr="alcu_crop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" y="2585"/>
              <a:ext cx="1250" cy="1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9215" name="Picture 14" descr="ys_crop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" y="2591"/>
              <a:ext cx="1273" cy="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9216" name="Text Box 15"/>
            <p:cNvSpPr txBox="1">
              <a:spLocks noChangeArrowheads="1"/>
            </p:cNvSpPr>
            <p:nvPr/>
          </p:nvSpPr>
          <p:spPr bwMode="auto">
            <a:xfrm>
              <a:off x="288" y="2883"/>
              <a:ext cx="1859" cy="48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91414" tIns="45707" rIns="91414" bIns="45707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b="1"/>
                <a:t>Yield Strength</a:t>
              </a:r>
            </a:p>
            <a:p>
              <a:pPr algn="l">
                <a:buFontTx/>
                <a:buChar char="•"/>
              </a:pPr>
              <a:r>
                <a:rPr lang="en-US" sz="1400" b="1"/>
                <a:t> </a:t>
              </a:r>
              <a:r>
                <a:rPr lang="en-US" sz="1400"/>
                <a:t>Aging Model</a:t>
              </a:r>
            </a:p>
            <a:p>
              <a:pPr algn="l"/>
              <a:r>
                <a:rPr lang="en-US" sz="1400" b="1"/>
                <a:t>(ThermoCALC) </a:t>
              </a:r>
            </a:p>
          </p:txBody>
        </p:sp>
        <p:sp>
          <p:nvSpPr>
            <p:cNvPr id="179217" name="AutoShape 16"/>
            <p:cNvSpPr>
              <a:spLocks noChangeArrowheads="1"/>
            </p:cNvSpPr>
            <p:nvPr/>
          </p:nvSpPr>
          <p:spPr bwMode="auto">
            <a:xfrm rot="10734954">
              <a:off x="2480" y="3047"/>
              <a:ext cx="160" cy="152"/>
            </a:xfrm>
            <a:prstGeom prst="rightArrow">
              <a:avLst>
                <a:gd name="adj1" fmla="val 50000"/>
                <a:gd name="adj2" fmla="val 26316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9204" name="Text Box 17"/>
          <p:cNvSpPr txBox="1">
            <a:spLocks noChangeArrowheads="1"/>
          </p:cNvSpPr>
          <p:nvPr/>
        </p:nvSpPr>
        <p:spPr bwMode="auto">
          <a:xfrm>
            <a:off x="457200" y="152406"/>
            <a:ext cx="8382000" cy="844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450" tIns="45219" rIns="90450" bIns="45219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Trebuchet MS" charset="0"/>
              </a:rPr>
              <a:t>Virtual Aluminum Castings Process Flow </a:t>
            </a:r>
          </a:p>
          <a:p>
            <a:r>
              <a:rPr lang="en-US" sz="2400" b="1">
                <a:latin typeface="Trebuchet MS" charset="0"/>
              </a:rPr>
              <a:t>Local Yield Strength Prediction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7578"/>
            <a:ext cx="8902700" cy="607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93688"/>
            <a:ext cx="7791450" cy="423862"/>
          </a:xfrm>
        </p:spPr>
        <p:txBody>
          <a:bodyPr/>
          <a:lstStyle/>
          <a:p>
            <a:pPr eaLnBrk="1" hangingPunct="1"/>
            <a:r>
              <a:rPr lang="en-US" sz="2400">
                <a:latin typeface="Arial Rounded MT Bold" charset="0"/>
              </a:rPr>
              <a:t>Model Validation &amp; Accuracy</a:t>
            </a:r>
          </a:p>
        </p:txBody>
      </p:sp>
      <p:sp>
        <p:nvSpPr>
          <p:cNvPr id="181252" name="Line 4"/>
          <p:cNvSpPr>
            <a:spLocks noChangeShapeType="1"/>
          </p:cNvSpPr>
          <p:nvPr/>
        </p:nvSpPr>
        <p:spPr bwMode="auto">
          <a:xfrm>
            <a:off x="3429000" y="4648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4724400" y="4495803"/>
            <a:ext cx="289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50" tIns="45219" rIns="90450" bIns="45219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/>
              <a:t>Normal Production Region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839200" cy="685800"/>
          </a:xfrm>
        </p:spPr>
        <p:txBody>
          <a:bodyPr/>
          <a:lstStyle/>
          <a:p>
            <a:pPr eaLnBrk="1" hangingPunct="1"/>
            <a:r>
              <a:rPr lang="en-US" sz="2100" b="0">
                <a:solidFill>
                  <a:srgbClr val="000080"/>
                </a:solidFill>
                <a:latin typeface="Arial Rounded MT Bold" charset="0"/>
              </a:rPr>
              <a:t>Using Virtual Aluminum Castings in Product and Process Optimization</a:t>
            </a:r>
            <a:br>
              <a:rPr lang="en-US" sz="2100" b="0">
                <a:solidFill>
                  <a:srgbClr val="000080"/>
                </a:solidFill>
                <a:latin typeface="Arial Rounded MT Bold" charset="0"/>
              </a:rPr>
            </a:br>
            <a:endParaRPr lang="en-US" sz="2100" b="0">
              <a:solidFill>
                <a:srgbClr val="000080"/>
              </a:solidFill>
              <a:latin typeface="Arial Rounded MT Bold" charset="0"/>
            </a:endParaRPr>
          </a:p>
        </p:txBody>
      </p:sp>
      <p:sp>
        <p:nvSpPr>
          <p:cNvPr id="183299" name="Line 1027"/>
          <p:cNvSpPr>
            <a:spLocks noChangeShapeType="1"/>
          </p:cNvSpPr>
          <p:nvPr/>
        </p:nvSpPr>
        <p:spPr bwMode="auto">
          <a:xfrm>
            <a:off x="457200" y="1219200"/>
            <a:ext cx="7924800" cy="0"/>
          </a:xfrm>
          <a:prstGeom prst="lin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300" name="Line 1028"/>
          <p:cNvSpPr>
            <a:spLocks noChangeShapeType="1"/>
          </p:cNvSpPr>
          <p:nvPr/>
        </p:nvSpPr>
        <p:spPr bwMode="auto">
          <a:xfrm>
            <a:off x="457200" y="1295400"/>
            <a:ext cx="7924800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301" name="Rectangle 1029"/>
          <p:cNvSpPr>
            <a:spLocks noChangeArrowheads="1"/>
          </p:cNvSpPr>
          <p:nvPr/>
        </p:nvSpPr>
        <p:spPr bwMode="auto">
          <a:xfrm>
            <a:off x="3100388" y="3295728"/>
            <a:ext cx="9144000" cy="36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3302" name="Rectangle 1030"/>
          <p:cNvSpPr>
            <a:spLocks noChangeArrowheads="1"/>
          </p:cNvSpPr>
          <p:nvPr/>
        </p:nvSpPr>
        <p:spPr bwMode="auto">
          <a:xfrm>
            <a:off x="1752600" y="4953079"/>
            <a:ext cx="9144000" cy="36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3303" name="Picture 103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52753"/>
            <a:ext cx="2917825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4" name="Line 1032"/>
          <p:cNvSpPr>
            <a:spLocks noChangeShapeType="1"/>
          </p:cNvSpPr>
          <p:nvPr/>
        </p:nvSpPr>
        <p:spPr bwMode="auto">
          <a:xfrm>
            <a:off x="762000" y="2057400"/>
            <a:ext cx="1828800" cy="38100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305" name="Rectangle 1033"/>
          <p:cNvSpPr>
            <a:spLocks noChangeArrowheads="1"/>
          </p:cNvSpPr>
          <p:nvPr/>
        </p:nvSpPr>
        <p:spPr bwMode="auto">
          <a:xfrm>
            <a:off x="533401" y="4060833"/>
            <a:ext cx="3430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600">
                <a:latin typeface="Arial Rounded MT Bold" charset="0"/>
              </a:rPr>
              <a:t>Aging temperature 240C for 5hrs</a:t>
            </a:r>
          </a:p>
        </p:txBody>
      </p:sp>
      <p:sp>
        <p:nvSpPr>
          <p:cNvPr id="183306" name="Text Box 1034"/>
          <p:cNvSpPr txBox="1">
            <a:spLocks noChangeArrowheads="1"/>
          </p:cNvSpPr>
          <p:nvPr/>
        </p:nvSpPr>
        <p:spPr bwMode="auto">
          <a:xfrm>
            <a:off x="228600" y="1905003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50" tIns="45219" rIns="90450" bIns="45219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600" b="1">
                <a:solidFill>
                  <a:srgbClr val="FF00FF"/>
                </a:solidFill>
                <a:latin typeface="Arial Rounded MT Bold" charset="0"/>
              </a:rPr>
              <a:t>210</a:t>
            </a:r>
          </a:p>
        </p:txBody>
      </p:sp>
      <p:grpSp>
        <p:nvGrpSpPr>
          <p:cNvPr id="183307" name="Group 1035"/>
          <p:cNvGrpSpPr>
            <a:grpSpLocks/>
          </p:cNvGrpSpPr>
          <p:nvPr/>
        </p:nvGrpSpPr>
        <p:grpSpPr bwMode="auto">
          <a:xfrm>
            <a:off x="3733800" y="1905003"/>
            <a:ext cx="952500" cy="3536950"/>
            <a:chOff x="2304" y="1344"/>
            <a:chExt cx="600" cy="2228"/>
          </a:xfrm>
        </p:grpSpPr>
        <p:sp>
          <p:nvSpPr>
            <p:cNvPr id="183318" name="Text Box 1036"/>
            <p:cNvSpPr txBox="1">
              <a:spLocks noChangeArrowheads="1"/>
            </p:cNvSpPr>
            <p:nvPr/>
          </p:nvSpPr>
          <p:spPr bwMode="auto">
            <a:xfrm>
              <a:off x="2352" y="1344"/>
              <a:ext cx="4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4" tIns="45707" rIns="91414" bIns="45707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600" b="1">
                  <a:solidFill>
                    <a:srgbClr val="FF00FF"/>
                  </a:solidFill>
                  <a:latin typeface="Arial Rounded MT Bold" charset="0"/>
                </a:rPr>
                <a:t>230</a:t>
              </a:r>
            </a:p>
          </p:txBody>
        </p:sp>
        <p:sp>
          <p:nvSpPr>
            <p:cNvPr id="183319" name="Text Box 1037"/>
            <p:cNvSpPr txBox="1">
              <a:spLocks noChangeArrowheads="1"/>
            </p:cNvSpPr>
            <p:nvPr/>
          </p:nvSpPr>
          <p:spPr bwMode="auto">
            <a:xfrm>
              <a:off x="2400" y="3360"/>
              <a:ext cx="4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4" tIns="45707" rIns="91414" bIns="45707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600" b="1">
                  <a:solidFill>
                    <a:srgbClr val="FF00FF"/>
                  </a:solidFill>
                  <a:latin typeface="Arial Rounded MT Bold" charset="0"/>
                </a:rPr>
                <a:t>205</a:t>
              </a:r>
            </a:p>
          </p:txBody>
        </p:sp>
        <p:pic>
          <p:nvPicPr>
            <p:cNvPr id="183320" name="Picture 103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00" y="1584"/>
              <a:ext cx="504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3321" name="Oval 1039"/>
            <p:cNvSpPr>
              <a:spLocks noChangeArrowheads="1"/>
            </p:cNvSpPr>
            <p:nvPr/>
          </p:nvSpPr>
          <p:spPr bwMode="auto">
            <a:xfrm>
              <a:off x="2352" y="1776"/>
              <a:ext cx="480" cy="192"/>
            </a:xfrm>
            <a:prstGeom prst="ellips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22" name="Oval 1040"/>
            <p:cNvSpPr>
              <a:spLocks noChangeArrowheads="1"/>
            </p:cNvSpPr>
            <p:nvPr/>
          </p:nvSpPr>
          <p:spPr bwMode="auto">
            <a:xfrm>
              <a:off x="2304" y="3168"/>
              <a:ext cx="480" cy="192"/>
            </a:xfrm>
            <a:prstGeom prst="ellips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049"/>
          <p:cNvGrpSpPr>
            <a:grpSpLocks/>
          </p:cNvGrpSpPr>
          <p:nvPr/>
        </p:nvGrpSpPr>
        <p:grpSpPr bwMode="auto">
          <a:xfrm>
            <a:off x="4400555" y="2667152"/>
            <a:ext cx="4489451" cy="3675063"/>
            <a:chOff x="2772" y="1680"/>
            <a:chExt cx="2828" cy="2315"/>
          </a:xfrm>
        </p:grpSpPr>
        <p:grpSp>
          <p:nvGrpSpPr>
            <p:cNvPr id="183311" name="Group 1048"/>
            <p:cNvGrpSpPr>
              <a:grpSpLocks/>
            </p:cNvGrpSpPr>
            <p:nvPr/>
          </p:nvGrpSpPr>
          <p:grpSpPr bwMode="auto">
            <a:xfrm>
              <a:off x="2772" y="1680"/>
              <a:ext cx="2828" cy="2315"/>
              <a:chOff x="2772" y="1680"/>
              <a:chExt cx="2828" cy="2315"/>
            </a:xfrm>
          </p:grpSpPr>
          <p:pic>
            <p:nvPicPr>
              <p:cNvPr id="183314" name="Picture 1041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1968"/>
                <a:ext cx="1920" cy="1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3315" name="Rectangle 1043"/>
              <p:cNvSpPr>
                <a:spLocks noChangeArrowheads="1"/>
              </p:cNvSpPr>
              <p:nvPr/>
            </p:nvSpPr>
            <p:spPr bwMode="auto">
              <a:xfrm>
                <a:off x="3072" y="1680"/>
                <a:ext cx="168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4" tIns="45707" rIns="91414" bIns="45707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>
                    <a:latin typeface="Arial Rounded MT Bold" charset="0"/>
                  </a:rPr>
                  <a:t>Aging at 250C for 3hrs</a:t>
                </a:r>
              </a:p>
            </p:txBody>
          </p:sp>
          <p:sp>
            <p:nvSpPr>
              <p:cNvPr id="183316" name="Line 1045"/>
              <p:cNvSpPr>
                <a:spLocks noChangeShapeType="1"/>
              </p:cNvSpPr>
              <p:nvPr/>
            </p:nvSpPr>
            <p:spPr bwMode="auto">
              <a:xfrm>
                <a:off x="2880" y="2160"/>
                <a:ext cx="240" cy="144"/>
              </a:xfrm>
              <a:prstGeom prst="line">
                <a:avLst/>
              </a:prstGeom>
              <a:noFill/>
              <a:ln w="76200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317" name="Text Box 1047"/>
              <p:cNvSpPr txBox="1">
                <a:spLocks noChangeArrowheads="1"/>
              </p:cNvSpPr>
              <p:nvPr/>
            </p:nvSpPr>
            <p:spPr bwMode="auto">
              <a:xfrm>
                <a:off x="2772" y="3504"/>
                <a:ext cx="2828" cy="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14" tIns="45707" rIns="91414" bIns="45707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Arial Rounded MT Bold" charset="0"/>
                  </a:rPr>
                  <a:t>Optimized Heat Treatment Process</a:t>
                </a:r>
              </a:p>
              <a:p>
                <a:r>
                  <a:rPr lang="en-US" sz="2400">
                    <a:latin typeface="Arial Rounded MT Bold" charset="0"/>
                  </a:rPr>
                  <a:t>Faster and Stronger !!</a:t>
                </a:r>
              </a:p>
            </p:txBody>
          </p:sp>
        </p:grpSp>
        <p:sp>
          <p:nvSpPr>
            <p:cNvPr id="183312" name="Line 1042"/>
            <p:cNvSpPr>
              <a:spLocks noChangeShapeType="1"/>
            </p:cNvSpPr>
            <p:nvPr/>
          </p:nvSpPr>
          <p:spPr bwMode="auto">
            <a:xfrm flipH="1">
              <a:off x="4512" y="1920"/>
              <a:ext cx="528" cy="48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13" name="Text Box 1044"/>
            <p:cNvSpPr txBox="1">
              <a:spLocks noChangeArrowheads="1"/>
            </p:cNvSpPr>
            <p:nvPr/>
          </p:nvSpPr>
          <p:spPr bwMode="auto">
            <a:xfrm>
              <a:off x="4848" y="1728"/>
              <a:ext cx="4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4" tIns="45707" rIns="91414" bIns="45707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600" b="1">
                  <a:solidFill>
                    <a:srgbClr val="FF00FF"/>
                  </a:solidFill>
                  <a:latin typeface="Arial Rounded MT Bold" charset="0"/>
                </a:rPr>
                <a:t>220</a:t>
              </a:r>
            </a:p>
          </p:txBody>
        </p:sp>
      </p:grpSp>
      <p:sp>
        <p:nvSpPr>
          <p:cNvPr id="183309" name="Text Box 1046"/>
          <p:cNvSpPr txBox="1">
            <a:spLocks noChangeArrowheads="1"/>
          </p:cNvSpPr>
          <p:nvPr/>
        </p:nvSpPr>
        <p:spPr bwMode="auto">
          <a:xfrm>
            <a:off x="540668" y="4543434"/>
            <a:ext cx="2863600" cy="72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 Rounded MT Bold" charset="0"/>
              </a:rPr>
              <a:t>Initial Heat Treatment </a:t>
            </a:r>
          </a:p>
          <a:p>
            <a:r>
              <a:rPr lang="en-US" sz="2000">
                <a:latin typeface="Arial Rounded MT Bold" charset="0"/>
              </a:rPr>
              <a:t>Process</a:t>
            </a:r>
          </a:p>
        </p:txBody>
      </p:sp>
      <p:sp>
        <p:nvSpPr>
          <p:cNvPr id="183310" name="Text Box 1050"/>
          <p:cNvSpPr txBox="1">
            <a:spLocks noChangeArrowheads="1"/>
          </p:cNvSpPr>
          <p:nvPr/>
        </p:nvSpPr>
        <p:spPr bwMode="auto">
          <a:xfrm>
            <a:off x="2513917" y="1524080"/>
            <a:ext cx="2947922" cy="36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Target Strength = 220 MPa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487738"/>
            <a:ext cx="1524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3429002"/>
            <a:ext cx="152400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581553"/>
            <a:ext cx="1431925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7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3581400"/>
            <a:ext cx="152400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8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1" y="3505200"/>
            <a:ext cx="146208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9" name="AutoShape 7"/>
          <p:cNvSpPr>
            <a:spLocks noChangeArrowheads="1"/>
          </p:cNvSpPr>
          <p:nvPr/>
        </p:nvSpPr>
        <p:spPr bwMode="auto">
          <a:xfrm>
            <a:off x="1752600" y="3962403"/>
            <a:ext cx="254000" cy="241300"/>
          </a:xfrm>
          <a:prstGeom prst="rightArrow">
            <a:avLst>
              <a:gd name="adj1" fmla="val 50000"/>
              <a:gd name="adj2" fmla="val 26316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400" name="AutoShape 8"/>
          <p:cNvSpPr>
            <a:spLocks noChangeArrowheads="1"/>
          </p:cNvSpPr>
          <p:nvPr/>
        </p:nvSpPr>
        <p:spPr bwMode="auto">
          <a:xfrm>
            <a:off x="3505200" y="3962403"/>
            <a:ext cx="254000" cy="241300"/>
          </a:xfrm>
          <a:prstGeom prst="rightArrow">
            <a:avLst>
              <a:gd name="adj1" fmla="val 50000"/>
              <a:gd name="adj2" fmla="val 26316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401" name="AutoShape 9"/>
          <p:cNvSpPr>
            <a:spLocks noChangeArrowheads="1"/>
          </p:cNvSpPr>
          <p:nvPr/>
        </p:nvSpPr>
        <p:spPr bwMode="auto">
          <a:xfrm>
            <a:off x="5181600" y="3962403"/>
            <a:ext cx="254000" cy="241300"/>
          </a:xfrm>
          <a:prstGeom prst="rightArrow">
            <a:avLst>
              <a:gd name="adj1" fmla="val 50000"/>
              <a:gd name="adj2" fmla="val 26316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>
            <a:off x="6934200" y="3886203"/>
            <a:ext cx="254000" cy="241300"/>
          </a:xfrm>
          <a:prstGeom prst="rightArrow">
            <a:avLst>
              <a:gd name="adj1" fmla="val 50000"/>
              <a:gd name="adj2" fmla="val 26316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403" name="Text Box 11"/>
          <p:cNvSpPr txBox="1">
            <a:spLocks noChangeArrowheads="1"/>
          </p:cNvSpPr>
          <p:nvPr/>
        </p:nvSpPr>
        <p:spPr bwMode="auto">
          <a:xfrm>
            <a:off x="152400" y="2819403"/>
            <a:ext cx="17526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0450" tIns="45219" rIns="90450" bIns="45219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Initial Geometry</a:t>
            </a: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1905000" y="2819403"/>
            <a:ext cx="16764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0450" tIns="45219" rIns="90450" bIns="45219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/>
              <a:t>Filling Analysis</a:t>
            </a:r>
          </a:p>
        </p:txBody>
      </p:sp>
      <p:sp>
        <p:nvSpPr>
          <p:cNvPr id="187405" name="Text Box 13"/>
          <p:cNvSpPr txBox="1">
            <a:spLocks noChangeArrowheads="1"/>
          </p:cNvSpPr>
          <p:nvPr/>
        </p:nvSpPr>
        <p:spPr bwMode="auto">
          <a:xfrm>
            <a:off x="3581400" y="2819403"/>
            <a:ext cx="17526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0450" tIns="45219" rIns="90450" bIns="45219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/>
              <a:t>Thermal Analysis</a:t>
            </a:r>
          </a:p>
        </p:txBody>
      </p:sp>
      <p:sp>
        <p:nvSpPr>
          <p:cNvPr id="187406" name="Text Box 14"/>
          <p:cNvSpPr txBox="1">
            <a:spLocks noChangeArrowheads="1"/>
          </p:cNvSpPr>
          <p:nvPr/>
        </p:nvSpPr>
        <p:spPr bwMode="auto">
          <a:xfrm>
            <a:off x="5410200" y="2819403"/>
            <a:ext cx="17526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0450" tIns="45219" rIns="90450" bIns="45219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/>
              <a:t>Local Porosity</a:t>
            </a:r>
          </a:p>
        </p:txBody>
      </p:sp>
      <p:sp>
        <p:nvSpPr>
          <p:cNvPr id="187407" name="Text Box 15"/>
          <p:cNvSpPr txBox="1">
            <a:spLocks noChangeArrowheads="1"/>
          </p:cNvSpPr>
          <p:nvPr/>
        </p:nvSpPr>
        <p:spPr bwMode="auto">
          <a:xfrm>
            <a:off x="7086600" y="2819408"/>
            <a:ext cx="1600200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0450" tIns="45219" rIns="90450" bIns="45219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Local Fatigue Strength</a:t>
            </a:r>
          </a:p>
        </p:txBody>
      </p:sp>
      <p:sp>
        <p:nvSpPr>
          <p:cNvPr id="187408" name="AutoShape 16"/>
          <p:cNvSpPr>
            <a:spLocks noChangeArrowheads="1"/>
          </p:cNvSpPr>
          <p:nvPr/>
        </p:nvSpPr>
        <p:spPr bwMode="auto">
          <a:xfrm>
            <a:off x="7010400" y="2819400"/>
            <a:ext cx="1828800" cy="23622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409" name="Rectangle 17"/>
          <p:cNvSpPr>
            <a:spLocks noChangeArrowheads="1"/>
          </p:cNvSpPr>
          <p:nvPr/>
        </p:nvSpPr>
        <p:spPr bwMode="auto">
          <a:xfrm>
            <a:off x="1219353" y="990601"/>
            <a:ext cx="6425095" cy="57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/>
            <a:r>
              <a:rPr lang="en-US" sz="3000" b="1">
                <a:solidFill>
                  <a:srgbClr val="000080"/>
                </a:solidFill>
                <a:latin typeface="Arial Rounded MT Bold" charset="0"/>
              </a:rPr>
              <a:t>Local Fatigue Strength Prediction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6" name="Rectangle 2"/>
          <p:cNvSpPr>
            <a:spLocks noChangeArrowheads="1"/>
          </p:cNvSpPr>
          <p:nvPr/>
        </p:nvSpPr>
        <p:spPr bwMode="auto">
          <a:xfrm>
            <a:off x="1739900" y="65088"/>
            <a:ext cx="5892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50" tIns="45219" rIns="90450" bIns="45219" anchor="ctr">
            <a:prstTxWarp prst="textNoShape">
              <a:avLst/>
            </a:prstTxWarp>
          </a:bodyPr>
          <a:lstStyle/>
          <a:p>
            <a:r>
              <a:rPr lang="en-US" sz="2400" b="1">
                <a:latin typeface="Arial Rounded MT Bold" charset="0"/>
              </a:rPr>
              <a:t>Prediction of Local Fatigue Strength</a:t>
            </a:r>
            <a:endParaRPr lang="en-US" sz="2400" b="1"/>
          </a:p>
        </p:txBody>
      </p:sp>
      <p:sp>
        <p:nvSpPr>
          <p:cNvPr id="189447" name="Rectangle 3"/>
          <p:cNvSpPr>
            <a:spLocks noChangeArrowheads="1"/>
          </p:cNvSpPr>
          <p:nvPr/>
        </p:nvSpPr>
        <p:spPr bwMode="auto">
          <a:xfrm>
            <a:off x="5148268" y="1944688"/>
            <a:ext cx="111125" cy="46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89442" name="Object 2"/>
          <p:cNvGraphicFramePr>
            <a:graphicFrameLocks noChangeAspect="1"/>
          </p:cNvGraphicFramePr>
          <p:nvPr/>
        </p:nvGraphicFramePr>
        <p:xfrm>
          <a:off x="152400" y="838353"/>
          <a:ext cx="3352800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93" name="Photo Editor Photo" r:id="rId4" imgW="11952381" imgH="9038095" progId="">
                  <p:embed/>
                </p:oleObj>
              </mc:Choice>
              <mc:Fallback>
                <p:oleObj name="Photo Editor Photo" r:id="rId4" imgW="11952381" imgH="903809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253" r="27702" b="10001"/>
                      <a:stretch>
                        <a:fillRect/>
                      </a:stretch>
                    </p:blipFill>
                    <p:spPr bwMode="auto">
                      <a:xfrm>
                        <a:off x="152400" y="838353"/>
                        <a:ext cx="3352800" cy="296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48" name="Oval 5"/>
          <p:cNvSpPr>
            <a:spLocks noChangeArrowheads="1"/>
          </p:cNvSpPr>
          <p:nvPr/>
        </p:nvSpPr>
        <p:spPr bwMode="auto">
          <a:xfrm>
            <a:off x="2133600" y="2667000"/>
            <a:ext cx="476250" cy="4445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9449" name="Group 6"/>
          <p:cNvGrpSpPr>
            <a:grpSpLocks/>
          </p:cNvGrpSpPr>
          <p:nvPr/>
        </p:nvGrpSpPr>
        <p:grpSpPr bwMode="auto">
          <a:xfrm>
            <a:off x="3810153" y="685800"/>
            <a:ext cx="1260475" cy="2979738"/>
            <a:chOff x="1824" y="432"/>
            <a:chExt cx="794" cy="1877"/>
          </a:xfrm>
        </p:grpSpPr>
        <p:graphicFrame>
          <p:nvGraphicFramePr>
            <p:cNvPr id="189445" name="Object 5"/>
            <p:cNvGraphicFramePr>
              <a:graphicFrameLocks noChangeAspect="1"/>
            </p:cNvGraphicFramePr>
            <p:nvPr/>
          </p:nvGraphicFramePr>
          <p:xfrm>
            <a:off x="1824" y="528"/>
            <a:ext cx="484" cy="17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894" name="Photo Editor Photo" r:id="rId6" imgW="11952381" imgH="9038095" progId="">
                    <p:embed/>
                  </p:oleObj>
                </mc:Choice>
                <mc:Fallback>
                  <p:oleObj name="Photo Editor Photo" r:id="rId6" imgW="11952381" imgH="9038095" progId="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3980" b="9375"/>
                        <a:stretch>
                          <a:fillRect/>
                        </a:stretch>
                      </p:blipFill>
                      <p:spPr bwMode="auto">
                        <a:xfrm>
                          <a:off x="1824" y="528"/>
                          <a:ext cx="484" cy="17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9476" name="Text Box 8"/>
            <p:cNvSpPr txBox="1">
              <a:spLocks noChangeArrowheads="1"/>
            </p:cNvSpPr>
            <p:nvPr/>
          </p:nvSpPr>
          <p:spPr bwMode="auto">
            <a:xfrm>
              <a:off x="1824" y="432"/>
              <a:ext cx="7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4" tIns="45707" rIns="91414" bIns="45707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000" b="1"/>
                <a:t>Pore Size (Microns)</a:t>
              </a:r>
            </a:p>
          </p:txBody>
        </p:sp>
      </p:grpSp>
      <p:sp>
        <p:nvSpPr>
          <p:cNvPr id="189450" name="Text Box 9"/>
          <p:cNvSpPr txBox="1">
            <a:spLocks noChangeArrowheads="1"/>
          </p:cNvSpPr>
          <p:nvPr/>
        </p:nvSpPr>
        <p:spPr bwMode="auto">
          <a:xfrm>
            <a:off x="990688" y="685869"/>
            <a:ext cx="2145644" cy="460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u="sng">
                <a:solidFill>
                  <a:srgbClr val="FF0000"/>
                </a:solidFill>
              </a:rPr>
              <a:t>Micro Porosity</a:t>
            </a:r>
          </a:p>
        </p:txBody>
      </p:sp>
      <p:sp>
        <p:nvSpPr>
          <p:cNvPr id="189451" name="Line 10"/>
          <p:cNvSpPr>
            <a:spLocks noChangeShapeType="1"/>
          </p:cNvSpPr>
          <p:nvPr/>
        </p:nvSpPr>
        <p:spPr bwMode="auto">
          <a:xfrm flipV="1">
            <a:off x="2590800" y="2590800"/>
            <a:ext cx="5334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452" name="Text Box 11"/>
          <p:cNvSpPr txBox="1">
            <a:spLocks noChangeArrowheads="1"/>
          </p:cNvSpPr>
          <p:nvPr/>
        </p:nvSpPr>
        <p:spPr bwMode="auto">
          <a:xfrm>
            <a:off x="2819490" y="2362268"/>
            <a:ext cx="1073160" cy="27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>
                <a:solidFill>
                  <a:srgbClr val="FF0000"/>
                </a:solidFill>
              </a:rPr>
              <a:t>1200 Microns</a:t>
            </a:r>
          </a:p>
        </p:txBody>
      </p:sp>
      <p:sp>
        <p:nvSpPr>
          <p:cNvPr id="189453" name="Oval 12"/>
          <p:cNvSpPr>
            <a:spLocks noChangeArrowheads="1"/>
          </p:cNvSpPr>
          <p:nvPr/>
        </p:nvSpPr>
        <p:spPr bwMode="auto">
          <a:xfrm>
            <a:off x="2057400" y="3276600"/>
            <a:ext cx="476250" cy="4445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454" name="Line 13"/>
          <p:cNvSpPr>
            <a:spLocks noChangeShapeType="1"/>
          </p:cNvSpPr>
          <p:nvPr/>
        </p:nvSpPr>
        <p:spPr bwMode="auto">
          <a:xfrm rot="2176891" flipV="1">
            <a:off x="2514600" y="3505200"/>
            <a:ext cx="5334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455" name="Text Box 14"/>
          <p:cNvSpPr txBox="1">
            <a:spLocks noChangeArrowheads="1"/>
          </p:cNvSpPr>
          <p:nvPr/>
        </p:nvSpPr>
        <p:spPr bwMode="auto">
          <a:xfrm>
            <a:off x="3048088" y="3581468"/>
            <a:ext cx="996216" cy="27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>
                <a:solidFill>
                  <a:srgbClr val="FF0000"/>
                </a:solidFill>
              </a:rPr>
              <a:t>500 Microns</a:t>
            </a:r>
          </a:p>
        </p:txBody>
      </p:sp>
      <p:sp>
        <p:nvSpPr>
          <p:cNvPr id="189456" name="Oval 15"/>
          <p:cNvSpPr>
            <a:spLocks noChangeArrowheads="1"/>
          </p:cNvSpPr>
          <p:nvPr/>
        </p:nvSpPr>
        <p:spPr bwMode="auto">
          <a:xfrm>
            <a:off x="609600" y="1066800"/>
            <a:ext cx="476250" cy="4445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457" name="Line 16"/>
          <p:cNvSpPr>
            <a:spLocks noChangeShapeType="1"/>
          </p:cNvSpPr>
          <p:nvPr/>
        </p:nvSpPr>
        <p:spPr bwMode="auto">
          <a:xfrm rot="2106042" flipV="1">
            <a:off x="1119188" y="1290638"/>
            <a:ext cx="3048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458" name="Text Box 17"/>
          <p:cNvSpPr txBox="1">
            <a:spLocks noChangeArrowheads="1"/>
          </p:cNvSpPr>
          <p:nvPr/>
        </p:nvSpPr>
        <p:spPr bwMode="auto">
          <a:xfrm>
            <a:off x="1366928" y="1257368"/>
            <a:ext cx="996216" cy="27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>
                <a:solidFill>
                  <a:srgbClr val="FF0000"/>
                </a:solidFill>
              </a:rPr>
              <a:t>200 Microns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667000" y="3352800"/>
            <a:ext cx="5965825" cy="3378200"/>
            <a:chOff x="1680" y="2112"/>
            <a:chExt cx="3758" cy="2128"/>
          </a:xfrm>
        </p:grpSpPr>
        <p:sp>
          <p:nvSpPr>
            <p:cNvPr id="189460" name="AutoShape 19"/>
            <p:cNvSpPr>
              <a:spLocks noChangeArrowheads="1"/>
            </p:cNvSpPr>
            <p:nvPr/>
          </p:nvSpPr>
          <p:spPr bwMode="auto">
            <a:xfrm rot="1973584">
              <a:off x="1680" y="2640"/>
              <a:ext cx="240" cy="24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89461" name="Group 20"/>
            <p:cNvGrpSpPr>
              <a:grpSpLocks/>
            </p:cNvGrpSpPr>
            <p:nvPr/>
          </p:nvGrpSpPr>
          <p:grpSpPr bwMode="auto">
            <a:xfrm>
              <a:off x="2112" y="2112"/>
              <a:ext cx="3326" cy="2128"/>
              <a:chOff x="2112" y="2112"/>
              <a:chExt cx="3326" cy="2128"/>
            </a:xfrm>
          </p:grpSpPr>
          <p:graphicFrame>
            <p:nvGraphicFramePr>
              <p:cNvPr id="189443" name="Object 3"/>
              <p:cNvGraphicFramePr>
                <a:graphicFrameLocks noChangeAspect="1"/>
              </p:cNvGraphicFramePr>
              <p:nvPr/>
            </p:nvGraphicFramePr>
            <p:xfrm>
              <a:off x="2112" y="2448"/>
              <a:ext cx="2160" cy="17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9895" name="Photo Editor Photo" r:id="rId7" imgW="11952381" imgH="9038095" progId="">
                      <p:embed/>
                    </p:oleObj>
                  </mc:Choice>
                  <mc:Fallback>
                    <p:oleObj name="Photo Editor Photo" r:id="rId7" imgW="11952381" imgH="9038095" progId="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5670" t="3751" r="20615" b="1187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12" y="2448"/>
                            <a:ext cx="2160" cy="17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89462" name="Group 22"/>
              <p:cNvGrpSpPr>
                <a:grpSpLocks/>
              </p:cNvGrpSpPr>
              <p:nvPr/>
            </p:nvGrpSpPr>
            <p:grpSpPr bwMode="auto">
              <a:xfrm>
                <a:off x="4848" y="2160"/>
                <a:ext cx="590" cy="2016"/>
                <a:chOff x="3936" y="672"/>
                <a:chExt cx="862" cy="3216"/>
              </a:xfrm>
            </p:grpSpPr>
            <p:grpSp>
              <p:nvGrpSpPr>
                <p:cNvPr id="189473" name="Group 23"/>
                <p:cNvGrpSpPr>
                  <a:grpSpLocks/>
                </p:cNvGrpSpPr>
                <p:nvPr/>
              </p:nvGrpSpPr>
              <p:grpSpPr bwMode="auto">
                <a:xfrm>
                  <a:off x="3936" y="816"/>
                  <a:ext cx="800" cy="3072"/>
                  <a:chOff x="3936" y="816"/>
                  <a:chExt cx="800" cy="3072"/>
                </a:xfrm>
              </p:grpSpPr>
              <p:graphicFrame>
                <p:nvGraphicFramePr>
                  <p:cNvPr id="189444" name="Object 4"/>
                  <p:cNvGraphicFramePr>
                    <a:graphicFrameLocks noChangeAspect="1"/>
                  </p:cNvGraphicFramePr>
                  <p:nvPr/>
                </p:nvGraphicFramePr>
                <p:xfrm>
                  <a:off x="3936" y="816"/>
                  <a:ext cx="800" cy="307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89896" name="Photo Editor Photo" r:id="rId9" imgW="11952381" imgH="9038095" progId="">
                          <p:embed/>
                        </p:oleObj>
                      </mc:Choice>
                      <mc:Fallback>
                        <p:oleObj name="Photo Editor Photo" r:id="rId9" imgW="11952381" imgH="9038095" progId="">
                          <p:embed/>
                          <p:pic>
                            <p:nvPicPr>
                              <p:cNvPr id="0" name="Picture 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2220" b="9688"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936" y="816"/>
                                <a:ext cx="800" cy="307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xmlns="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 xmlns="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8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189475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864"/>
                    <a:ext cx="148" cy="5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9474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272" y="672"/>
                  <a:ext cx="526" cy="3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7" rIns="91414" bIns="45707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1600"/>
                    <a:t>MPa</a:t>
                  </a:r>
                </a:p>
              </p:txBody>
            </p:sp>
          </p:grpSp>
          <p:sp>
            <p:nvSpPr>
              <p:cNvPr id="189463" name="Text Box 27"/>
              <p:cNvSpPr txBox="1">
                <a:spLocks noChangeArrowheads="1"/>
              </p:cNvSpPr>
              <p:nvPr/>
            </p:nvSpPr>
            <p:spPr bwMode="auto">
              <a:xfrm>
                <a:off x="3024" y="2112"/>
                <a:ext cx="149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14" tIns="45707" rIns="91414" bIns="45707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400" b="1" u="sng">
                    <a:solidFill>
                      <a:srgbClr val="FF0000"/>
                    </a:solidFill>
                  </a:rPr>
                  <a:t>Fatigue Strength</a:t>
                </a:r>
              </a:p>
            </p:txBody>
          </p:sp>
          <p:sp>
            <p:nvSpPr>
              <p:cNvPr id="189464" name="Oval 28"/>
              <p:cNvSpPr>
                <a:spLocks noChangeArrowheads="1"/>
              </p:cNvSpPr>
              <p:nvPr/>
            </p:nvSpPr>
            <p:spPr bwMode="auto">
              <a:xfrm>
                <a:off x="3312" y="3504"/>
                <a:ext cx="300" cy="28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465" name="Line 29"/>
              <p:cNvSpPr>
                <a:spLocks noChangeShapeType="1"/>
              </p:cNvSpPr>
              <p:nvPr/>
            </p:nvSpPr>
            <p:spPr bwMode="auto">
              <a:xfrm flipV="1">
                <a:off x="3600" y="3456"/>
                <a:ext cx="33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466" name="Text Box 30"/>
              <p:cNvSpPr txBox="1">
                <a:spLocks noChangeArrowheads="1"/>
              </p:cNvSpPr>
              <p:nvPr/>
            </p:nvSpPr>
            <p:spPr bwMode="auto">
              <a:xfrm>
                <a:off x="3888" y="3360"/>
                <a:ext cx="43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14" tIns="45707" rIns="91414" bIns="45707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200" b="1">
                    <a:solidFill>
                      <a:srgbClr val="FF0000"/>
                    </a:solidFill>
                  </a:rPr>
                  <a:t>56 MPa</a:t>
                </a:r>
              </a:p>
            </p:txBody>
          </p:sp>
          <p:sp>
            <p:nvSpPr>
              <p:cNvPr id="189467" name="Oval 31"/>
              <p:cNvSpPr>
                <a:spLocks noChangeArrowheads="1"/>
              </p:cNvSpPr>
              <p:nvPr/>
            </p:nvSpPr>
            <p:spPr bwMode="auto">
              <a:xfrm>
                <a:off x="3264" y="3936"/>
                <a:ext cx="300" cy="28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468" name="Line 32"/>
              <p:cNvSpPr>
                <a:spLocks noChangeShapeType="1"/>
              </p:cNvSpPr>
              <p:nvPr/>
            </p:nvSpPr>
            <p:spPr bwMode="auto">
              <a:xfrm rot="1953320" flipV="1">
                <a:off x="3609" y="4000"/>
                <a:ext cx="384" cy="24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469" name="Text Box 33"/>
              <p:cNvSpPr txBox="1">
                <a:spLocks noChangeArrowheads="1"/>
              </p:cNvSpPr>
              <p:nvPr/>
            </p:nvSpPr>
            <p:spPr bwMode="auto">
              <a:xfrm>
                <a:off x="3999" y="4032"/>
                <a:ext cx="43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14" tIns="45707" rIns="91414" bIns="45707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200" b="1">
                    <a:solidFill>
                      <a:srgbClr val="FF0000"/>
                    </a:solidFill>
                  </a:rPr>
                  <a:t>67 MPa</a:t>
                </a:r>
              </a:p>
            </p:txBody>
          </p:sp>
          <p:sp>
            <p:nvSpPr>
              <p:cNvPr id="189470" name="Oval 34"/>
              <p:cNvSpPr>
                <a:spLocks noChangeArrowheads="1"/>
              </p:cNvSpPr>
              <p:nvPr/>
            </p:nvSpPr>
            <p:spPr bwMode="auto">
              <a:xfrm>
                <a:off x="2400" y="2448"/>
                <a:ext cx="300" cy="28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471" name="Line 35"/>
              <p:cNvSpPr>
                <a:spLocks noChangeShapeType="1"/>
              </p:cNvSpPr>
              <p:nvPr/>
            </p:nvSpPr>
            <p:spPr bwMode="auto">
              <a:xfrm rot="1713455" flipV="1">
                <a:off x="2725" y="2534"/>
                <a:ext cx="217" cy="12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472" name="Text Box 36"/>
              <p:cNvSpPr txBox="1">
                <a:spLocks noChangeArrowheads="1"/>
              </p:cNvSpPr>
              <p:nvPr/>
            </p:nvSpPr>
            <p:spPr bwMode="auto">
              <a:xfrm>
                <a:off x="2910" y="2508"/>
                <a:ext cx="48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14" tIns="45707" rIns="91414" bIns="45707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200" b="1">
                    <a:solidFill>
                      <a:srgbClr val="FF0000"/>
                    </a:solidFill>
                  </a:rPr>
                  <a:t>80+ MPa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73364"/>
            <a:ext cx="8610600" cy="665018"/>
          </a:xfrm>
        </p:spPr>
        <p:txBody>
          <a:bodyPr/>
          <a:lstStyle/>
          <a:p>
            <a:pPr eaLnBrk="1" hangingPunct="1"/>
            <a:r>
              <a:rPr lang="en-US" sz="2818" b="0" dirty="0">
                <a:solidFill>
                  <a:srgbClr val="00008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Use of ICME For </a:t>
            </a:r>
            <a:br>
              <a:rPr lang="en-US" sz="2818" b="0" dirty="0">
                <a:solidFill>
                  <a:srgbClr val="00008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</a:br>
            <a:r>
              <a:rPr lang="en-US" sz="2818" b="0" dirty="0">
                <a:solidFill>
                  <a:srgbClr val="00008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New Process Development and Selection</a:t>
            </a:r>
            <a:endParaRPr lang="en-US" sz="2818" b="0" dirty="0">
              <a:solidFill>
                <a:srgbClr val="000080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26" name="Line 3"/>
          <p:cNvSpPr>
            <a:spLocks noChangeShapeType="1"/>
          </p:cNvSpPr>
          <p:nvPr/>
        </p:nvSpPr>
        <p:spPr bwMode="auto">
          <a:xfrm>
            <a:off x="457200" y="1286164"/>
            <a:ext cx="7924800" cy="0"/>
          </a:xfrm>
          <a:prstGeom prst="lin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88623" tIns="44301" rIns="88623" bIns="44301" anchor="ctr"/>
          <a:lstStyle/>
          <a:p>
            <a:pPr defTabSz="891706"/>
            <a:endParaRPr lang="en-US" sz="1818">
              <a:solidFill>
                <a:srgbClr val="000000"/>
              </a:solidFill>
            </a:endParaRPr>
          </a:p>
        </p:txBody>
      </p:sp>
      <p:sp>
        <p:nvSpPr>
          <p:cNvPr id="154627" name="Line 4"/>
          <p:cNvSpPr>
            <a:spLocks noChangeShapeType="1"/>
          </p:cNvSpPr>
          <p:nvPr/>
        </p:nvSpPr>
        <p:spPr bwMode="auto">
          <a:xfrm>
            <a:off x="457200" y="1360055"/>
            <a:ext cx="7924800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88623" tIns="44301" rIns="88623" bIns="44301" anchor="ctr"/>
          <a:lstStyle/>
          <a:p>
            <a:pPr defTabSz="891706"/>
            <a:endParaRPr lang="en-US" sz="1818">
              <a:solidFill>
                <a:srgbClr val="000000"/>
              </a:solidFill>
            </a:endParaRPr>
          </a:p>
        </p:txBody>
      </p:sp>
      <p:sp>
        <p:nvSpPr>
          <p:cNvPr id="154628" name="Rectangle 5"/>
          <p:cNvSpPr>
            <a:spLocks noChangeArrowheads="1"/>
          </p:cNvSpPr>
          <p:nvPr/>
        </p:nvSpPr>
        <p:spPr bwMode="auto">
          <a:xfrm>
            <a:off x="3100388" y="3299746"/>
            <a:ext cx="9144000" cy="36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23" tIns="44301" rIns="88623" bIns="44301">
            <a:spAutoFit/>
          </a:bodyPr>
          <a:lstStyle/>
          <a:p>
            <a:pPr defTabSz="891706"/>
            <a:endParaRPr lang="en-US" sz="1818">
              <a:solidFill>
                <a:srgbClr val="000000"/>
              </a:solidFill>
            </a:endParaRPr>
          </a:p>
        </p:txBody>
      </p:sp>
      <p:sp>
        <p:nvSpPr>
          <p:cNvPr id="154629" name="Rectangle 6"/>
          <p:cNvSpPr>
            <a:spLocks noChangeArrowheads="1"/>
          </p:cNvSpPr>
          <p:nvPr/>
        </p:nvSpPr>
        <p:spPr bwMode="auto">
          <a:xfrm>
            <a:off x="3500438" y="3299746"/>
            <a:ext cx="9144000" cy="36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23" tIns="44301" rIns="88623" bIns="44301">
            <a:spAutoFit/>
          </a:bodyPr>
          <a:lstStyle/>
          <a:p>
            <a:pPr defTabSz="891706"/>
            <a:endParaRPr lang="en-US" sz="1818">
              <a:solidFill>
                <a:srgbClr val="000000"/>
              </a:solidFill>
            </a:endParaRPr>
          </a:p>
        </p:txBody>
      </p:sp>
      <p:pic>
        <p:nvPicPr>
          <p:cNvPr id="154632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1951182"/>
            <a:ext cx="1117600" cy="455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3" name="Text Box 10"/>
          <p:cNvSpPr txBox="1">
            <a:spLocks noChangeArrowheads="1"/>
          </p:cNvSpPr>
          <p:nvPr/>
        </p:nvSpPr>
        <p:spPr bwMode="auto">
          <a:xfrm>
            <a:off x="3401972" y="1433946"/>
            <a:ext cx="3276600" cy="39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97" tIns="44289" rIns="88597" bIns="4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891706"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</a:rPr>
              <a:t>Local Fatigue Strength</a:t>
            </a:r>
          </a:p>
        </p:txBody>
      </p:sp>
      <p:pic>
        <p:nvPicPr>
          <p:cNvPr id="154630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803403"/>
            <a:ext cx="3429000" cy="250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1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951188"/>
            <a:ext cx="3886200" cy="252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905000" y="3576802"/>
            <a:ext cx="6477000" cy="1356138"/>
            <a:chOff x="2095500" y="3820166"/>
            <a:chExt cx="7124700" cy="1491752"/>
          </a:xfrm>
        </p:grpSpPr>
        <p:grpSp>
          <p:nvGrpSpPr>
            <p:cNvPr id="4" name="Group 3"/>
            <p:cNvGrpSpPr/>
            <p:nvPr/>
          </p:nvGrpSpPr>
          <p:grpSpPr>
            <a:xfrm>
              <a:off x="7627620" y="3820175"/>
              <a:ext cx="1592580" cy="1491743"/>
              <a:chOff x="6934200" y="3581400"/>
              <a:chExt cx="1447800" cy="1398509"/>
            </a:xfrm>
          </p:grpSpPr>
          <p:sp>
            <p:nvSpPr>
              <p:cNvPr id="154634" name="Line 11"/>
              <p:cNvSpPr>
                <a:spLocks noChangeShapeType="1"/>
              </p:cNvSpPr>
              <p:nvPr/>
            </p:nvSpPr>
            <p:spPr bwMode="auto">
              <a:xfrm>
                <a:off x="6934200" y="3581400"/>
                <a:ext cx="381000" cy="1143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83109" tIns="41555" rIns="83109" bIns="41555"/>
              <a:lstStyle/>
              <a:p>
                <a:pPr defTabSz="891706"/>
                <a:endParaRPr lang="en-US" sz="1818">
                  <a:solidFill>
                    <a:srgbClr val="000000"/>
                  </a:solidFill>
                </a:endParaRPr>
              </a:p>
            </p:txBody>
          </p:sp>
          <p:sp>
            <p:nvSpPr>
              <p:cNvPr id="154635" name="Text Box 12"/>
              <p:cNvSpPr txBox="1">
                <a:spLocks noChangeArrowheads="1"/>
              </p:cNvSpPr>
              <p:nvPr/>
            </p:nvSpPr>
            <p:spPr bwMode="auto">
              <a:xfrm>
                <a:off x="7086600" y="4648200"/>
                <a:ext cx="1295400" cy="331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3086" tIns="41544" rIns="83086" bIns="41544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defTabSz="891706" eaLnBrk="1" hangingPunct="1">
                  <a:spcBef>
                    <a:spcPct val="50000"/>
                  </a:spcBef>
                </a:pPr>
                <a:r>
                  <a:rPr lang="en-US" sz="1545" dirty="0">
                    <a:solidFill>
                      <a:srgbClr val="FF3399"/>
                    </a:solidFill>
                    <a:latin typeface="Arial Rounded MT Bold" charset="0"/>
                  </a:rPr>
                  <a:t>84MPa</a:t>
                </a:r>
              </a:p>
            </p:txBody>
          </p:sp>
        </p:grpSp>
        <p:sp>
          <p:nvSpPr>
            <p:cNvPr id="154636" name="Line 13"/>
            <p:cNvSpPr>
              <a:spLocks noChangeShapeType="1"/>
            </p:cNvSpPr>
            <p:nvPr/>
          </p:nvSpPr>
          <p:spPr bwMode="auto">
            <a:xfrm>
              <a:off x="2095500" y="3820166"/>
              <a:ext cx="922020" cy="1137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83109" tIns="41555" rIns="83109" bIns="41555"/>
            <a:lstStyle/>
            <a:p>
              <a:pPr defTabSz="891706"/>
              <a:endParaRPr lang="en-US" sz="1818">
                <a:solidFill>
                  <a:srgbClr val="000000"/>
                </a:solidFill>
              </a:endParaRPr>
            </a:p>
          </p:txBody>
        </p:sp>
        <p:sp>
          <p:nvSpPr>
            <p:cNvPr id="154637" name="Text Box 14"/>
            <p:cNvSpPr txBox="1">
              <a:spLocks noChangeArrowheads="1"/>
            </p:cNvSpPr>
            <p:nvPr/>
          </p:nvSpPr>
          <p:spPr bwMode="auto">
            <a:xfrm>
              <a:off x="2514600" y="4958086"/>
              <a:ext cx="1424940" cy="353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086" tIns="41544" rIns="83086" bIns="4154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891706" eaLnBrk="1" hangingPunct="1">
                <a:spcBef>
                  <a:spcPct val="50000"/>
                </a:spcBef>
              </a:pPr>
              <a:r>
                <a:rPr lang="en-US" sz="1545">
                  <a:solidFill>
                    <a:srgbClr val="FF3399"/>
                  </a:solidFill>
                  <a:latin typeface="Arial Rounded MT Bold" charset="0"/>
                </a:rPr>
                <a:t>56MPa</a:t>
              </a:r>
            </a:p>
          </p:txBody>
        </p:sp>
      </p:grpSp>
      <p:sp>
        <p:nvSpPr>
          <p:cNvPr id="154638" name="Text Box 15"/>
          <p:cNvSpPr txBox="1">
            <a:spLocks noChangeArrowheads="1"/>
          </p:cNvSpPr>
          <p:nvPr/>
        </p:nvSpPr>
        <p:spPr bwMode="auto">
          <a:xfrm>
            <a:off x="5410200" y="5498074"/>
            <a:ext cx="2743200" cy="42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97" tIns="44289" rIns="88597" bIns="4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891706" eaLnBrk="1" hangingPunct="1">
              <a:spcBef>
                <a:spcPct val="50000"/>
              </a:spcBef>
            </a:pPr>
            <a:r>
              <a:rPr lang="en-US" sz="2182" dirty="0">
                <a:solidFill>
                  <a:srgbClr val="000000"/>
                </a:solidFill>
              </a:rPr>
              <a:t>Gravity Casting</a:t>
            </a:r>
          </a:p>
        </p:txBody>
      </p:sp>
      <p:sp>
        <p:nvSpPr>
          <p:cNvPr id="154639" name="Text Box 16"/>
          <p:cNvSpPr txBox="1">
            <a:spLocks noChangeArrowheads="1"/>
          </p:cNvSpPr>
          <p:nvPr/>
        </p:nvSpPr>
        <p:spPr bwMode="auto">
          <a:xfrm>
            <a:off x="1143000" y="5350293"/>
            <a:ext cx="2057400" cy="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97" tIns="44289" rIns="88597" bIns="4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891706" eaLnBrk="1" hangingPunct="1">
              <a:spcBef>
                <a:spcPct val="50000"/>
              </a:spcBef>
            </a:pPr>
            <a:r>
              <a:rPr lang="en-US" sz="2182" dirty="0">
                <a:solidFill>
                  <a:srgbClr val="000000"/>
                </a:solidFill>
              </a:rPr>
              <a:t>Low  Pressure Casting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0004" y="1791666"/>
            <a:ext cx="4712641" cy="1006779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square" lIns="82653" tIns="41321" rIns="82653" bIns="41321">
            <a:spAutoFit/>
          </a:bodyPr>
          <a:lstStyle/>
          <a:p>
            <a:pPr defTabSz="826505"/>
            <a:r>
              <a:rPr lang="en-US" sz="2000" kern="0" dirty="0">
                <a:solidFill>
                  <a:srgbClr val="000000"/>
                </a:solidFill>
              </a:rPr>
              <a:t>VAC enabled an unprecedented acceleration in the time for process development and selection</a:t>
            </a:r>
          </a:p>
        </p:txBody>
      </p:sp>
    </p:spTree>
    <p:extLst>
      <p:ext uri="{BB962C8B-B14F-4D97-AF65-F5344CB8AC3E}">
        <p14:creationId xmlns:p14="http://schemas.microsoft.com/office/powerpoint/2010/main" val="107348544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Text Box 2"/>
          <p:cNvSpPr txBox="1">
            <a:spLocks noChangeArrowheads="1"/>
          </p:cNvSpPr>
          <p:nvPr/>
        </p:nvSpPr>
        <p:spPr bwMode="auto">
          <a:xfrm>
            <a:off x="2224088" y="144463"/>
            <a:ext cx="4996374" cy="59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Virtual Aluminum Castings</a:t>
            </a:r>
          </a:p>
        </p:txBody>
      </p:sp>
      <p:pic>
        <p:nvPicPr>
          <p:cNvPr id="194564" name="Picture 3" descr="s11-f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990753"/>
            <a:ext cx="3810000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5" name="Text Box 4"/>
          <p:cNvSpPr txBox="1">
            <a:spLocks noChangeArrowheads="1"/>
          </p:cNvSpPr>
          <p:nvPr/>
        </p:nvSpPr>
        <p:spPr bwMode="auto">
          <a:xfrm>
            <a:off x="1676400" y="2743203"/>
            <a:ext cx="2219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 u="sng">
                <a:solidFill>
                  <a:schemeClr val="accent2"/>
                </a:solidFill>
              </a:rPr>
              <a:t>Local Residual Stresses</a:t>
            </a:r>
          </a:p>
        </p:txBody>
      </p:sp>
      <p:sp>
        <p:nvSpPr>
          <p:cNvPr id="194566" name="Text Box 5"/>
          <p:cNvSpPr txBox="1">
            <a:spLocks noChangeArrowheads="1"/>
          </p:cNvSpPr>
          <p:nvPr/>
        </p:nvSpPr>
        <p:spPr bwMode="auto">
          <a:xfrm>
            <a:off x="1600200" y="5943603"/>
            <a:ext cx="2332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 u="sng">
                <a:solidFill>
                  <a:schemeClr val="accent2"/>
                </a:solidFill>
              </a:rPr>
              <a:t>Local Fatigue Properties</a:t>
            </a:r>
          </a:p>
        </p:txBody>
      </p:sp>
      <p:sp>
        <p:nvSpPr>
          <p:cNvPr id="194567" name="Text Box 6"/>
          <p:cNvSpPr txBox="1">
            <a:spLocks noChangeArrowheads="1"/>
          </p:cNvSpPr>
          <p:nvPr/>
        </p:nvSpPr>
        <p:spPr bwMode="auto">
          <a:xfrm>
            <a:off x="5638800" y="4419603"/>
            <a:ext cx="2155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 u="sng">
                <a:solidFill>
                  <a:schemeClr val="accent2"/>
                </a:solidFill>
              </a:rPr>
              <a:t>Component Durability</a:t>
            </a:r>
          </a:p>
        </p:txBody>
      </p:sp>
      <p:sp>
        <p:nvSpPr>
          <p:cNvPr id="194568" name="AutoShape 7"/>
          <p:cNvSpPr>
            <a:spLocks noChangeArrowheads="1"/>
          </p:cNvSpPr>
          <p:nvPr/>
        </p:nvSpPr>
        <p:spPr bwMode="auto">
          <a:xfrm rot="1889099">
            <a:off x="4343400" y="2590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94562" name="Object 2"/>
          <p:cNvGraphicFramePr>
            <a:graphicFrameLocks noChangeAspect="1"/>
          </p:cNvGraphicFramePr>
          <p:nvPr/>
        </p:nvGraphicFramePr>
        <p:xfrm>
          <a:off x="762000" y="3352800"/>
          <a:ext cx="35814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6" name="Photo Editor Photo" r:id="rId5" imgW="11952381" imgH="9038095" progId="">
                  <p:embed/>
                </p:oleObj>
              </mc:Choice>
              <mc:Fallback>
                <p:oleObj name="Photo Editor Photo" r:id="rId5" imgW="11952381" imgH="903809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670" t="20625" r="27702" b="13750"/>
                      <a:stretch>
                        <a:fillRect/>
                      </a:stretch>
                    </p:blipFill>
                    <p:spPr bwMode="auto">
                      <a:xfrm>
                        <a:off x="762000" y="3352800"/>
                        <a:ext cx="35814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69" name="AutoShape 9"/>
          <p:cNvSpPr>
            <a:spLocks noChangeArrowheads="1"/>
          </p:cNvSpPr>
          <p:nvPr/>
        </p:nvSpPr>
        <p:spPr bwMode="auto">
          <a:xfrm rot="19710901" flipV="1">
            <a:off x="4267200" y="4114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570" name="Picture 10" descr="resfa-f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362353"/>
            <a:ext cx="41148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1" name="Text Box 11"/>
          <p:cNvSpPr txBox="1">
            <a:spLocks noChangeArrowheads="1"/>
          </p:cNvSpPr>
          <p:nvPr/>
        </p:nvSpPr>
        <p:spPr bwMode="auto">
          <a:xfrm>
            <a:off x="2438488" y="609680"/>
            <a:ext cx="4705752" cy="36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/>
            <a:r>
              <a:rPr lang="en-US" b="1" i="1" u="sng">
                <a:solidFill>
                  <a:srgbClr val="FF0000"/>
                </a:solidFill>
              </a:rPr>
              <a:t>Linking Manufacturing, Materials and Design</a:t>
            </a:r>
          </a:p>
        </p:txBody>
      </p:sp>
      <p:sp>
        <p:nvSpPr>
          <p:cNvPr id="194572" name="Text Box 12"/>
          <p:cNvSpPr txBox="1">
            <a:spLocks noChangeArrowheads="1"/>
          </p:cNvSpPr>
          <p:nvPr/>
        </p:nvSpPr>
        <p:spPr bwMode="auto">
          <a:xfrm>
            <a:off x="5867400" y="4724403"/>
            <a:ext cx="2155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 u="sng">
                <a:solidFill>
                  <a:schemeClr val="accent2"/>
                </a:solidFill>
              </a:rPr>
              <a:t>Component Durability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230" y="500510"/>
            <a:ext cx="8248650" cy="683491"/>
          </a:xfrm>
        </p:spPr>
        <p:txBody>
          <a:bodyPr>
            <a:noAutofit/>
          </a:bodyPr>
          <a:lstStyle/>
          <a:p>
            <a:r>
              <a:rPr lang="en-US" sz="2818" dirty="0"/>
              <a:t>ICME enables materials to be part of the design optimization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39658" y="1419023"/>
            <a:ext cx="4922285" cy="864931"/>
          </a:xfrm>
          <a:prstGeom prst="rect">
            <a:avLst/>
          </a:prstGeom>
          <a:noFill/>
        </p:spPr>
        <p:txBody>
          <a:bodyPr wrap="square" lIns="80863" tIns="40425" rIns="80863" bIns="40425" rtlCol="0">
            <a:spAutoFit/>
          </a:bodyPr>
          <a:lstStyle/>
          <a:p>
            <a:pPr algn="ctr"/>
            <a:r>
              <a:rPr lang="en-US" sz="2545" dirty="0">
                <a:solidFill>
                  <a:srgbClr val="000000"/>
                </a:solidFill>
                <a:latin typeface="Arial"/>
                <a:cs typeface="Arial"/>
              </a:rPr>
              <a:t>Example: Advanced Exhaust Manifold Design (800-900°C) </a:t>
            </a:r>
          </a:p>
        </p:txBody>
      </p:sp>
      <p:pic>
        <p:nvPicPr>
          <p:cNvPr id="4" name="Picture 2" descr="Boss_HotLife_2009112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5" r="5428" b="39536"/>
          <a:stretch>
            <a:fillRect/>
          </a:stretch>
        </p:blipFill>
        <p:spPr bwMode="auto">
          <a:xfrm>
            <a:off x="381385" y="3840256"/>
            <a:ext cx="3039351" cy="130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2189" y="5100901"/>
            <a:ext cx="2603632" cy="1004969"/>
          </a:xfrm>
          <a:prstGeom prst="rect">
            <a:avLst/>
          </a:prstGeom>
          <a:noFill/>
        </p:spPr>
        <p:txBody>
          <a:bodyPr wrap="square" lIns="80863" tIns="40425" rIns="80863" bIns="40425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Solution 1: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New Cast Steel Alloy Design</a:t>
            </a:r>
          </a:p>
        </p:txBody>
      </p:sp>
      <p:pic>
        <p:nvPicPr>
          <p:cNvPr id="12" name="Picture 11" descr="Screen Shot 2013-06-23 at 10.14.5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088" y="1370990"/>
            <a:ext cx="2886314" cy="245806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 bwMode="auto">
          <a:xfrm>
            <a:off x="1058318" y="2094717"/>
            <a:ext cx="1218665" cy="5081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863" tIns="40425" rIns="80863" bIns="40425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808648"/>
            <a:endParaRPr lang="en-US" sz="1818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2244910" y="1611123"/>
            <a:ext cx="1539367" cy="897915"/>
          </a:xfrm>
          <a:prstGeom prst="line">
            <a:avLst/>
          </a:prstGeom>
          <a:solidFill>
            <a:schemeClr val="folHlink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2293017" y="1691300"/>
            <a:ext cx="1603507" cy="497061"/>
          </a:xfrm>
          <a:prstGeom prst="line">
            <a:avLst/>
          </a:prstGeom>
          <a:solidFill>
            <a:schemeClr val="folHlink">
              <a:alpha val="50000"/>
            </a:scheme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" name="Group 5"/>
          <p:cNvGrpSpPr/>
          <p:nvPr/>
        </p:nvGrpSpPr>
        <p:grpSpPr>
          <a:xfrm>
            <a:off x="4120660" y="2695462"/>
            <a:ext cx="4736993" cy="3200176"/>
            <a:chOff x="4532498" y="2850708"/>
            <a:chExt cx="5210698" cy="3520194"/>
          </a:xfrm>
        </p:grpSpPr>
        <p:sp>
          <p:nvSpPr>
            <p:cNvPr id="9" name="TextBox 8"/>
            <p:cNvSpPr txBox="1"/>
            <p:nvPr/>
          </p:nvSpPr>
          <p:spPr>
            <a:xfrm>
              <a:off x="4724526" y="3106220"/>
              <a:ext cx="4269138" cy="7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Arial"/>
                  <a:cs typeface="Arial"/>
                </a:rPr>
                <a:t>Integration of exhaust manifold into cast aluminum cylinder head</a:t>
              </a: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909" y="3957902"/>
              <a:ext cx="3276600" cy="241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 bwMode="auto">
            <a:xfrm>
              <a:off x="5783532" y="5258550"/>
              <a:ext cx="2299249" cy="562569"/>
            </a:xfrm>
            <a:prstGeom prst="ellipse">
              <a:avLst/>
            </a:prstGeom>
            <a:noFill/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3127" tIns="41564" rIns="83127" bIns="41564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808648"/>
              <a:endParaRPr lang="en-US" sz="1818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32498" y="2850708"/>
              <a:ext cx="5210698" cy="407206"/>
            </a:xfrm>
            <a:prstGeom prst="rect">
              <a:avLst/>
            </a:prstGeom>
            <a:noFill/>
          </p:spPr>
          <p:txBody>
            <a:bodyPr wrap="none" lIns="89562" tIns="44778" rIns="89562" bIns="44778" rtlCol="0">
              <a:spAutoFit/>
            </a:bodyPr>
            <a:lstStyle/>
            <a:p>
              <a:pPr algn="ctr"/>
              <a:r>
                <a:rPr lang="en-US" sz="1818" dirty="0">
                  <a:solidFill>
                    <a:srgbClr val="000000"/>
                  </a:solidFill>
                </a:rPr>
                <a:t>Solution 2: </a:t>
              </a:r>
              <a:r>
                <a:rPr lang="en-US" sz="1818" i="1" dirty="0">
                  <a:solidFill>
                    <a:srgbClr val="000000"/>
                  </a:solidFill>
                </a:rPr>
                <a:t>Use Ford Virtual Aluminum Castings</a:t>
              </a:r>
            </a:p>
          </p:txBody>
        </p:sp>
      </p:grpSp>
      <p:pic>
        <p:nvPicPr>
          <p:cNvPr id="20" name="Picture 5" descr="RA Logo_2line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611" y="5826865"/>
            <a:ext cx="4017818" cy="75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436601" y="3954173"/>
            <a:ext cx="4712641" cy="1006779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square" lIns="82653" tIns="41321" rIns="82653" bIns="41321">
            <a:spAutoFit/>
          </a:bodyPr>
          <a:lstStyle/>
          <a:p>
            <a:pPr defTabSz="826505"/>
            <a:r>
              <a:rPr lang="en-US" sz="2000" kern="0" dirty="0">
                <a:solidFill>
                  <a:srgbClr val="000000"/>
                </a:solidFill>
              </a:rPr>
              <a:t>VAC enabled an unprecedented acceleration in the time for new component design and virtual manufacture and testing</a:t>
            </a:r>
          </a:p>
        </p:txBody>
      </p:sp>
    </p:spTree>
    <p:extLst>
      <p:ext uri="{BB962C8B-B14F-4D97-AF65-F5344CB8AC3E}">
        <p14:creationId xmlns:p14="http://schemas.microsoft.com/office/powerpoint/2010/main" val="76835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>
          <a:xfrm>
            <a:off x="1387475" y="155763"/>
            <a:ext cx="6513513" cy="835025"/>
          </a:xfrm>
        </p:spPr>
        <p:txBody>
          <a:bodyPr/>
          <a:lstStyle/>
          <a:p>
            <a:r>
              <a:rPr lang="en-US" sz="3200" dirty="0">
                <a:latin typeface="Arial Rounded MT Bold" charset="0"/>
                <a:ea typeface="ＭＳ Ｐゴシック" charset="0"/>
                <a:cs typeface="ＭＳ Ｐゴシック" charset="0"/>
              </a:rPr>
              <a:t>Materials Genome Initiative</a:t>
            </a:r>
          </a:p>
        </p:txBody>
      </p:sp>
      <p:pic>
        <p:nvPicPr>
          <p:cNvPr id="9523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588" y="838200"/>
            <a:ext cx="52117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Box 8"/>
          <p:cNvSpPr txBox="1">
            <a:spLocks noChangeArrowheads="1"/>
          </p:cNvSpPr>
          <p:nvPr/>
        </p:nvSpPr>
        <p:spPr bwMode="auto">
          <a:xfrm>
            <a:off x="5638800" y="2667001"/>
            <a:ext cx="3505200" cy="284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58" tIns="45120" rIns="90258" bIns="451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 dirty="0">
                <a:solidFill>
                  <a:srgbClr val="000000"/>
                </a:solidFill>
                <a:latin typeface="Times New Roman"/>
                <a:cs typeface="Times New Roman"/>
              </a:rPr>
              <a:t>. . . This initiative offers a unique opportunity for the United States to discover, develop, manufacture, and deploy advanced materials at least twice as fast as possible today, at a fraction of the cost.</a:t>
            </a:r>
          </a:p>
          <a:p>
            <a:pPr algn="ctr" eaLnBrk="1" hangingPunct="1"/>
            <a:endParaRPr lang="en-US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eaLnBrk="1" hangingPunct="1"/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President Barack Obama, 24 June 2011</a:t>
            </a:r>
          </a:p>
          <a:p>
            <a:pPr algn="r" eaLnBrk="1" hangingPunct="1"/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Announcing the 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cs typeface="Times New Roman"/>
              </a:rPr>
              <a:t>Materials Genome Initiative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5" y="5867432"/>
            <a:ext cx="5994371" cy="6451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0296" tIns="45140" rIns="90296" bIns="4514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“(In this context) genome connotes a fundamental building block </a:t>
            </a:r>
            <a:r>
              <a:rPr lang="en-US" u="sng" dirty="0">
                <a:solidFill>
                  <a:srgbClr val="000000"/>
                </a:solidFill>
              </a:rPr>
              <a:t>toward a larger purpose</a:t>
            </a:r>
            <a:r>
              <a:rPr lang="en-US" dirty="0">
                <a:solidFill>
                  <a:srgbClr val="000000"/>
                </a:solidFill>
              </a:rPr>
              <a:t>” NSTC MGI White Paper, 2011</a:t>
            </a:r>
          </a:p>
        </p:txBody>
      </p:sp>
    </p:spTree>
    <p:extLst>
      <p:ext uri="{BB962C8B-B14F-4D97-AF65-F5344CB8AC3E}">
        <p14:creationId xmlns:p14="http://schemas.microsoft.com/office/powerpoint/2010/main" val="37075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 noChangeAspect="1"/>
          </p:cNvSpPr>
          <p:nvPr/>
        </p:nvSpPr>
        <p:spPr bwMode="auto">
          <a:xfrm>
            <a:off x="2368550" y="3825875"/>
            <a:ext cx="3371850" cy="514350"/>
          </a:xfrm>
          <a:custGeom>
            <a:avLst/>
            <a:gdLst>
              <a:gd name="T0" fmla="*/ 2147483647 w 1996"/>
              <a:gd name="T1" fmla="*/ 0 h 338"/>
              <a:gd name="T2" fmla="*/ 2147483647 w 1996"/>
              <a:gd name="T3" fmla="*/ 2147483647 h 338"/>
              <a:gd name="T4" fmla="*/ 0 w 1996"/>
              <a:gd name="T5" fmla="*/ 2147483647 h 338"/>
              <a:gd name="T6" fmla="*/ 0 w 1996"/>
              <a:gd name="T7" fmla="*/ 2147483647 h 338"/>
              <a:gd name="T8" fmla="*/ 0 60000 65536"/>
              <a:gd name="T9" fmla="*/ 0 60000 65536"/>
              <a:gd name="T10" fmla="*/ 0 60000 65536"/>
              <a:gd name="T11" fmla="*/ 0 60000 65536"/>
              <a:gd name="T12" fmla="*/ 0 w 1996"/>
              <a:gd name="T13" fmla="*/ 0 h 338"/>
              <a:gd name="T14" fmla="*/ 1996 w 1996"/>
              <a:gd name="T15" fmla="*/ 338 h 3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96" h="338">
                <a:moveTo>
                  <a:pt x="1995" y="0"/>
                </a:moveTo>
                <a:lnTo>
                  <a:pt x="1995" y="337"/>
                </a:lnTo>
                <a:lnTo>
                  <a:pt x="0" y="337"/>
                </a:lnTo>
                <a:lnTo>
                  <a:pt x="0" y="200"/>
                </a:lnTo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1" name="Line 3"/>
          <p:cNvSpPr>
            <a:spLocks noChangeAspect="1" noChangeShapeType="1"/>
          </p:cNvSpPr>
          <p:nvPr/>
        </p:nvSpPr>
        <p:spPr bwMode="auto">
          <a:xfrm>
            <a:off x="2354263" y="2784475"/>
            <a:ext cx="22336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2" name="Rectangle 4"/>
          <p:cNvSpPr>
            <a:spLocks noChangeAspect="1" noChangeArrowheads="1"/>
          </p:cNvSpPr>
          <p:nvPr/>
        </p:nvSpPr>
        <p:spPr bwMode="auto">
          <a:xfrm>
            <a:off x="4587878" y="3316396"/>
            <a:ext cx="682625" cy="782637"/>
          </a:xfrm>
          <a:prstGeom prst="rect">
            <a:avLst/>
          </a:prstGeom>
          <a:solidFill>
            <a:srgbClr val="66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3" name="Rectangle 5"/>
          <p:cNvSpPr>
            <a:spLocks noChangeAspect="1" noChangeArrowheads="1"/>
          </p:cNvSpPr>
          <p:nvPr/>
        </p:nvSpPr>
        <p:spPr bwMode="auto">
          <a:xfrm>
            <a:off x="3695701" y="3267083"/>
            <a:ext cx="573088" cy="885825"/>
          </a:xfrm>
          <a:prstGeom prst="rect">
            <a:avLst/>
          </a:prstGeom>
          <a:solidFill>
            <a:srgbClr val="66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4" name="Rectangle 6"/>
          <p:cNvSpPr>
            <a:spLocks noChangeAspect="1" noChangeArrowheads="1"/>
          </p:cNvSpPr>
          <p:nvPr/>
        </p:nvSpPr>
        <p:spPr bwMode="auto">
          <a:xfrm>
            <a:off x="6184901" y="3263908"/>
            <a:ext cx="560388" cy="8636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5" name="AutoShape 7"/>
          <p:cNvSpPr>
            <a:spLocks noChangeAspect="1" noChangeArrowheads="1"/>
          </p:cNvSpPr>
          <p:nvPr/>
        </p:nvSpPr>
        <p:spPr bwMode="auto">
          <a:xfrm>
            <a:off x="5621338" y="3546475"/>
            <a:ext cx="220662" cy="268288"/>
          </a:xfrm>
          <a:prstGeom prst="diamond">
            <a:avLst/>
          </a:prstGeom>
          <a:solidFill>
            <a:srgbClr val="99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6" name="Line 8"/>
          <p:cNvSpPr>
            <a:spLocks noChangeAspect="1" noChangeShapeType="1"/>
          </p:cNvSpPr>
          <p:nvPr/>
        </p:nvSpPr>
        <p:spPr bwMode="auto">
          <a:xfrm flipV="1">
            <a:off x="5270500" y="3681417"/>
            <a:ext cx="339725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7" name="Line 9"/>
          <p:cNvSpPr>
            <a:spLocks noChangeAspect="1" noChangeShapeType="1"/>
          </p:cNvSpPr>
          <p:nvPr/>
        </p:nvSpPr>
        <p:spPr bwMode="auto">
          <a:xfrm>
            <a:off x="4256088" y="3668713"/>
            <a:ext cx="331787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8" name="Rectangle 10"/>
          <p:cNvSpPr>
            <a:spLocks noChangeAspect="1" noChangeArrowheads="1"/>
          </p:cNvSpPr>
          <p:nvPr/>
        </p:nvSpPr>
        <p:spPr bwMode="auto">
          <a:xfrm>
            <a:off x="3671353" y="3303633"/>
            <a:ext cx="629725" cy="66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Predict</a:t>
            </a:r>
          </a:p>
          <a:p>
            <a:pPr defTabSz="815064" eaLnBrk="0" hangingPunct="0"/>
            <a:r>
              <a:rPr lang="en-US" sz="900" b="1"/>
              <a:t>Local</a:t>
            </a:r>
          </a:p>
          <a:p>
            <a:pPr defTabSz="815064" eaLnBrk="0" hangingPunct="0"/>
            <a:r>
              <a:rPr lang="en-US" sz="900" b="1"/>
              <a:t>Micro-</a:t>
            </a:r>
          </a:p>
          <a:p>
            <a:pPr defTabSz="815064" eaLnBrk="0" hangingPunct="0"/>
            <a:r>
              <a:rPr lang="en-US" sz="900" b="1"/>
              <a:t>structure</a:t>
            </a:r>
          </a:p>
        </p:txBody>
      </p:sp>
      <p:sp>
        <p:nvSpPr>
          <p:cNvPr id="196619" name="Rectangle 11"/>
          <p:cNvSpPr>
            <a:spLocks noChangeAspect="1" noChangeArrowheads="1"/>
          </p:cNvSpPr>
          <p:nvPr/>
        </p:nvSpPr>
        <p:spPr bwMode="auto">
          <a:xfrm>
            <a:off x="6196056" y="3371852"/>
            <a:ext cx="536489" cy="5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Predict</a:t>
            </a:r>
          </a:p>
          <a:p>
            <a:pPr defTabSz="815064" eaLnBrk="0" hangingPunct="0"/>
            <a:r>
              <a:rPr lang="en-US" sz="900" b="1"/>
              <a:t>Service</a:t>
            </a:r>
          </a:p>
          <a:p>
            <a:pPr defTabSz="815064" eaLnBrk="0" hangingPunct="0"/>
            <a:r>
              <a:rPr lang="en-US" sz="900" b="1"/>
              <a:t>Life</a:t>
            </a:r>
          </a:p>
        </p:txBody>
      </p:sp>
      <p:sp>
        <p:nvSpPr>
          <p:cNvPr id="196620" name="Line 12"/>
          <p:cNvSpPr>
            <a:spLocks noChangeAspect="1" noChangeShapeType="1"/>
          </p:cNvSpPr>
          <p:nvPr/>
        </p:nvSpPr>
        <p:spPr bwMode="auto">
          <a:xfrm flipV="1">
            <a:off x="5857880" y="3683028"/>
            <a:ext cx="311150" cy="4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1" name="Rectangle 13"/>
          <p:cNvSpPr>
            <a:spLocks noChangeAspect="1" noChangeArrowheads="1"/>
          </p:cNvSpPr>
          <p:nvPr/>
        </p:nvSpPr>
        <p:spPr bwMode="auto">
          <a:xfrm>
            <a:off x="6339098" y="2538566"/>
            <a:ext cx="498065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Load</a:t>
            </a:r>
          </a:p>
          <a:p>
            <a:pPr defTabSz="815064" eaLnBrk="0" hangingPunct="0"/>
            <a:r>
              <a:rPr lang="en-US" sz="900" b="1"/>
              <a:t>Inputs</a:t>
            </a:r>
          </a:p>
        </p:txBody>
      </p:sp>
      <p:sp>
        <p:nvSpPr>
          <p:cNvPr id="196622" name="Line 14"/>
          <p:cNvSpPr>
            <a:spLocks noChangeAspect="1" noChangeShapeType="1"/>
          </p:cNvSpPr>
          <p:nvPr/>
        </p:nvSpPr>
        <p:spPr bwMode="auto">
          <a:xfrm rot="10766314" flipV="1">
            <a:off x="6589713" y="2940203"/>
            <a:ext cx="0" cy="2841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3" name="Line 15"/>
          <p:cNvSpPr>
            <a:spLocks noChangeAspect="1" noChangeShapeType="1"/>
          </p:cNvSpPr>
          <p:nvPr/>
        </p:nvSpPr>
        <p:spPr bwMode="auto">
          <a:xfrm>
            <a:off x="6757988" y="3678238"/>
            <a:ext cx="2587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4" name="Rectangle 16"/>
          <p:cNvSpPr>
            <a:spLocks noChangeAspect="1" noChangeArrowheads="1"/>
          </p:cNvSpPr>
          <p:nvPr/>
        </p:nvSpPr>
        <p:spPr bwMode="auto">
          <a:xfrm>
            <a:off x="7581400" y="2986241"/>
            <a:ext cx="756959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Optimized</a:t>
            </a:r>
          </a:p>
          <a:p>
            <a:pPr defTabSz="815064" eaLnBrk="0" hangingPunct="0"/>
            <a:r>
              <a:rPr lang="en-US" sz="900" b="1"/>
              <a:t>Component</a:t>
            </a:r>
          </a:p>
        </p:txBody>
      </p:sp>
      <p:sp>
        <p:nvSpPr>
          <p:cNvPr id="196625" name="Rectangle 17"/>
          <p:cNvSpPr>
            <a:spLocks noChangeAspect="1" noChangeArrowheads="1"/>
          </p:cNvSpPr>
          <p:nvPr/>
        </p:nvSpPr>
        <p:spPr bwMode="auto">
          <a:xfrm>
            <a:off x="5298305" y="3044977"/>
            <a:ext cx="900068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Meet Property</a:t>
            </a:r>
          </a:p>
          <a:p>
            <a:pPr defTabSz="815064" eaLnBrk="0" hangingPunct="0"/>
            <a:r>
              <a:rPr lang="en-US" sz="900" b="1"/>
              <a:t>Requirements</a:t>
            </a:r>
          </a:p>
        </p:txBody>
      </p:sp>
      <p:sp>
        <p:nvSpPr>
          <p:cNvPr id="196626" name="Rectangle 18"/>
          <p:cNvSpPr>
            <a:spLocks noChangeAspect="1" noChangeArrowheads="1"/>
          </p:cNvSpPr>
          <p:nvPr/>
        </p:nvSpPr>
        <p:spPr bwMode="auto">
          <a:xfrm>
            <a:off x="5475373" y="3864047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N</a:t>
            </a:r>
          </a:p>
        </p:txBody>
      </p:sp>
      <p:sp>
        <p:nvSpPr>
          <p:cNvPr id="196627" name="Rectangle 19"/>
          <p:cNvSpPr>
            <a:spLocks noChangeAspect="1" noChangeArrowheads="1"/>
          </p:cNvSpPr>
          <p:nvPr/>
        </p:nvSpPr>
        <p:spPr bwMode="auto">
          <a:xfrm>
            <a:off x="5815106" y="3664022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Y</a:t>
            </a:r>
          </a:p>
        </p:txBody>
      </p:sp>
      <p:sp>
        <p:nvSpPr>
          <p:cNvPr id="196628" name="Line 20"/>
          <p:cNvSpPr>
            <a:spLocks noChangeAspect="1" noChangeShapeType="1"/>
          </p:cNvSpPr>
          <p:nvPr/>
        </p:nvSpPr>
        <p:spPr bwMode="auto">
          <a:xfrm>
            <a:off x="5270542" y="2813050"/>
            <a:ext cx="10191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9" name="Line 21"/>
          <p:cNvSpPr>
            <a:spLocks noChangeAspect="1" noChangeShapeType="1"/>
          </p:cNvSpPr>
          <p:nvPr/>
        </p:nvSpPr>
        <p:spPr bwMode="auto">
          <a:xfrm>
            <a:off x="6289675" y="2806853"/>
            <a:ext cx="0" cy="4365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30" name="AutoShape 22"/>
          <p:cNvSpPr>
            <a:spLocks noChangeAspect="1" noChangeArrowheads="1"/>
          </p:cNvSpPr>
          <p:nvPr/>
        </p:nvSpPr>
        <p:spPr bwMode="auto">
          <a:xfrm>
            <a:off x="7029522" y="3536950"/>
            <a:ext cx="206375" cy="268288"/>
          </a:xfrm>
          <a:prstGeom prst="diamond">
            <a:avLst/>
          </a:prstGeom>
          <a:solidFill>
            <a:srgbClr val="99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31" name="Rectangle 23"/>
          <p:cNvSpPr>
            <a:spLocks noChangeAspect="1" noChangeArrowheads="1"/>
          </p:cNvSpPr>
          <p:nvPr/>
        </p:nvSpPr>
        <p:spPr bwMode="auto">
          <a:xfrm>
            <a:off x="6773015" y="2935441"/>
            <a:ext cx="698611" cy="5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Optimized</a:t>
            </a:r>
          </a:p>
          <a:p>
            <a:pPr defTabSz="815064" eaLnBrk="0" hangingPunct="0"/>
            <a:r>
              <a:rPr lang="en-US" sz="900" b="1"/>
              <a:t>Process &amp;</a:t>
            </a:r>
          </a:p>
          <a:p>
            <a:pPr defTabSz="815064" eaLnBrk="0" hangingPunct="0"/>
            <a:r>
              <a:rPr lang="en-US" sz="900" b="1"/>
              <a:t>Product</a:t>
            </a:r>
          </a:p>
        </p:txBody>
      </p:sp>
      <p:sp>
        <p:nvSpPr>
          <p:cNvPr id="196632" name="Line 24"/>
          <p:cNvSpPr>
            <a:spLocks noChangeAspect="1" noChangeShapeType="1"/>
          </p:cNvSpPr>
          <p:nvPr/>
        </p:nvSpPr>
        <p:spPr bwMode="auto">
          <a:xfrm flipV="1">
            <a:off x="7251818" y="3675182"/>
            <a:ext cx="309563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33" name="Line 25"/>
          <p:cNvSpPr>
            <a:spLocks noChangeAspect="1" noChangeShapeType="1"/>
          </p:cNvSpPr>
          <p:nvPr/>
        </p:nvSpPr>
        <p:spPr bwMode="auto">
          <a:xfrm>
            <a:off x="7132638" y="3803653"/>
            <a:ext cx="0" cy="520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34" name="Line 26"/>
          <p:cNvSpPr>
            <a:spLocks noChangeAspect="1" noChangeShapeType="1"/>
          </p:cNvSpPr>
          <p:nvPr/>
        </p:nvSpPr>
        <p:spPr bwMode="auto">
          <a:xfrm flipH="1" flipV="1">
            <a:off x="5746768" y="4338638"/>
            <a:ext cx="14017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35" name="Rectangle 27"/>
          <p:cNvSpPr>
            <a:spLocks noChangeAspect="1" noChangeArrowheads="1"/>
          </p:cNvSpPr>
          <p:nvPr/>
        </p:nvSpPr>
        <p:spPr bwMode="auto">
          <a:xfrm>
            <a:off x="7205756" y="3633857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Y</a:t>
            </a:r>
          </a:p>
        </p:txBody>
      </p:sp>
      <p:sp>
        <p:nvSpPr>
          <p:cNvPr id="196636" name="Rectangle 28"/>
          <p:cNvSpPr>
            <a:spLocks noChangeAspect="1" noChangeArrowheads="1"/>
          </p:cNvSpPr>
          <p:nvPr/>
        </p:nvSpPr>
        <p:spPr bwMode="auto">
          <a:xfrm>
            <a:off x="6900953" y="3840242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N</a:t>
            </a:r>
          </a:p>
        </p:txBody>
      </p:sp>
      <p:pic>
        <p:nvPicPr>
          <p:cNvPr id="196637" name="Picture 2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5703" y="3414737"/>
            <a:ext cx="727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38" name="Rectangle 30"/>
          <p:cNvSpPr>
            <a:spLocks noChangeArrowheads="1"/>
          </p:cNvSpPr>
          <p:nvPr/>
        </p:nvSpPr>
        <p:spPr bwMode="auto">
          <a:xfrm>
            <a:off x="4076853" y="1851025"/>
            <a:ext cx="169863" cy="968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39" name="Rectangle 31"/>
          <p:cNvSpPr>
            <a:spLocks noChangeArrowheads="1"/>
          </p:cNvSpPr>
          <p:nvPr/>
        </p:nvSpPr>
        <p:spPr bwMode="auto">
          <a:xfrm>
            <a:off x="4076853" y="2046441"/>
            <a:ext cx="169863" cy="96837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40" name="Rectangle 32"/>
          <p:cNvSpPr>
            <a:spLocks noChangeArrowheads="1"/>
          </p:cNvSpPr>
          <p:nvPr/>
        </p:nvSpPr>
        <p:spPr bwMode="auto">
          <a:xfrm>
            <a:off x="4076853" y="2241550"/>
            <a:ext cx="169863" cy="96838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41" name="Text Box 33"/>
          <p:cNvSpPr txBox="1">
            <a:spLocks noChangeArrowheads="1"/>
          </p:cNvSpPr>
          <p:nvPr/>
        </p:nvSpPr>
        <p:spPr bwMode="auto">
          <a:xfrm>
            <a:off x="4246573" y="1752674"/>
            <a:ext cx="1268475" cy="22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800" b="1"/>
              <a:t>ProCAST/MagmaSOFT</a:t>
            </a:r>
            <a:endParaRPr lang="en-US" sz="800"/>
          </a:p>
        </p:txBody>
      </p:sp>
      <p:sp>
        <p:nvSpPr>
          <p:cNvPr id="196642" name="Text Box 34"/>
          <p:cNvSpPr txBox="1">
            <a:spLocks noChangeArrowheads="1"/>
          </p:cNvSpPr>
          <p:nvPr/>
        </p:nvSpPr>
        <p:spPr bwMode="auto">
          <a:xfrm>
            <a:off x="4246606" y="1947959"/>
            <a:ext cx="617619" cy="22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800" b="1"/>
              <a:t>ABAQUS</a:t>
            </a:r>
            <a:endParaRPr lang="en-US" sz="800"/>
          </a:p>
        </p:txBody>
      </p:sp>
      <p:sp>
        <p:nvSpPr>
          <p:cNvPr id="196643" name="Text Box 35"/>
          <p:cNvSpPr txBox="1">
            <a:spLocks noChangeArrowheads="1"/>
          </p:cNvSpPr>
          <p:nvPr/>
        </p:nvSpPr>
        <p:spPr bwMode="auto">
          <a:xfrm>
            <a:off x="4246572" y="2143214"/>
            <a:ext cx="1097462" cy="22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800" b="1"/>
              <a:t>Product and Process</a:t>
            </a:r>
            <a:endParaRPr lang="en-US" sz="800"/>
          </a:p>
        </p:txBody>
      </p:sp>
      <p:sp>
        <p:nvSpPr>
          <p:cNvPr id="196644" name="Rectangle 36"/>
          <p:cNvSpPr>
            <a:spLocks noChangeAspect="1" noChangeArrowheads="1"/>
          </p:cNvSpPr>
          <p:nvPr/>
        </p:nvSpPr>
        <p:spPr bwMode="auto">
          <a:xfrm>
            <a:off x="4587878" y="2436966"/>
            <a:ext cx="682625" cy="782637"/>
          </a:xfrm>
          <a:prstGeom prst="rect">
            <a:avLst/>
          </a:prstGeom>
          <a:solidFill>
            <a:srgbClr val="66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45" name="Line 37"/>
          <p:cNvSpPr>
            <a:spLocks noChangeShapeType="1"/>
          </p:cNvSpPr>
          <p:nvPr/>
        </p:nvSpPr>
        <p:spPr bwMode="auto">
          <a:xfrm>
            <a:off x="5697538" y="2827342"/>
            <a:ext cx="0" cy="293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46" name="Freeform 38"/>
          <p:cNvSpPr>
            <a:spLocks/>
          </p:cNvSpPr>
          <p:nvPr/>
        </p:nvSpPr>
        <p:spPr bwMode="auto">
          <a:xfrm>
            <a:off x="4587878" y="2436966"/>
            <a:ext cx="682625" cy="782637"/>
          </a:xfrm>
          <a:custGeom>
            <a:avLst/>
            <a:gdLst>
              <a:gd name="T0" fmla="*/ 0 w 384"/>
              <a:gd name="T1" fmla="*/ 0 h 384"/>
              <a:gd name="T2" fmla="*/ 2147483647 w 384"/>
              <a:gd name="T3" fmla="*/ 2147483647 h 384"/>
              <a:gd name="T4" fmla="*/ 2147483647 w 384"/>
              <a:gd name="T5" fmla="*/ 0 h 384"/>
              <a:gd name="T6" fmla="*/ 0 w 384"/>
              <a:gd name="T7" fmla="*/ 0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84"/>
              <a:gd name="T14" fmla="*/ 384 w 384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84">
                <a:moveTo>
                  <a:pt x="0" y="0"/>
                </a:moveTo>
                <a:lnTo>
                  <a:pt x="384" y="384"/>
                </a:lnTo>
                <a:lnTo>
                  <a:pt x="38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47" name="Rectangle 39"/>
          <p:cNvSpPr>
            <a:spLocks noChangeAspect="1" noChangeArrowheads="1"/>
          </p:cNvSpPr>
          <p:nvPr/>
        </p:nvSpPr>
        <p:spPr bwMode="auto">
          <a:xfrm>
            <a:off x="4620404" y="2535391"/>
            <a:ext cx="608044" cy="5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Predict</a:t>
            </a:r>
          </a:p>
          <a:p>
            <a:pPr defTabSz="815064" eaLnBrk="0" hangingPunct="0"/>
            <a:r>
              <a:rPr lang="en-US" sz="900" b="1"/>
              <a:t>Residual</a:t>
            </a:r>
          </a:p>
          <a:p>
            <a:pPr defTabSz="815064" eaLnBrk="0" hangingPunct="0"/>
            <a:r>
              <a:rPr lang="en-US" sz="900" b="1"/>
              <a:t>Stress</a:t>
            </a:r>
          </a:p>
        </p:txBody>
      </p:sp>
      <p:sp>
        <p:nvSpPr>
          <p:cNvPr id="196648" name="Freeform 40"/>
          <p:cNvSpPr>
            <a:spLocks/>
          </p:cNvSpPr>
          <p:nvPr/>
        </p:nvSpPr>
        <p:spPr bwMode="auto">
          <a:xfrm>
            <a:off x="4587878" y="3316396"/>
            <a:ext cx="682625" cy="782637"/>
          </a:xfrm>
          <a:custGeom>
            <a:avLst/>
            <a:gdLst>
              <a:gd name="T0" fmla="*/ 0 w 384"/>
              <a:gd name="T1" fmla="*/ 0 h 384"/>
              <a:gd name="T2" fmla="*/ 2147483647 w 384"/>
              <a:gd name="T3" fmla="*/ 2147483647 h 384"/>
              <a:gd name="T4" fmla="*/ 2147483647 w 384"/>
              <a:gd name="T5" fmla="*/ 0 h 384"/>
              <a:gd name="T6" fmla="*/ 0 w 384"/>
              <a:gd name="T7" fmla="*/ 0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84"/>
              <a:gd name="T14" fmla="*/ 384 w 384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84">
                <a:moveTo>
                  <a:pt x="0" y="0"/>
                </a:moveTo>
                <a:lnTo>
                  <a:pt x="384" y="384"/>
                </a:lnTo>
                <a:lnTo>
                  <a:pt x="38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49" name="Rectangle 41"/>
          <p:cNvSpPr>
            <a:spLocks noChangeAspect="1" noChangeArrowheads="1"/>
          </p:cNvSpPr>
          <p:nvPr/>
        </p:nvSpPr>
        <p:spPr bwMode="auto">
          <a:xfrm>
            <a:off x="4589850" y="3397277"/>
            <a:ext cx="689787" cy="5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Predict</a:t>
            </a:r>
          </a:p>
          <a:p>
            <a:pPr defTabSz="815064" eaLnBrk="0" hangingPunct="0"/>
            <a:r>
              <a:rPr lang="en-US" sz="900" b="1"/>
              <a:t>Local</a:t>
            </a:r>
          </a:p>
          <a:p>
            <a:pPr defTabSz="815064" eaLnBrk="0" hangingPunct="0"/>
            <a:r>
              <a:rPr lang="en-US" sz="900" b="1"/>
              <a:t>Properties</a:t>
            </a:r>
          </a:p>
        </p:txBody>
      </p:sp>
      <p:pic>
        <p:nvPicPr>
          <p:cNvPr id="196650" name="Picture 4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1" y="3537103"/>
            <a:ext cx="877888" cy="6064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96651" name="Rectangle 43"/>
          <p:cNvSpPr>
            <a:spLocks noChangeAspect="1" noChangeArrowheads="1"/>
          </p:cNvSpPr>
          <p:nvPr/>
        </p:nvSpPr>
        <p:spPr bwMode="auto">
          <a:xfrm>
            <a:off x="1514475" y="3978279"/>
            <a:ext cx="192088" cy="30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50" tIns="45219" rIns="90450" bIns="45219" anchor="ctr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6652" name="Rectangle 44"/>
          <p:cNvSpPr>
            <a:spLocks noChangeAspect="1" noChangeArrowheads="1"/>
          </p:cNvSpPr>
          <p:nvPr/>
        </p:nvSpPr>
        <p:spPr bwMode="auto">
          <a:xfrm rot="1140000">
            <a:off x="1411288" y="3945091"/>
            <a:ext cx="93662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53" name="Line 45"/>
          <p:cNvSpPr>
            <a:spLocks noChangeAspect="1" noChangeShapeType="1"/>
          </p:cNvSpPr>
          <p:nvPr/>
        </p:nvSpPr>
        <p:spPr bwMode="auto">
          <a:xfrm>
            <a:off x="1460500" y="3937153"/>
            <a:ext cx="0" cy="36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54" name="Line 46"/>
          <p:cNvSpPr>
            <a:spLocks noChangeAspect="1" noChangeShapeType="1"/>
          </p:cNvSpPr>
          <p:nvPr/>
        </p:nvSpPr>
        <p:spPr bwMode="auto">
          <a:xfrm>
            <a:off x="1446252" y="3925888"/>
            <a:ext cx="3175" cy="428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55" name="Line 47"/>
          <p:cNvSpPr>
            <a:spLocks noChangeAspect="1" noChangeShapeType="1"/>
          </p:cNvSpPr>
          <p:nvPr/>
        </p:nvSpPr>
        <p:spPr bwMode="auto">
          <a:xfrm flipH="1">
            <a:off x="1462241" y="3943354"/>
            <a:ext cx="7937" cy="33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56" name="Line 48"/>
          <p:cNvSpPr>
            <a:spLocks noChangeAspect="1" noChangeShapeType="1"/>
          </p:cNvSpPr>
          <p:nvPr/>
        </p:nvSpPr>
        <p:spPr bwMode="auto">
          <a:xfrm flipH="1">
            <a:off x="1462088" y="3944938"/>
            <a:ext cx="17462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57" name="Line 49"/>
          <p:cNvSpPr>
            <a:spLocks noChangeAspect="1" noChangeShapeType="1"/>
          </p:cNvSpPr>
          <p:nvPr/>
        </p:nvSpPr>
        <p:spPr bwMode="auto">
          <a:xfrm>
            <a:off x="1411332" y="3919538"/>
            <a:ext cx="31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58" name="Line 50"/>
          <p:cNvSpPr>
            <a:spLocks noChangeAspect="1" noChangeShapeType="1"/>
          </p:cNvSpPr>
          <p:nvPr/>
        </p:nvSpPr>
        <p:spPr bwMode="auto">
          <a:xfrm>
            <a:off x="1400175" y="3935413"/>
            <a:ext cx="12700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59" name="Rectangle 51"/>
          <p:cNvSpPr>
            <a:spLocks noChangeAspect="1" noChangeArrowheads="1"/>
          </p:cNvSpPr>
          <p:nvPr/>
        </p:nvSpPr>
        <p:spPr bwMode="auto">
          <a:xfrm rot="1260000">
            <a:off x="1322388" y="3916441"/>
            <a:ext cx="88900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0" name="Rectangle 52"/>
          <p:cNvSpPr>
            <a:spLocks noChangeAspect="1" noChangeArrowheads="1"/>
          </p:cNvSpPr>
          <p:nvPr/>
        </p:nvSpPr>
        <p:spPr bwMode="auto">
          <a:xfrm>
            <a:off x="2103572" y="3278341"/>
            <a:ext cx="625475" cy="879475"/>
          </a:xfrm>
          <a:prstGeom prst="rect">
            <a:avLst/>
          </a:prstGeom>
          <a:solidFill>
            <a:srgbClr val="66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1" name="Rectangle 53"/>
          <p:cNvSpPr>
            <a:spLocks noChangeAspect="1" noChangeArrowheads="1"/>
          </p:cNvSpPr>
          <p:nvPr/>
        </p:nvSpPr>
        <p:spPr bwMode="auto">
          <a:xfrm>
            <a:off x="2063684" y="3322653"/>
            <a:ext cx="692285" cy="66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Model</a:t>
            </a:r>
          </a:p>
          <a:p>
            <a:pPr defTabSz="815064" eaLnBrk="0" hangingPunct="0"/>
            <a:r>
              <a:rPr lang="en-US" sz="900" b="1"/>
              <a:t>Casting</a:t>
            </a:r>
          </a:p>
          <a:p>
            <a:pPr defTabSz="815064" eaLnBrk="0" hangingPunct="0"/>
            <a:r>
              <a:rPr lang="en-US" sz="900" b="1"/>
              <a:t>and Heat</a:t>
            </a:r>
          </a:p>
          <a:p>
            <a:pPr defTabSz="815064" eaLnBrk="0" hangingPunct="0"/>
            <a:r>
              <a:rPr lang="en-US" sz="900" b="1"/>
              <a:t>Treatment</a:t>
            </a:r>
          </a:p>
        </p:txBody>
      </p:sp>
      <p:sp>
        <p:nvSpPr>
          <p:cNvPr id="196662" name="Rectangle 54"/>
          <p:cNvSpPr>
            <a:spLocks noChangeAspect="1" noChangeArrowheads="1"/>
          </p:cNvSpPr>
          <p:nvPr/>
        </p:nvSpPr>
        <p:spPr bwMode="auto">
          <a:xfrm>
            <a:off x="1219200" y="2451100"/>
            <a:ext cx="884238" cy="561975"/>
          </a:xfrm>
          <a:prstGeom prst="rect">
            <a:avLst/>
          </a:prstGeom>
          <a:solidFill>
            <a:srgbClr val="99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3" name="Rectangle 55"/>
          <p:cNvSpPr>
            <a:spLocks noChangeAspect="1" noChangeArrowheads="1"/>
          </p:cNvSpPr>
          <p:nvPr/>
        </p:nvSpPr>
        <p:spPr bwMode="auto">
          <a:xfrm>
            <a:off x="1209813" y="2436966"/>
            <a:ext cx="871264" cy="5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Product</a:t>
            </a:r>
          </a:p>
          <a:p>
            <a:pPr defTabSz="815064" eaLnBrk="0" hangingPunct="0"/>
            <a:r>
              <a:rPr lang="en-US" sz="900" b="1"/>
              <a:t>Property</a:t>
            </a:r>
          </a:p>
          <a:p>
            <a:pPr defTabSz="815064" eaLnBrk="0" hangingPunct="0"/>
            <a:r>
              <a:rPr lang="en-US" sz="900" b="1"/>
              <a:t>Requirements</a:t>
            </a:r>
          </a:p>
        </p:txBody>
      </p:sp>
      <p:sp>
        <p:nvSpPr>
          <p:cNvPr id="196664" name="Freeform 56"/>
          <p:cNvSpPr>
            <a:spLocks noChangeAspect="1"/>
          </p:cNvSpPr>
          <p:nvPr/>
        </p:nvSpPr>
        <p:spPr bwMode="auto">
          <a:xfrm>
            <a:off x="1592263" y="3032125"/>
            <a:ext cx="474662" cy="357188"/>
          </a:xfrm>
          <a:custGeom>
            <a:avLst/>
            <a:gdLst>
              <a:gd name="T0" fmla="*/ 0 w 356"/>
              <a:gd name="T1" fmla="*/ 0 h 235"/>
              <a:gd name="T2" fmla="*/ 0 w 356"/>
              <a:gd name="T3" fmla="*/ 2147483647 h 235"/>
              <a:gd name="T4" fmla="*/ 2147483647 w 356"/>
              <a:gd name="T5" fmla="*/ 2147483647 h 235"/>
              <a:gd name="T6" fmla="*/ 2147483647 w 356"/>
              <a:gd name="T7" fmla="*/ 2147483647 h 235"/>
              <a:gd name="T8" fmla="*/ 0 60000 65536"/>
              <a:gd name="T9" fmla="*/ 0 60000 65536"/>
              <a:gd name="T10" fmla="*/ 0 60000 65536"/>
              <a:gd name="T11" fmla="*/ 0 60000 65536"/>
              <a:gd name="T12" fmla="*/ 0 w 356"/>
              <a:gd name="T13" fmla="*/ 0 h 235"/>
              <a:gd name="T14" fmla="*/ 356 w 356"/>
              <a:gd name="T15" fmla="*/ 235 h 2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56" h="235">
                <a:moveTo>
                  <a:pt x="0" y="0"/>
                </a:moveTo>
                <a:lnTo>
                  <a:pt x="0" y="234"/>
                </a:lnTo>
                <a:lnTo>
                  <a:pt x="284" y="234"/>
                </a:lnTo>
                <a:lnTo>
                  <a:pt x="355" y="234"/>
                </a:lnTo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5" name="Line 57"/>
          <p:cNvSpPr>
            <a:spLocks noChangeAspect="1" noChangeShapeType="1"/>
          </p:cNvSpPr>
          <p:nvPr/>
        </p:nvSpPr>
        <p:spPr bwMode="auto">
          <a:xfrm>
            <a:off x="1843088" y="4933953"/>
            <a:ext cx="0" cy="241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6" name="Line 58"/>
          <p:cNvSpPr>
            <a:spLocks noChangeAspect="1" noChangeShapeType="1"/>
          </p:cNvSpPr>
          <p:nvPr/>
        </p:nvSpPr>
        <p:spPr bwMode="auto">
          <a:xfrm flipV="1">
            <a:off x="2370138" y="2795588"/>
            <a:ext cx="0" cy="476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7" name="Line 59"/>
          <p:cNvSpPr>
            <a:spLocks noChangeAspect="1" noChangeShapeType="1"/>
          </p:cNvSpPr>
          <p:nvPr/>
        </p:nvSpPr>
        <p:spPr bwMode="auto">
          <a:xfrm flipH="1">
            <a:off x="1249516" y="4337050"/>
            <a:ext cx="1158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8" name="Line 60"/>
          <p:cNvSpPr>
            <a:spLocks noChangeAspect="1" noChangeShapeType="1"/>
          </p:cNvSpPr>
          <p:nvPr/>
        </p:nvSpPr>
        <p:spPr bwMode="auto">
          <a:xfrm flipV="1">
            <a:off x="1249363" y="4141788"/>
            <a:ext cx="0" cy="195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9" name="Rectangle 61"/>
          <p:cNvSpPr>
            <a:spLocks noChangeAspect="1" noChangeArrowheads="1"/>
          </p:cNvSpPr>
          <p:nvPr/>
        </p:nvSpPr>
        <p:spPr bwMode="auto">
          <a:xfrm>
            <a:off x="1209813" y="2436966"/>
            <a:ext cx="871264" cy="5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Product</a:t>
            </a:r>
          </a:p>
          <a:p>
            <a:pPr defTabSz="815064" eaLnBrk="0" hangingPunct="0"/>
            <a:r>
              <a:rPr lang="en-US" sz="900" b="1"/>
              <a:t>Property</a:t>
            </a:r>
          </a:p>
          <a:p>
            <a:pPr defTabSz="815064" eaLnBrk="0" hangingPunct="0"/>
            <a:r>
              <a:rPr lang="en-US" sz="900" b="1"/>
              <a:t>Requirements</a:t>
            </a:r>
          </a:p>
        </p:txBody>
      </p:sp>
      <p:sp>
        <p:nvSpPr>
          <p:cNvPr id="196670" name="Rectangle 62"/>
          <p:cNvSpPr>
            <a:spLocks noChangeAspect="1" noChangeArrowheads="1"/>
          </p:cNvSpPr>
          <p:nvPr/>
        </p:nvSpPr>
        <p:spPr bwMode="auto">
          <a:xfrm>
            <a:off x="1514475" y="3978279"/>
            <a:ext cx="192088" cy="30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50" tIns="45219" rIns="90450" bIns="45219" anchor="ctr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6671" name="Rectangle 63"/>
          <p:cNvSpPr>
            <a:spLocks noChangeAspect="1" noChangeArrowheads="1"/>
          </p:cNvSpPr>
          <p:nvPr/>
        </p:nvSpPr>
        <p:spPr bwMode="auto">
          <a:xfrm rot="1140000">
            <a:off x="1411288" y="3945091"/>
            <a:ext cx="93662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2" name="Line 64"/>
          <p:cNvSpPr>
            <a:spLocks noChangeAspect="1" noChangeShapeType="1"/>
          </p:cNvSpPr>
          <p:nvPr/>
        </p:nvSpPr>
        <p:spPr bwMode="auto">
          <a:xfrm>
            <a:off x="1460500" y="3937153"/>
            <a:ext cx="0" cy="36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3" name="Line 65"/>
          <p:cNvSpPr>
            <a:spLocks noChangeAspect="1" noChangeShapeType="1"/>
          </p:cNvSpPr>
          <p:nvPr/>
        </p:nvSpPr>
        <p:spPr bwMode="auto">
          <a:xfrm>
            <a:off x="1446252" y="3925888"/>
            <a:ext cx="3175" cy="428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4" name="Line 66"/>
          <p:cNvSpPr>
            <a:spLocks noChangeAspect="1" noChangeShapeType="1"/>
          </p:cNvSpPr>
          <p:nvPr/>
        </p:nvSpPr>
        <p:spPr bwMode="auto">
          <a:xfrm flipH="1">
            <a:off x="1462241" y="3943354"/>
            <a:ext cx="7937" cy="33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5" name="Line 67"/>
          <p:cNvSpPr>
            <a:spLocks noChangeAspect="1" noChangeShapeType="1"/>
          </p:cNvSpPr>
          <p:nvPr/>
        </p:nvSpPr>
        <p:spPr bwMode="auto">
          <a:xfrm flipH="1">
            <a:off x="1462088" y="3944938"/>
            <a:ext cx="17462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6" name="Line 68"/>
          <p:cNvSpPr>
            <a:spLocks noChangeAspect="1" noChangeShapeType="1"/>
          </p:cNvSpPr>
          <p:nvPr/>
        </p:nvSpPr>
        <p:spPr bwMode="auto">
          <a:xfrm>
            <a:off x="1411332" y="3919538"/>
            <a:ext cx="31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7" name="Line 69"/>
          <p:cNvSpPr>
            <a:spLocks noChangeAspect="1" noChangeShapeType="1"/>
          </p:cNvSpPr>
          <p:nvPr/>
        </p:nvSpPr>
        <p:spPr bwMode="auto">
          <a:xfrm>
            <a:off x="1400175" y="3935413"/>
            <a:ext cx="12700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8" name="Rectangle 70"/>
          <p:cNvSpPr>
            <a:spLocks noChangeAspect="1" noChangeArrowheads="1"/>
          </p:cNvSpPr>
          <p:nvPr/>
        </p:nvSpPr>
        <p:spPr bwMode="auto">
          <a:xfrm rot="1260000">
            <a:off x="1322388" y="3916441"/>
            <a:ext cx="88900" cy="206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9" name="Line 71"/>
          <p:cNvSpPr>
            <a:spLocks noChangeAspect="1" noChangeShapeType="1"/>
          </p:cNvSpPr>
          <p:nvPr/>
        </p:nvSpPr>
        <p:spPr bwMode="auto">
          <a:xfrm>
            <a:off x="1727353" y="3718052"/>
            <a:ext cx="360363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80" name="Line 72"/>
          <p:cNvSpPr>
            <a:spLocks noChangeAspect="1" noChangeShapeType="1"/>
          </p:cNvSpPr>
          <p:nvPr/>
        </p:nvSpPr>
        <p:spPr bwMode="auto">
          <a:xfrm flipV="1">
            <a:off x="1249363" y="4141788"/>
            <a:ext cx="0" cy="195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81" name="Rectangle 73"/>
          <p:cNvSpPr>
            <a:spLocks noChangeAspect="1" noChangeArrowheads="1"/>
          </p:cNvSpPr>
          <p:nvPr/>
        </p:nvSpPr>
        <p:spPr bwMode="auto">
          <a:xfrm>
            <a:off x="866522" y="3105303"/>
            <a:ext cx="675295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Initial </a:t>
            </a:r>
          </a:p>
          <a:p>
            <a:pPr defTabSz="815064" eaLnBrk="0" hangingPunct="0"/>
            <a:r>
              <a:rPr lang="en-US" sz="900" b="1"/>
              <a:t>Geometry</a:t>
            </a:r>
          </a:p>
        </p:txBody>
      </p:sp>
      <p:grpSp>
        <p:nvGrpSpPr>
          <p:cNvPr id="196682" name="Group 74"/>
          <p:cNvGrpSpPr>
            <a:grpSpLocks/>
          </p:cNvGrpSpPr>
          <p:nvPr/>
        </p:nvGrpSpPr>
        <p:grpSpPr bwMode="auto">
          <a:xfrm>
            <a:off x="1347788" y="4049713"/>
            <a:ext cx="885825" cy="1147762"/>
            <a:chOff x="1010" y="2304"/>
            <a:chExt cx="498" cy="564"/>
          </a:xfrm>
        </p:grpSpPr>
        <p:grpSp>
          <p:nvGrpSpPr>
            <p:cNvPr id="196691" name="Group 75"/>
            <p:cNvGrpSpPr>
              <a:grpSpLocks/>
            </p:cNvGrpSpPr>
            <p:nvPr/>
          </p:nvGrpSpPr>
          <p:grpSpPr bwMode="auto">
            <a:xfrm>
              <a:off x="1010" y="2592"/>
              <a:ext cx="498" cy="276"/>
              <a:chOff x="505" y="2836"/>
              <a:chExt cx="498" cy="276"/>
            </a:xfrm>
          </p:grpSpPr>
          <p:sp>
            <p:nvSpPr>
              <p:cNvPr id="196693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505" y="2836"/>
                <a:ext cx="498" cy="276"/>
              </a:xfrm>
              <a:prstGeom prst="rect">
                <a:avLst/>
              </a:prstGeom>
              <a:solidFill>
                <a:srgbClr val="99FFCC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694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529" y="2859"/>
                <a:ext cx="451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87289" tIns="44438" rIns="87289" bIns="44438">
                <a:prstTxWarp prst="textNoShape">
                  <a:avLst/>
                </a:prstTxWarp>
                <a:spAutoFit/>
              </a:bodyPr>
              <a:lstStyle/>
              <a:p>
                <a:pPr defTabSz="815064" eaLnBrk="0" hangingPunct="0"/>
                <a:r>
                  <a:rPr lang="en-US" sz="900" b="1"/>
                  <a:t>Alloy</a:t>
                </a:r>
              </a:p>
              <a:p>
                <a:pPr defTabSz="815064" eaLnBrk="0" hangingPunct="0"/>
                <a:r>
                  <a:rPr lang="en-US" sz="900" b="1"/>
                  <a:t>Composition</a:t>
                </a:r>
              </a:p>
            </p:txBody>
          </p:sp>
        </p:grpSp>
        <p:sp>
          <p:nvSpPr>
            <p:cNvPr id="196692" name="Freeform 78"/>
            <p:cNvSpPr>
              <a:spLocks/>
            </p:cNvSpPr>
            <p:nvPr/>
          </p:nvSpPr>
          <p:spPr bwMode="auto">
            <a:xfrm>
              <a:off x="1242" y="2304"/>
              <a:ext cx="182" cy="288"/>
            </a:xfrm>
            <a:custGeom>
              <a:avLst/>
              <a:gdLst>
                <a:gd name="T0" fmla="*/ 0 w 182"/>
                <a:gd name="T1" fmla="*/ 288 h 288"/>
                <a:gd name="T2" fmla="*/ 0 w 182"/>
                <a:gd name="T3" fmla="*/ 0 h 288"/>
                <a:gd name="T4" fmla="*/ 182 w 182"/>
                <a:gd name="T5" fmla="*/ 0 h 288"/>
                <a:gd name="T6" fmla="*/ 0 60000 65536"/>
                <a:gd name="T7" fmla="*/ 0 60000 65536"/>
                <a:gd name="T8" fmla="*/ 0 60000 65536"/>
                <a:gd name="T9" fmla="*/ 0 w 182"/>
                <a:gd name="T10" fmla="*/ 0 h 288"/>
                <a:gd name="T11" fmla="*/ 182 w 182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288">
                  <a:moveTo>
                    <a:pt x="0" y="288"/>
                  </a:moveTo>
                  <a:lnTo>
                    <a:pt x="0" y="0"/>
                  </a:lnTo>
                  <a:lnTo>
                    <a:pt x="182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6683" name="AutoShape 79"/>
          <p:cNvSpPr>
            <a:spLocks noChangeAspect="1" noChangeArrowheads="1"/>
          </p:cNvSpPr>
          <p:nvPr/>
        </p:nvSpPr>
        <p:spPr bwMode="auto">
          <a:xfrm>
            <a:off x="3100388" y="3548216"/>
            <a:ext cx="220662" cy="269875"/>
          </a:xfrm>
          <a:prstGeom prst="diamond">
            <a:avLst/>
          </a:prstGeom>
          <a:solidFill>
            <a:srgbClr val="99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84" name="Line 80"/>
          <p:cNvSpPr>
            <a:spLocks noChangeAspect="1" noChangeShapeType="1"/>
          </p:cNvSpPr>
          <p:nvPr/>
        </p:nvSpPr>
        <p:spPr bwMode="auto">
          <a:xfrm flipV="1">
            <a:off x="2743201" y="3681413"/>
            <a:ext cx="3571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85" name="Rectangle 81"/>
          <p:cNvSpPr>
            <a:spLocks noChangeAspect="1" noChangeArrowheads="1"/>
          </p:cNvSpPr>
          <p:nvPr/>
        </p:nvSpPr>
        <p:spPr bwMode="auto">
          <a:xfrm>
            <a:off x="2834677" y="3091016"/>
            <a:ext cx="721927" cy="3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defTabSz="815064" eaLnBrk="0" hangingPunct="0"/>
            <a:r>
              <a:rPr lang="en-US" sz="900" b="1"/>
              <a:t>Ensure</a:t>
            </a:r>
          </a:p>
          <a:p>
            <a:pPr defTabSz="815064" eaLnBrk="0" hangingPunct="0"/>
            <a:r>
              <a:rPr lang="en-US" sz="900" b="1"/>
              <a:t>Castability</a:t>
            </a:r>
          </a:p>
        </p:txBody>
      </p:sp>
      <p:sp>
        <p:nvSpPr>
          <p:cNvPr id="196686" name="Line 82"/>
          <p:cNvSpPr>
            <a:spLocks noChangeAspect="1" noChangeShapeType="1"/>
          </p:cNvSpPr>
          <p:nvPr/>
        </p:nvSpPr>
        <p:spPr bwMode="auto">
          <a:xfrm flipV="1">
            <a:off x="3335338" y="3683000"/>
            <a:ext cx="3571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87" name="Line 83"/>
          <p:cNvSpPr>
            <a:spLocks noChangeAspect="1" noChangeShapeType="1"/>
          </p:cNvSpPr>
          <p:nvPr/>
        </p:nvSpPr>
        <p:spPr bwMode="auto">
          <a:xfrm flipV="1">
            <a:off x="3217863" y="3805238"/>
            <a:ext cx="0" cy="542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74" tIns="45232" rIns="90474" bIns="4523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88" name="Rectangle 84"/>
          <p:cNvSpPr>
            <a:spLocks noChangeAspect="1" noChangeArrowheads="1"/>
          </p:cNvSpPr>
          <p:nvPr/>
        </p:nvSpPr>
        <p:spPr bwMode="auto">
          <a:xfrm>
            <a:off x="3335426" y="3633857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Y</a:t>
            </a:r>
          </a:p>
        </p:txBody>
      </p:sp>
      <p:sp>
        <p:nvSpPr>
          <p:cNvPr id="196689" name="Rectangle 85"/>
          <p:cNvSpPr>
            <a:spLocks noChangeAspect="1" noChangeArrowheads="1"/>
          </p:cNvSpPr>
          <p:nvPr/>
        </p:nvSpPr>
        <p:spPr bwMode="auto">
          <a:xfrm>
            <a:off x="3005223" y="3883097"/>
            <a:ext cx="264187" cy="22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366" tIns="43973" rIns="86366" bIns="43973">
            <a:prstTxWarp prst="textNoShape">
              <a:avLst/>
            </a:prstTxWarp>
            <a:spAutoFit/>
          </a:bodyPr>
          <a:lstStyle/>
          <a:p>
            <a:pPr algn="l" defTabSz="815064" eaLnBrk="0" hangingPunct="0"/>
            <a:r>
              <a:rPr lang="en-US" sz="900" b="1"/>
              <a:t>N</a:t>
            </a:r>
          </a:p>
        </p:txBody>
      </p:sp>
      <p:sp>
        <p:nvSpPr>
          <p:cNvPr id="196690" name="Text Box 86"/>
          <p:cNvSpPr txBox="1">
            <a:spLocks noChangeArrowheads="1"/>
          </p:cNvSpPr>
          <p:nvPr/>
        </p:nvSpPr>
        <p:spPr bwMode="auto">
          <a:xfrm>
            <a:off x="609600" y="533477"/>
            <a:ext cx="8315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50" tIns="45219" rIns="90450" bIns="45219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>
                <a:latin typeface="Arial Rounded MT Bold" charset="0"/>
              </a:rPr>
              <a:t>Virtual Aluminum Castings (VAC)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17" name="Group 2"/>
          <p:cNvGrpSpPr>
            <a:grpSpLocks/>
          </p:cNvGrpSpPr>
          <p:nvPr/>
        </p:nvGrpSpPr>
        <p:grpSpPr bwMode="auto">
          <a:xfrm>
            <a:off x="304800" y="609600"/>
            <a:ext cx="4800600" cy="3886200"/>
            <a:chOff x="384" y="384"/>
            <a:chExt cx="2880" cy="2592"/>
          </a:xfrm>
        </p:grpSpPr>
        <p:sp>
          <p:nvSpPr>
            <p:cNvPr id="162825" name="AutoShape 3"/>
            <p:cNvSpPr>
              <a:spLocks noChangeArrowheads="1"/>
            </p:cNvSpPr>
            <p:nvPr/>
          </p:nvSpPr>
          <p:spPr bwMode="auto">
            <a:xfrm>
              <a:off x="384" y="384"/>
              <a:ext cx="2880" cy="2592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26" name="Rectangle 4"/>
            <p:cNvSpPr>
              <a:spLocks noChangeArrowheads="1"/>
            </p:cNvSpPr>
            <p:nvPr/>
          </p:nvSpPr>
          <p:spPr bwMode="auto">
            <a:xfrm>
              <a:off x="1392" y="384"/>
              <a:ext cx="745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49" tIns="46025" rIns="92049" bIns="46025">
              <a:spAutoFit/>
            </a:bodyPr>
            <a:lstStyle/>
            <a:p>
              <a:pPr eaLnBrk="0" hangingPunct="0"/>
              <a:r>
                <a:rPr lang="en-US" sz="2400" b="1"/>
                <a:t>Targets</a:t>
              </a:r>
            </a:p>
          </p:txBody>
        </p:sp>
      </p:grpSp>
      <p:sp>
        <p:nvSpPr>
          <p:cNvPr id="162818" name="Rectangle 5"/>
          <p:cNvSpPr>
            <a:spLocks noChangeArrowheads="1"/>
          </p:cNvSpPr>
          <p:nvPr/>
        </p:nvSpPr>
        <p:spPr bwMode="auto">
          <a:xfrm>
            <a:off x="2438400" y="152"/>
            <a:ext cx="4648200" cy="59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4" tIns="45537" rIns="91074" bIns="45537">
            <a:spAutoFit/>
          </a:bodyPr>
          <a:lstStyle/>
          <a:p>
            <a:pPr eaLnBrk="0" hangingPunct="0"/>
            <a:r>
              <a:rPr lang="en-US" sz="3200"/>
              <a:t>The VAC Business Case</a:t>
            </a:r>
          </a:p>
        </p:txBody>
      </p:sp>
      <p:sp>
        <p:nvSpPr>
          <p:cNvPr id="162819" name="Rectangle 6"/>
          <p:cNvSpPr>
            <a:spLocks noChangeArrowheads="1"/>
          </p:cNvSpPr>
          <p:nvPr/>
        </p:nvSpPr>
        <p:spPr bwMode="auto">
          <a:xfrm>
            <a:off x="381000" y="914470"/>
            <a:ext cx="4800600" cy="360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4" tIns="45537" rIns="91074" bIns="45537">
            <a:spAutoFit/>
          </a:bodyPr>
          <a:lstStyle/>
          <a:p>
            <a:pPr algn="l" eaLnBrk="0" hangingPunct="0">
              <a:buFontTx/>
              <a:buChar char="•"/>
            </a:pP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b="1">
                <a:solidFill>
                  <a:srgbClr val="FF0000"/>
                </a:solidFill>
              </a:rPr>
              <a:t>IMPROVE TIMING</a:t>
            </a:r>
            <a:r>
              <a:rPr lang="en-US" sz="2000"/>
              <a:t>:  </a:t>
            </a:r>
            <a:r>
              <a:rPr lang="en-US" b="1"/>
              <a:t>Reduce product</a:t>
            </a:r>
          </a:p>
          <a:p>
            <a:pPr algn="l" eaLnBrk="0" hangingPunct="0"/>
            <a:r>
              <a:rPr lang="en-US" b="1"/>
              <a:t>  and process development time 15-25%</a:t>
            </a:r>
          </a:p>
          <a:p>
            <a:pPr algn="l" eaLnBrk="0" hangingPunct="0">
              <a:buFontTx/>
              <a:buChar char="•"/>
            </a:pPr>
            <a:r>
              <a:rPr lang="en-US" sz="2000" b="1">
                <a:solidFill>
                  <a:srgbClr val="FF0000"/>
                </a:solidFill>
              </a:rPr>
              <a:t> IMPROVE QUALITY</a:t>
            </a:r>
            <a:r>
              <a:rPr lang="en-US" sz="2000" b="1"/>
              <a:t>:</a:t>
            </a:r>
          </a:p>
          <a:p>
            <a:pPr lvl="1" indent="-219872" algn="l" eaLnBrk="0" hangingPunct="0">
              <a:buFontTx/>
              <a:buChar char="•"/>
            </a:pPr>
            <a:r>
              <a:rPr lang="en-US" b="1"/>
              <a:t>Improve</a:t>
            </a:r>
            <a:r>
              <a:rPr lang="en-US" sz="2000" b="1"/>
              <a:t> </a:t>
            </a:r>
            <a:r>
              <a:rPr lang="en-US" b="1"/>
              <a:t>launch quality /reduce scrap</a:t>
            </a:r>
          </a:p>
          <a:p>
            <a:pPr lvl="1" indent="-219872" algn="l" eaLnBrk="0" hangingPunct="0">
              <a:buFontTx/>
              <a:buChar char="•"/>
            </a:pPr>
            <a:r>
              <a:rPr lang="en-US" b="1"/>
              <a:t>Eliminate failures during product development</a:t>
            </a:r>
          </a:p>
          <a:p>
            <a:pPr lvl="1" indent="-219872" algn="l" eaLnBrk="0" hangingPunct="0">
              <a:buFontTx/>
              <a:buChar char="•"/>
            </a:pPr>
            <a:r>
              <a:rPr lang="en-US" b="1"/>
              <a:t>Ensure high mileage durability</a:t>
            </a:r>
          </a:p>
          <a:p>
            <a:pPr algn="l" eaLnBrk="0" hangingPunct="0">
              <a:buFontTx/>
              <a:buChar char="•"/>
            </a:pPr>
            <a:r>
              <a:rPr lang="en-US" sz="2000" b="1">
                <a:solidFill>
                  <a:srgbClr val="FF0000"/>
                </a:solidFill>
              </a:rPr>
              <a:t>  IMPROVE PERFORMANCE</a:t>
            </a:r>
            <a:r>
              <a:rPr lang="en-US" sz="2000" b="1"/>
              <a:t>:</a:t>
            </a:r>
          </a:p>
          <a:p>
            <a:pPr lvl="1" indent="-219872" algn="l" eaLnBrk="0" hangingPunct="0">
              <a:buFontTx/>
              <a:buChar char="•"/>
            </a:pPr>
            <a:r>
              <a:rPr lang="en-US" sz="2000" b="1"/>
              <a:t> </a:t>
            </a:r>
            <a:r>
              <a:rPr lang="en-US" b="1"/>
              <a:t>Enable high performance heads &amp; blocks</a:t>
            </a:r>
          </a:p>
          <a:p>
            <a:pPr lvl="1" indent="-219872" algn="l" eaLnBrk="0" hangingPunct="0">
              <a:buFontTx/>
              <a:buChar char="•"/>
            </a:pPr>
            <a:r>
              <a:rPr lang="en-US" b="1"/>
              <a:t> Reduce weight of components</a:t>
            </a:r>
          </a:p>
          <a:p>
            <a:pPr algn="l" eaLnBrk="0" hangingPunct="0">
              <a:buFontTx/>
              <a:buChar char="•"/>
            </a:pPr>
            <a:r>
              <a:rPr lang="en-US" sz="2000" b="1">
                <a:solidFill>
                  <a:srgbClr val="FF0000"/>
                </a:solidFill>
              </a:rPr>
              <a:t>  REDUCE COST</a:t>
            </a:r>
            <a:r>
              <a:rPr lang="en-US" sz="2000" b="1"/>
              <a:t>:  </a:t>
            </a:r>
            <a:endParaRPr lang="en-US" b="1"/>
          </a:p>
          <a:p>
            <a:pPr lvl="1" indent="-219872" algn="l" eaLnBrk="0" hangingPunct="0">
              <a:buFontTx/>
              <a:buChar char="•"/>
            </a:pPr>
            <a:r>
              <a:rPr lang="en-US" b="1"/>
              <a:t>Cost reduction/avoidance over $120M</a:t>
            </a:r>
            <a:endParaRPr lang="en-US" sz="2000" b="1"/>
          </a:p>
        </p:txBody>
      </p:sp>
      <p:sp>
        <p:nvSpPr>
          <p:cNvPr id="162820" name="AutoShape 7"/>
          <p:cNvSpPr>
            <a:spLocks noChangeArrowheads="1"/>
          </p:cNvSpPr>
          <p:nvPr/>
        </p:nvSpPr>
        <p:spPr bwMode="auto">
          <a:xfrm>
            <a:off x="2133600" y="4572000"/>
            <a:ext cx="5410200" cy="2133600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74" tIns="45232" rIns="90474" bIns="45232" anchor="ctr"/>
          <a:lstStyle/>
          <a:p>
            <a:endParaRPr lang="en-US"/>
          </a:p>
        </p:txBody>
      </p:sp>
      <p:sp>
        <p:nvSpPr>
          <p:cNvPr id="162821" name="Rectangle 8"/>
          <p:cNvSpPr>
            <a:spLocks noChangeArrowheads="1"/>
          </p:cNvSpPr>
          <p:nvPr/>
        </p:nvSpPr>
        <p:spPr bwMode="auto">
          <a:xfrm>
            <a:off x="1828800" y="4724400"/>
            <a:ext cx="42672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4" tIns="45537" rIns="91074" bIns="45537">
            <a:spAutoFit/>
          </a:bodyPr>
          <a:lstStyle/>
          <a:p>
            <a:pPr algn="l" eaLnBrk="0" hangingPunct="0"/>
            <a:r>
              <a:rPr lang="en-US" b="1" dirty="0"/>
              <a:t>         GLOBAL USERS</a:t>
            </a:r>
          </a:p>
          <a:p>
            <a:pPr lvl="1" algn="l" eaLnBrk="0" hangingPunct="0">
              <a:buFontTx/>
              <a:buChar char="•"/>
            </a:pPr>
            <a:r>
              <a:rPr lang="en-US" sz="1600" b="1" dirty="0"/>
              <a:t> North American Powertrain Operations </a:t>
            </a:r>
          </a:p>
          <a:p>
            <a:pPr lvl="1" algn="l" eaLnBrk="0" hangingPunct="0">
              <a:buClr>
                <a:schemeClr val="tx1"/>
              </a:buClr>
              <a:buFontTx/>
              <a:buChar char="•"/>
            </a:pPr>
            <a:r>
              <a:rPr lang="en-US" sz="1600" b="1" dirty="0"/>
              <a:t> European Powertrain Ops</a:t>
            </a:r>
          </a:p>
          <a:p>
            <a:pPr lvl="1" algn="l" eaLnBrk="0" hangingPunct="0">
              <a:buClr>
                <a:schemeClr val="tx1"/>
              </a:buClr>
              <a:buFontTx/>
              <a:buChar char="•"/>
            </a:pPr>
            <a:r>
              <a:rPr lang="en-US" sz="1600" b="1" dirty="0"/>
              <a:t> Ford of Asia-Pacific (China &amp; </a:t>
            </a:r>
          </a:p>
          <a:p>
            <a:pPr lvl="2" algn="l" eaLnBrk="0" hangingPunct="0">
              <a:buClr>
                <a:schemeClr val="tx1"/>
              </a:buClr>
            </a:pPr>
            <a:r>
              <a:rPr lang="en-US" sz="1600" b="1" dirty="0"/>
              <a:t>Australia)</a:t>
            </a:r>
          </a:p>
          <a:p>
            <a:pPr lvl="1" algn="l" eaLnBrk="0" hangingPunct="0">
              <a:buClr>
                <a:schemeClr val="tx1"/>
              </a:buClr>
              <a:buFontTx/>
              <a:buChar char="•"/>
            </a:pPr>
            <a:r>
              <a:rPr lang="en-US" sz="1600" b="1" dirty="0"/>
              <a:t> Mazda</a:t>
            </a:r>
          </a:p>
          <a:p>
            <a:pPr lvl="1" algn="l" eaLnBrk="0" hangingPunct="0">
              <a:buClr>
                <a:schemeClr val="tx1"/>
              </a:buClr>
              <a:buFontTx/>
              <a:buChar char="•"/>
            </a:pPr>
            <a:r>
              <a:rPr lang="en-US" sz="1600" b="1" dirty="0"/>
              <a:t> (Volvo/Jaguar)</a:t>
            </a:r>
          </a:p>
        </p:txBody>
      </p:sp>
      <p:sp>
        <p:nvSpPr>
          <p:cNvPr id="162822" name="AutoShape 9"/>
          <p:cNvSpPr>
            <a:spLocks noChangeArrowheads="1"/>
          </p:cNvSpPr>
          <p:nvPr/>
        </p:nvSpPr>
        <p:spPr bwMode="auto">
          <a:xfrm>
            <a:off x="5181600" y="609600"/>
            <a:ext cx="3657600" cy="3886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474" tIns="45232" rIns="90474" bIns="45232" anchor="ctr"/>
          <a:lstStyle/>
          <a:p>
            <a:endParaRPr lang="en-US"/>
          </a:p>
        </p:txBody>
      </p:sp>
      <p:pic>
        <p:nvPicPr>
          <p:cNvPr id="345098" name="Picture 10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4" y="1143000"/>
            <a:ext cx="347821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62824" name="Picture 11" descr="WholeEarthMiniThu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5334000"/>
            <a:ext cx="1752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72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457200"/>
          </a:xfrm>
        </p:spPr>
        <p:txBody>
          <a:bodyPr/>
          <a:lstStyle/>
          <a:p>
            <a:r>
              <a:rPr lang="en-US" sz="3600"/>
              <a:t>VAC Modeling Methods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err="1"/>
              <a:t>Ab</a:t>
            </a:r>
            <a:r>
              <a:rPr lang="en-US" sz="2000" dirty="0"/>
              <a:t> Initio / First Principles Theory (VASP </a:t>
            </a:r>
            <a:r>
              <a:rPr lang="en-US" sz="2000" dirty="0" err="1"/>
              <a:t>etal</a:t>
            </a:r>
            <a:r>
              <a:rPr lang="en-US" sz="20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Phase Field Models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Thermodynamic </a:t>
            </a:r>
            <a:r>
              <a:rPr lang="en-US" sz="2000" dirty="0" err="1"/>
              <a:t>Equilibria</a:t>
            </a:r>
            <a:r>
              <a:rPr lang="en-US" sz="2000" dirty="0"/>
              <a:t> &amp; Diffusion (</a:t>
            </a:r>
            <a:r>
              <a:rPr lang="en-US" sz="2000" dirty="0" err="1"/>
              <a:t>ThermoCalc</a:t>
            </a:r>
            <a:r>
              <a:rPr lang="en-US" sz="2000" dirty="0"/>
              <a:t>, </a:t>
            </a:r>
            <a:r>
              <a:rPr lang="en-US" sz="2000" dirty="0" err="1"/>
              <a:t>Pandat</a:t>
            </a:r>
            <a:r>
              <a:rPr lang="en-US" sz="2000" dirty="0"/>
              <a:t> &amp; </a:t>
            </a:r>
            <a:r>
              <a:rPr lang="en-US" sz="2000" dirty="0" err="1"/>
              <a:t>Dictra</a:t>
            </a:r>
            <a:r>
              <a:rPr lang="en-US" sz="20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Phenomenological </a:t>
            </a:r>
            <a:r>
              <a:rPr lang="en-US" sz="2000" dirty="0" err="1"/>
              <a:t>micromodels</a:t>
            </a:r>
            <a:r>
              <a:rPr lang="en-US" sz="2000" dirty="0"/>
              <a:t> for </a:t>
            </a:r>
            <a:r>
              <a:rPr lang="en-US" sz="2000" dirty="0" err="1"/>
              <a:t>microstructural</a:t>
            </a:r>
            <a:r>
              <a:rPr lang="en-US" sz="2000" dirty="0"/>
              <a:t> evolution &amp; mechanical properties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Continuum mechanics models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Micromechanics</a:t>
            </a:r>
          </a:p>
          <a:p>
            <a:pPr lvl="1">
              <a:lnSpc>
                <a:spcPct val="90000"/>
              </a:lnSpc>
            </a:pPr>
            <a:r>
              <a:rPr lang="en-US" sz="2000" dirty="0" err="1"/>
              <a:t>Constituitive</a:t>
            </a:r>
            <a:r>
              <a:rPr lang="en-US" sz="2000" dirty="0"/>
              <a:t> models (State Variable and Classical Plasticity)</a:t>
            </a:r>
          </a:p>
          <a:p>
            <a:pPr lvl="1">
              <a:lnSpc>
                <a:spcPct val="90000"/>
              </a:lnSpc>
            </a:pPr>
            <a:r>
              <a:rPr lang="en-US" sz="2000" i="1" dirty="0"/>
              <a:t>Crystal Plasticity (FEM)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Optimization Techniques (DOT, </a:t>
            </a:r>
            <a:r>
              <a:rPr lang="en-US" sz="2000" dirty="0" err="1"/>
              <a:t>iSight</a:t>
            </a:r>
            <a:r>
              <a:rPr lang="en-US" sz="20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Manufacturing Simulation Software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Fluid Flow – CFD (Fluent, </a:t>
            </a:r>
            <a:r>
              <a:rPr lang="en-US" sz="2000" dirty="0" err="1"/>
              <a:t>ProCast</a:t>
            </a:r>
            <a:r>
              <a:rPr lang="en-US" sz="2000" dirty="0"/>
              <a:t>, </a:t>
            </a:r>
            <a:r>
              <a:rPr lang="en-US" sz="2000" dirty="0" err="1"/>
              <a:t>MagmaSoft</a:t>
            </a:r>
            <a:r>
              <a:rPr lang="en-US" sz="20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Solidification (</a:t>
            </a:r>
            <a:r>
              <a:rPr lang="en-US" sz="2000" dirty="0" err="1"/>
              <a:t>MagmaSoft</a:t>
            </a:r>
            <a:r>
              <a:rPr lang="en-US" sz="2000" dirty="0"/>
              <a:t>, </a:t>
            </a:r>
            <a:r>
              <a:rPr lang="en-US" sz="2000" dirty="0" err="1"/>
              <a:t>ProCast</a:t>
            </a:r>
            <a:r>
              <a:rPr lang="en-US" sz="20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Thermal analysis (</a:t>
            </a:r>
            <a:r>
              <a:rPr lang="en-US" sz="2000" dirty="0" err="1"/>
              <a:t>MagmaSoft</a:t>
            </a:r>
            <a:r>
              <a:rPr lang="en-US" sz="2000" dirty="0"/>
              <a:t>, </a:t>
            </a:r>
            <a:r>
              <a:rPr lang="en-US" sz="2000" dirty="0" err="1"/>
              <a:t>ProCast</a:t>
            </a:r>
            <a:r>
              <a:rPr lang="en-US" sz="2000" dirty="0"/>
              <a:t>, </a:t>
            </a:r>
            <a:r>
              <a:rPr lang="en-US" sz="2000" dirty="0" err="1"/>
              <a:t>Abaqus</a:t>
            </a:r>
            <a:r>
              <a:rPr lang="en-US" sz="20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Stress Analysis (</a:t>
            </a:r>
            <a:r>
              <a:rPr lang="en-US" sz="2000" dirty="0" err="1"/>
              <a:t>Abaqus</a:t>
            </a:r>
            <a:r>
              <a:rPr lang="en-US" sz="2000" dirty="0"/>
              <a:t>)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"/>
          <p:cNvSpPr txBox="1">
            <a:spLocks noChangeArrowheads="1"/>
          </p:cNvSpPr>
          <p:nvPr/>
        </p:nvSpPr>
        <p:spPr bwMode="auto">
          <a:xfrm>
            <a:off x="5105478" y="933450"/>
            <a:ext cx="2913063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44" tIns="45216" rIns="90444" bIns="45216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1600" i="1">
                <a:latin typeface="Arial Rounded MT Bold" charset="0"/>
              </a:rPr>
              <a:t> </a:t>
            </a:r>
            <a:r>
              <a:rPr lang="en-US" sz="1600" b="1" i="1">
                <a:latin typeface="Arial Rounded MT Bold" charset="0"/>
              </a:rPr>
              <a:t>Former Team Members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 i="1">
                <a:latin typeface="Arial Rounded MT Bold" charset="0"/>
              </a:rPr>
              <a:t> John Allison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 i="1">
                <a:latin typeface="Arial Rounded MT Bold" charset="0"/>
              </a:rPr>
              <a:t> Ruijie Zhang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 i="1">
                <a:latin typeface="Arial Rounded MT Bold" charset="0"/>
              </a:rPr>
              <a:t>Nagendra Palle 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 i="1">
                <a:latin typeface="Arial Rounded MT Bold" charset="0"/>
              </a:rPr>
              <a:t>Chris Wolverton (NW)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 i="1">
                <a:latin typeface="Arial Rounded MT Bold" charset="0"/>
              </a:rPr>
              <a:t> Bill Donlon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 i="1">
                <a:latin typeface="Arial Rounded MT Bold" charset="0"/>
              </a:rPr>
              <a:t> Ravi Vijayraghavan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 i="1">
                <a:latin typeface="Arial Rounded MT Bold" charset="0"/>
              </a:rPr>
              <a:t> Don Siegel (UofM)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" y="884391"/>
            <a:ext cx="3327400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44" tIns="45216" rIns="90444" bIns="45216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latin typeface="Arial Rounded MT Bold" charset="0"/>
              </a:rPr>
              <a:t>Ford R&amp;A VAC Team</a:t>
            </a:r>
            <a:endParaRPr lang="en-US" i="1">
              <a:latin typeface="Arial Rounded MT Bold" charset="0"/>
            </a:endParaRP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 i="1">
                <a:latin typeface="Arial Rounded MT Bold" charset="0"/>
              </a:rPr>
              <a:t> John Allison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>
                <a:latin typeface="Arial Rounded MT Bold" charset="0"/>
              </a:rPr>
              <a:t>Mei Li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>
                <a:latin typeface="Arial Rounded MT Bold" charset="0"/>
              </a:rPr>
              <a:t>XuMing Su 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>
                <a:latin typeface="Arial Rounded MT Bold" charset="0"/>
              </a:rPr>
              <a:t>Larry Godlewski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>
                <a:latin typeface="Arial Rounded MT Bold" charset="0"/>
              </a:rPr>
              <a:t>Carlos Engler 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>
                <a:latin typeface="Arial Rounded MT Bold" charset="0"/>
              </a:rPr>
              <a:t>Bob Frisch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>
                <a:latin typeface="Arial Rounded MT Bold" charset="0"/>
              </a:rPr>
              <a:t>Joy Hines Forsmark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>
                <a:latin typeface="Arial Rounded MT Bold" charset="0"/>
              </a:rPr>
              <a:t>John Lasecki 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>
                <a:latin typeface="Arial Rounded MT Bold" charset="0"/>
              </a:rPr>
              <a:t>Jake Zindel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>
                <a:latin typeface="Arial Rounded MT Bold" charset="0"/>
              </a:rPr>
              <a:t>Eben Prabhu</a:t>
            </a:r>
          </a:p>
          <a:p>
            <a:pPr lvl="1" algn="l" eaLnBrk="0" hangingPunct="0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en-US" sz="1600">
                <a:latin typeface="Arial Rounded MT Bold" charset="0"/>
              </a:rPr>
              <a:t>Richard Chen</a:t>
            </a:r>
          </a:p>
        </p:txBody>
      </p:sp>
      <p:sp>
        <p:nvSpPr>
          <p:cNvPr id="199684" name="Rectangle 4"/>
          <p:cNvSpPr>
            <a:spLocks noChangeArrowheads="1"/>
          </p:cNvSpPr>
          <p:nvPr/>
        </p:nvSpPr>
        <p:spPr bwMode="auto">
          <a:xfrm>
            <a:off x="838200" y="1524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44" tIns="45216" rIns="90444" bIns="45216" anchor="ctr">
            <a:prstTxWarp prst="textNoShape">
              <a:avLst/>
            </a:prstTxWarp>
          </a:bodyPr>
          <a:lstStyle/>
          <a:p>
            <a:r>
              <a:rPr lang="en-US" sz="3200">
                <a:solidFill>
                  <a:schemeClr val="tx2"/>
                </a:solidFill>
                <a:latin typeface="Arial Rounded MT Bold" charset="0"/>
              </a:rPr>
              <a:t>Ford VAC R&amp;D Team</a:t>
            </a:r>
          </a:p>
        </p:txBody>
      </p:sp>
      <p:pic>
        <p:nvPicPr>
          <p:cNvPr id="199685" name="Picture 5" descr="RA Logo_2lin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791208"/>
            <a:ext cx="44196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ChangeArrowheads="1"/>
          </p:cNvSpPr>
          <p:nvPr/>
        </p:nvSpPr>
        <p:spPr bwMode="auto">
          <a:xfrm>
            <a:off x="762000" y="304800"/>
            <a:ext cx="80518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68" tIns="45534" rIns="91068" bIns="45534" anchor="ctr">
            <a:prstTxWarp prst="textNoShape">
              <a:avLst/>
            </a:prstTxWarp>
          </a:bodyPr>
          <a:lstStyle/>
          <a:p>
            <a:r>
              <a:rPr lang="en-US" sz="3200">
                <a:solidFill>
                  <a:schemeClr val="tx2"/>
                </a:solidFill>
                <a:latin typeface="Arial Rounded MT Bold" charset="0"/>
              </a:rPr>
              <a:t> Ford VAC - University Partners</a:t>
            </a:r>
          </a:p>
        </p:txBody>
      </p:sp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914400" y="914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68" tIns="45534" rIns="91068" bIns="45534">
            <a:prstTxWarp prst="textNoShape">
              <a:avLst/>
            </a:prstTxWarp>
          </a:bodyPr>
          <a:lstStyle/>
          <a:p>
            <a:pPr marL="339249" indent="-339249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 dirty="0">
                <a:latin typeface="Arial Rounded MT Bold" charset="0"/>
              </a:rPr>
              <a:t>University of Michigan – Prof. Wayne Jones</a:t>
            </a:r>
            <a:endParaRPr lang="en-US" sz="2000" dirty="0">
              <a:latin typeface="Arial Rounded MT Bold" charset="0"/>
            </a:endParaRPr>
          </a:p>
          <a:p>
            <a:pPr marL="734983" lvl="1" indent="-282690" algn="l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Arial Rounded MT Bold" charset="0"/>
              </a:rPr>
              <a:t>Aging models of Aluminum Alloys</a:t>
            </a:r>
          </a:p>
          <a:p>
            <a:pPr marL="734983" lvl="1" indent="-282690" algn="l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Arial Rounded MT Bold" charset="0"/>
              </a:rPr>
              <a:t>Porosity-fatigue models for 319 Al </a:t>
            </a:r>
          </a:p>
          <a:p>
            <a:pPr marL="734983" lvl="1" indent="-282690" algn="l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Arial Rounded MT Bold" charset="0"/>
              </a:rPr>
              <a:t>Ultrasonic fatigue (NSF)</a:t>
            </a:r>
            <a:endParaRPr lang="en-US" sz="1600" i="1" dirty="0">
              <a:latin typeface="Arial Rounded MT Bold" charset="0"/>
            </a:endParaRPr>
          </a:p>
          <a:p>
            <a:pPr marL="339249" indent="-339249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 dirty="0">
                <a:latin typeface="Arial Rounded MT Bold" charset="0"/>
              </a:rPr>
              <a:t>Imperial College –Prof.  Peter Lee</a:t>
            </a:r>
          </a:p>
          <a:p>
            <a:pPr marL="734983" lvl="1" indent="-282690" algn="l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err="1">
                <a:latin typeface="Arial Rounded MT Bold" charset="0"/>
              </a:rPr>
              <a:t>Microporosity</a:t>
            </a:r>
            <a:r>
              <a:rPr lang="en-US" sz="1600" dirty="0">
                <a:latin typeface="Arial Rounded MT Bold" charset="0"/>
              </a:rPr>
              <a:t> modeling </a:t>
            </a:r>
          </a:p>
          <a:p>
            <a:pPr marL="339249" indent="-339249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 dirty="0" err="1">
                <a:latin typeface="Arial Rounded MT Bold" charset="0"/>
              </a:rPr>
              <a:t>Tsinghua</a:t>
            </a:r>
            <a:r>
              <a:rPr lang="en-US" sz="2000" b="1" dirty="0">
                <a:latin typeface="Arial Rounded MT Bold" charset="0"/>
              </a:rPr>
              <a:t> University – Prof. </a:t>
            </a:r>
            <a:r>
              <a:rPr lang="en-US" sz="2000" b="1" dirty="0" err="1">
                <a:latin typeface="Arial Rounded MT Bold" charset="0"/>
              </a:rPr>
              <a:t>Baicheng</a:t>
            </a:r>
            <a:r>
              <a:rPr lang="en-US" sz="2000" b="1" dirty="0">
                <a:latin typeface="Arial Rounded MT Bold" charset="0"/>
              </a:rPr>
              <a:t> Liu</a:t>
            </a:r>
          </a:p>
          <a:p>
            <a:pPr marL="734983" lvl="1" indent="-28269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latin typeface="Arial Rounded MT Bold" charset="0"/>
              </a:rPr>
              <a:t>Modeling HPDC processes</a:t>
            </a:r>
          </a:p>
          <a:p>
            <a:pPr marL="339249" indent="-339249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 dirty="0">
                <a:latin typeface="Arial Rounded MT Bold" charset="0"/>
              </a:rPr>
              <a:t>Pennsylvania State University – Prof. L. Chen</a:t>
            </a:r>
          </a:p>
          <a:p>
            <a:pPr marL="734983" lvl="1" indent="-282690" algn="l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Arial Rounded MT Bold" charset="0"/>
              </a:rPr>
              <a:t>Modeling </a:t>
            </a:r>
            <a:r>
              <a:rPr lang="en-US" sz="1600" dirty="0" err="1">
                <a:latin typeface="Arial Rounded MT Bold" charset="0"/>
              </a:rPr>
              <a:t>microstructural</a:t>
            </a:r>
            <a:r>
              <a:rPr lang="en-US" sz="1600" dirty="0">
                <a:latin typeface="Arial Rounded MT Bold" charset="0"/>
              </a:rPr>
              <a:t> evolution (NSF)</a:t>
            </a:r>
          </a:p>
          <a:p>
            <a:pPr marL="339249" indent="-339249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 dirty="0">
                <a:latin typeface="Arial Rounded MT Bold" charset="0"/>
              </a:rPr>
              <a:t>University of Wisconsin – Prof. A. Chang</a:t>
            </a:r>
            <a:endParaRPr lang="en-US" sz="2200" b="1" dirty="0">
              <a:latin typeface="Arial Rounded MT Bold" charset="0"/>
            </a:endParaRPr>
          </a:p>
          <a:p>
            <a:pPr marL="734983" lvl="1" indent="-282690" algn="l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400" dirty="0">
                <a:latin typeface="Arial Rounded MT Bold" charset="0"/>
              </a:rPr>
              <a:t>Thermodynamics Models for Cast Al &amp; Mg (SBIR)</a:t>
            </a:r>
          </a:p>
          <a:p>
            <a:pPr marL="339249" indent="-339249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 dirty="0">
                <a:latin typeface="Arial Rounded MT Bold" charset="0"/>
              </a:rPr>
              <a:t>Ohio State University – Prof. S. </a:t>
            </a:r>
            <a:r>
              <a:rPr lang="en-US" sz="2000" b="1" dirty="0" err="1">
                <a:latin typeface="Arial Rounded MT Bold" charset="0"/>
              </a:rPr>
              <a:t>Ghosh</a:t>
            </a:r>
            <a:endParaRPr lang="en-US" sz="2000" b="1" dirty="0">
              <a:latin typeface="Arial Rounded MT Bold" charset="0"/>
            </a:endParaRPr>
          </a:p>
          <a:p>
            <a:pPr marL="734983" lvl="1" indent="-282690" algn="l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400" dirty="0">
                <a:latin typeface="Arial Rounded MT Bold" charset="0"/>
              </a:rPr>
              <a:t>Modeling Ductility in Cast Al (NSF)</a:t>
            </a:r>
          </a:p>
          <a:p>
            <a:pPr marL="339249" indent="-339249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 dirty="0">
                <a:latin typeface="Arial Rounded MT Bold" charset="0"/>
              </a:rPr>
              <a:t>University of Illinois – Prof. H. </a:t>
            </a:r>
            <a:r>
              <a:rPr lang="en-US" sz="2000" b="1" dirty="0" err="1">
                <a:latin typeface="Arial Rounded MT Bold" charset="0"/>
              </a:rPr>
              <a:t>Sehitoglu</a:t>
            </a:r>
            <a:r>
              <a:rPr lang="en-US" sz="2000" b="1" dirty="0">
                <a:latin typeface="Arial Rounded MT Bold" charset="0"/>
              </a:rPr>
              <a:t>/ J. </a:t>
            </a:r>
            <a:r>
              <a:rPr lang="en-US" sz="2000" b="1" dirty="0" err="1">
                <a:latin typeface="Arial Rounded MT Bold" charset="0"/>
              </a:rPr>
              <a:t>Dantzig</a:t>
            </a:r>
            <a:endParaRPr lang="en-US" sz="2000" b="1" dirty="0">
              <a:latin typeface="Arial Rounded MT Bold" charset="0"/>
            </a:endParaRPr>
          </a:p>
          <a:p>
            <a:pPr marL="734983" lvl="1" indent="-282690" algn="l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400" dirty="0">
                <a:latin typeface="Arial Rounded MT Bold" charset="0"/>
              </a:rPr>
              <a:t>Modeling Thermal-Mechanical Fatigue of Cast Aluminum</a:t>
            </a:r>
          </a:p>
          <a:p>
            <a:pPr marL="734983" lvl="1" indent="-282690" algn="l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400" dirty="0">
                <a:latin typeface="Arial Rounded MT Bold" charset="0"/>
              </a:rPr>
              <a:t>Prediction of residual stresses/quench cracking in Cast Aluminum </a:t>
            </a:r>
          </a:p>
          <a:p>
            <a:pPr marL="734983" lvl="1" indent="-282690" algn="l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400" dirty="0">
                <a:latin typeface="Arial Rounded MT Bold" charset="0"/>
              </a:rPr>
              <a:t>Optimization Methodologies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4" descr="RA Logo_2l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30" y="3267333"/>
            <a:ext cx="4190999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Arc 64"/>
          <p:cNvSpPr/>
          <p:nvPr/>
        </p:nvSpPr>
        <p:spPr>
          <a:xfrm>
            <a:off x="3864954" y="1693142"/>
            <a:ext cx="3635104" cy="734410"/>
          </a:xfrm>
          <a:prstGeom prst="arc">
            <a:avLst>
              <a:gd name="adj1" fmla="val 16200000"/>
              <a:gd name="adj2" fmla="val 1"/>
            </a:avLst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0333" tIns="45158" rIns="90333" bIns="45158" rtlCol="0" anchor="ctr"/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Arc 66"/>
          <p:cNvSpPr/>
          <p:nvPr/>
        </p:nvSpPr>
        <p:spPr>
          <a:xfrm flipV="1">
            <a:off x="4823347" y="2889217"/>
            <a:ext cx="2676711" cy="637817"/>
          </a:xfrm>
          <a:prstGeom prst="arc">
            <a:avLst>
              <a:gd name="adj1" fmla="val 16303865"/>
              <a:gd name="adj2" fmla="val 1"/>
            </a:avLst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0333" tIns="45158" rIns="90333" bIns="45158" rtlCol="0" anchor="ctr"/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Arc 68"/>
          <p:cNvSpPr/>
          <p:nvPr/>
        </p:nvSpPr>
        <p:spPr>
          <a:xfrm flipH="1">
            <a:off x="117688" y="3800110"/>
            <a:ext cx="3453117" cy="1237661"/>
          </a:xfrm>
          <a:prstGeom prst="arc">
            <a:avLst>
              <a:gd name="adj1" fmla="val 16200000"/>
              <a:gd name="adj2" fmla="val 1"/>
            </a:avLst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0333" tIns="45158" rIns="90333" bIns="45158" rtlCol="0" anchor="ctr"/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rot="10800000" flipH="1">
            <a:off x="1786432" y="3626556"/>
            <a:ext cx="4433046" cy="199046"/>
          </a:xfrm>
          <a:prstGeom prst="line">
            <a:avLst/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225698" y="5116049"/>
            <a:ext cx="5568936" cy="1588"/>
          </a:xfrm>
          <a:prstGeom prst="line">
            <a:avLst/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25097" y="1693142"/>
            <a:ext cx="4711998" cy="1588"/>
          </a:xfrm>
          <a:prstGeom prst="line">
            <a:avLst/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745" y="-173196"/>
            <a:ext cx="8229600" cy="1143000"/>
          </a:xfrm>
        </p:spPr>
        <p:txBody>
          <a:bodyPr/>
          <a:lstStyle/>
          <a:p>
            <a:r>
              <a:rPr lang="en-US" dirty="0" smtClean="0"/>
              <a:t>ICME/MGI Historical </a:t>
            </a:r>
            <a:r>
              <a:rPr lang="en-US" dirty="0"/>
              <a:t>Highlights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21" y="875283"/>
            <a:ext cx="1205014" cy="178967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7303" y="508214"/>
            <a:ext cx="695942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1989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550" y="1245253"/>
            <a:ext cx="1237145" cy="104595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525600" y="1037718"/>
            <a:ext cx="1974632" cy="1199194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DOE: Advanced Strategic Computing Initiative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2603796"/>
            <a:ext cx="2062590" cy="922195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NRC: Materials Science &amp; Eng for the 1990s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49883" y="735254"/>
            <a:ext cx="650407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1995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05504" y="1104597"/>
            <a:ext cx="2007639" cy="645196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NRC: The Valley of Death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05" y="2952736"/>
            <a:ext cx="1227518" cy="11003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789" y="2991266"/>
            <a:ext cx="2257781" cy="1013107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244503" y="2679704"/>
            <a:ext cx="650407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1999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00357" y="3836654"/>
            <a:ext cx="1295904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DARPA-AIM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69668" y="3799598"/>
            <a:ext cx="1844124" cy="645196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AFOSR-MEANS</a:t>
            </a:r>
          </a:p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610495" y="2673914"/>
            <a:ext cx="1344931" cy="368197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2001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17946" y="5553524"/>
            <a:ext cx="652643" cy="368197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2004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890503" y="5638887"/>
            <a:ext cx="650407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2010</a:t>
            </a:r>
          </a:p>
        </p:txBody>
      </p:sp>
      <p:pic>
        <p:nvPicPr>
          <p:cNvPr id="56" name="Picture 55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74382" y="4312079"/>
            <a:ext cx="1606566" cy="148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99305" y="4563630"/>
            <a:ext cx="771324" cy="10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2860428" y="5588819"/>
            <a:ext cx="652643" cy="368197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2008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595230" y="4225077"/>
            <a:ext cx="1141828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NRC-ICME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985813" y="5669294"/>
            <a:ext cx="650407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2011</a:t>
            </a:r>
          </a:p>
        </p:txBody>
      </p:sp>
      <p:sp>
        <p:nvSpPr>
          <p:cNvPr id="68" name="Arc 67"/>
          <p:cNvSpPr/>
          <p:nvPr/>
        </p:nvSpPr>
        <p:spPr>
          <a:xfrm flipH="1" flipV="1">
            <a:off x="117512" y="3726086"/>
            <a:ext cx="2974218" cy="1389969"/>
          </a:xfrm>
          <a:prstGeom prst="arc">
            <a:avLst>
              <a:gd name="adj1" fmla="val 16200000"/>
              <a:gd name="adj2" fmla="val 1"/>
            </a:avLst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0333" tIns="45158" rIns="90333" bIns="45158" rtlCol="0" anchor="ctr"/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131" y="4563633"/>
            <a:ext cx="1590297" cy="86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TextBox 78"/>
          <p:cNvSpPr txBox="1"/>
          <p:nvPr/>
        </p:nvSpPr>
        <p:spPr>
          <a:xfrm>
            <a:off x="582954" y="4155897"/>
            <a:ext cx="1081302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ONR-D3D 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6699" y="4486660"/>
            <a:ext cx="813980" cy="106360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955602" y="5568029"/>
            <a:ext cx="652643" cy="368197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2009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651718" y="4225077"/>
            <a:ext cx="1259648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WTEC-SBES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7382" y="1773842"/>
            <a:ext cx="1683526" cy="1307420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41" name="Picture 22" descr="vir[star]_blu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576" y="2991398"/>
            <a:ext cx="1082675" cy="4027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53399" y="3166136"/>
            <a:ext cx="2690741" cy="886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33" tIns="45158" rIns="90333" bIns="45158" rtlCol="0" anchor="ctr"/>
          <a:lstStyle/>
          <a:p>
            <a:pPr defTabSz="451743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50" name="Picture 49" descr="CMSC_xlg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4947397" y="4581076"/>
            <a:ext cx="802051" cy="106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extBox 61"/>
          <p:cNvSpPr txBox="1"/>
          <p:nvPr/>
        </p:nvSpPr>
        <p:spPr>
          <a:xfrm>
            <a:off x="4859837" y="4221837"/>
            <a:ext cx="1092936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BES-ASCR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985276" y="6038506"/>
            <a:ext cx="3880889" cy="42207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lIns="100662" tIns="50332" rIns="100662" bIns="50332" rtlCol="0">
            <a:spAutoFit/>
          </a:bodyPr>
          <a:lstStyle/>
          <a:p>
            <a:pPr defTabSz="903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We are at a tipping point!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355979" y="2673914"/>
            <a:ext cx="1844124" cy="368197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European Union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526326" y="3752594"/>
            <a:ext cx="2658243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Virtual Aluminum Castings</a:t>
            </a:r>
          </a:p>
        </p:txBody>
      </p:sp>
    </p:spTree>
    <p:extLst>
      <p:ext uri="{BB962C8B-B14F-4D97-AF65-F5344CB8AC3E}">
        <p14:creationId xmlns:p14="http://schemas.microsoft.com/office/powerpoint/2010/main" val="155665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352800" y="1905000"/>
            <a:ext cx="5572125" cy="2439988"/>
          </a:xfrm>
        </p:spPr>
        <p:txBody>
          <a:bodyPr lIns="90401" tIns="45193" rIns="90401" bIns="45193"/>
          <a:lstStyle/>
          <a:p>
            <a:pPr marL="0" indent="0" defTabSz="979935"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 Early ICME implementations have been successful in a wide variety of industries </a:t>
            </a:r>
          </a:p>
          <a:p>
            <a:pPr marL="0" indent="0" defTabSz="979935">
              <a:spcBef>
                <a:spcPct val="0"/>
              </a:spcBef>
              <a:buNone/>
            </a:pPr>
            <a:endParaRPr lang="en-US" sz="2000" dirty="0">
              <a:solidFill>
                <a:srgbClr val="000000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  <a:p>
            <a:pPr marL="0" indent="0" defTabSz="979935"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 Benefits have included more rapid product development, reduced testing costs and more efficient engineering</a:t>
            </a:r>
          </a:p>
          <a:p>
            <a:pPr marL="0" indent="0" defTabSz="979935">
              <a:spcBef>
                <a:spcPct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 defTabSz="979935"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 Return-on-investments in the range of 3:1 to 9:1 have been realized. </a:t>
            </a:r>
          </a:p>
          <a:p>
            <a:pPr marL="0" indent="0" defTabSz="979935">
              <a:spcBef>
                <a:spcPct val="0"/>
              </a:spcBef>
            </a:pPr>
            <a:endParaRPr lang="en-US" sz="2000" dirty="0">
              <a:solidFill>
                <a:srgbClr val="000000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  <a:p>
            <a:pPr marL="0" indent="0" defTabSz="979935"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 Typical investments were in the $5-20M range.</a:t>
            </a:r>
          </a:p>
          <a:p>
            <a:pPr marL="427189" lvl="1" indent="0" defTabSz="979935">
              <a:spcBef>
                <a:spcPct val="0"/>
              </a:spcBef>
              <a:buNone/>
            </a:pPr>
            <a:r>
              <a:rPr lang="en-US" sz="1000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 </a:t>
            </a:r>
          </a:p>
          <a:p>
            <a:pPr marL="0" indent="0" defTabSz="979935">
              <a:spcBef>
                <a:spcPct val="0"/>
              </a:spcBef>
              <a:buNone/>
            </a:pPr>
            <a:endParaRPr lang="en-US" sz="1300" dirty="0">
              <a:solidFill>
                <a:srgbClr val="0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1" name="Rectangle 4"/>
          <p:cNvSpPr>
            <a:spLocks noChangeArrowheads="1"/>
          </p:cNvSpPr>
          <p:nvPr/>
        </p:nvSpPr>
        <p:spPr bwMode="auto">
          <a:xfrm>
            <a:off x="373063" y="1193808"/>
            <a:ext cx="82169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257" tIns="41623" rIns="83257" bIns="41623">
            <a:spAutoFit/>
          </a:bodyPr>
          <a:lstStyle/>
          <a:p>
            <a:pPr defTabSz="830841" eaLnBrk="0" hangingPunct="0"/>
            <a:endParaRPr lang="en-US" altLang="ko-KR" sz="1100">
              <a:solidFill>
                <a:srgbClr val="000000"/>
              </a:solidFill>
              <a:ea typeface="Batang" charset="0"/>
              <a:cs typeface="Batang" charset="0"/>
            </a:endParaRPr>
          </a:p>
        </p:txBody>
      </p:sp>
      <p:pic>
        <p:nvPicPr>
          <p:cNvPr id="7885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3048000" cy="420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29000" y="457200"/>
            <a:ext cx="5410200" cy="1103866"/>
          </a:xfrm>
          <a:prstGeom prst="rect">
            <a:avLst/>
          </a:prstGeom>
          <a:noFill/>
        </p:spPr>
        <p:txBody>
          <a:bodyPr lIns="90468" tIns="45228" rIns="90468" bIns="45228">
            <a:spAutoFit/>
          </a:bodyPr>
          <a:lstStyle/>
          <a:p>
            <a:pPr defTabSz="981440">
              <a:defRPr/>
            </a:pPr>
            <a:r>
              <a:rPr lang="en-US" sz="3200" b="1" dirty="0">
                <a:solidFill>
                  <a:srgbClr val="000000"/>
                </a:solidFill>
                <a:latin typeface="Arial Rounded MT Bold"/>
              </a:rPr>
              <a:t>ICME “Case Studies” have </a:t>
            </a:r>
          </a:p>
          <a:p>
            <a:pPr defTabSz="981440">
              <a:defRPr/>
            </a:pPr>
            <a:r>
              <a:rPr lang="en-US" sz="3200" b="1" dirty="0">
                <a:solidFill>
                  <a:srgbClr val="000000"/>
                </a:solidFill>
                <a:latin typeface="Arial Rounded MT Bold"/>
              </a:rPr>
              <a:t>demonstrated the promise</a:t>
            </a:r>
          </a:p>
        </p:txBody>
      </p:sp>
    </p:spTree>
    <p:extLst>
      <p:ext uri="{BB962C8B-B14F-4D97-AF65-F5344CB8AC3E}">
        <p14:creationId xmlns:p14="http://schemas.microsoft.com/office/powerpoint/2010/main" val="395564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788" y="372989"/>
            <a:ext cx="8230465" cy="79176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5" tIns="45661" rIns="91325" bIns="45661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Selected Conclusions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7342" y="1070259"/>
            <a:ext cx="8230466" cy="505866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82"/>
              </a:spcBef>
            </a:pPr>
            <a:r>
              <a:rPr lang="en-US" sz="2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Industrial </a:t>
            </a:r>
            <a:r>
              <a:rPr lang="en-US" sz="2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acceptance of ICME is hindered by the slow conversion of science-based materials computational tools to engineering tools and by the scarcity  of materials engineers trained to use them.</a:t>
            </a:r>
            <a:endParaRPr lang="en-US" sz="2200" dirty="0">
              <a:latin typeface="Verdana" charset="0"/>
              <a:ea typeface="ＭＳ Ｐゴシック" charset="0"/>
              <a:cs typeface="Verdana" charset="0"/>
            </a:endParaRPr>
          </a:p>
          <a:p>
            <a:pPr>
              <a:lnSpc>
                <a:spcPct val="90000"/>
              </a:lnSpc>
              <a:spcBef>
                <a:spcPts val="1082"/>
              </a:spcBef>
            </a:pPr>
            <a:r>
              <a:rPr lang="en-US" sz="2200" dirty="0">
                <a:latin typeface="Verdana" charset="0"/>
                <a:ea typeface="ＭＳ Ｐゴシック" charset="0"/>
                <a:cs typeface="Verdana" charset="0"/>
              </a:rPr>
              <a:t>ICME as a discipline within materials science and engineering does not yet truly exist - </a:t>
            </a:r>
            <a:r>
              <a:rPr lang="en-US" sz="2200" u="sng" dirty="0">
                <a:latin typeface="Verdana" charset="0"/>
                <a:ea typeface="ＭＳ Ｐゴシック" charset="0"/>
                <a:cs typeface="Verdana" charset="0"/>
              </a:rPr>
              <a:t>ICME is in it’s infancy.</a:t>
            </a:r>
          </a:p>
          <a:p>
            <a:pPr>
              <a:lnSpc>
                <a:spcPct val="90000"/>
              </a:lnSpc>
              <a:spcBef>
                <a:spcPts val="1082"/>
              </a:spcBef>
            </a:pPr>
            <a:r>
              <a:rPr lang="en-US" sz="2200" dirty="0">
                <a:latin typeface="Verdana" charset="0"/>
                <a:ea typeface="ＭＳ Ｐゴシック" charset="0"/>
                <a:cs typeface="Verdana" charset="0"/>
              </a:rPr>
              <a:t>For ICME to succeed, </a:t>
            </a:r>
            <a:r>
              <a:rPr lang="en-US" sz="2200" u="sng" dirty="0">
                <a:latin typeface="Verdana" charset="0"/>
                <a:ea typeface="ＭＳ Ｐゴシック" charset="0"/>
                <a:cs typeface="Verdana" charset="0"/>
              </a:rPr>
              <a:t>it must be embraced as a discipline </a:t>
            </a:r>
            <a:r>
              <a:rPr lang="en-US" sz="2200" dirty="0">
                <a:latin typeface="Verdana" charset="0"/>
                <a:ea typeface="ＭＳ Ｐゴシック" charset="0"/>
                <a:cs typeface="Verdana" charset="0"/>
              </a:rPr>
              <a:t>by the materials science and engineering community</a:t>
            </a:r>
          </a:p>
          <a:p>
            <a:pPr>
              <a:lnSpc>
                <a:spcPct val="90000"/>
              </a:lnSpc>
              <a:spcBef>
                <a:spcPts val="1082"/>
              </a:spcBef>
              <a:buNone/>
            </a:pPr>
            <a:endParaRPr lang="en-US" sz="2600" dirty="0">
              <a:latin typeface="Trebuchet M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0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endParaRPr lang="en-US" sz="18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0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5749" y="5181600"/>
            <a:ext cx="1066800" cy="147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42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1" y="533553"/>
            <a:ext cx="6503988" cy="455613"/>
          </a:xfrm>
          <a:noFill/>
        </p:spPr>
        <p:txBody>
          <a:bodyPr lIns="90462" tIns="45225" rIns="90462" bIns="45225" anchor="t"/>
          <a:lstStyle/>
          <a:p>
            <a:pPr eaLnBrk="1" hangingPunct="1"/>
            <a:r>
              <a:rPr lang="en-US" sz="2600">
                <a:latin typeface="Arial Rounded MT Bold" charset="0"/>
                <a:ea typeface="ＭＳ Ｐゴシック" charset="0"/>
                <a:cs typeface="ＭＳ Ｐゴシック" charset="0"/>
              </a:rPr>
              <a:t>Materials represents a different class of computational problem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275" y="1673225"/>
            <a:ext cx="8229600" cy="14176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Materials response and behavior involve a multitude of physical phenomena with no single overarching modeling approach. 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Capturing the essence of a material requires integration of a wide range of modeling approaches dealing with separate and often competing mechanisms and a wider range of length and time scales.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u="sng">
                <a:latin typeface="Arial" charset="0"/>
                <a:ea typeface="ＭＳ Ｐゴシック" charset="0"/>
                <a:cs typeface="ＭＳ Ｐゴシック" charset="0"/>
              </a:rPr>
              <a:t>There are over 160,000 engineering materials!</a:t>
            </a:r>
          </a:p>
        </p:txBody>
      </p:sp>
      <p:grpSp>
        <p:nvGrpSpPr>
          <p:cNvPr id="80900" name="Group 42"/>
          <p:cNvGrpSpPr>
            <a:grpSpLocks/>
          </p:cNvGrpSpPr>
          <p:nvPr/>
        </p:nvGrpSpPr>
        <p:grpSpPr bwMode="auto">
          <a:xfrm>
            <a:off x="5029200" y="3581400"/>
            <a:ext cx="3352800" cy="2209800"/>
            <a:chOff x="288" y="528"/>
            <a:chExt cx="5142" cy="2611"/>
          </a:xfrm>
        </p:grpSpPr>
        <p:pic>
          <p:nvPicPr>
            <p:cNvPr id="80942" name="Picture 43" descr="block-color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528"/>
              <a:ext cx="922" cy="699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943" name="Line 44"/>
            <p:cNvSpPr>
              <a:spLocks noChangeShapeType="1"/>
            </p:cNvSpPr>
            <p:nvPr/>
          </p:nvSpPr>
          <p:spPr bwMode="auto">
            <a:xfrm>
              <a:off x="960" y="816"/>
              <a:ext cx="360" cy="36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44" name="Line 45"/>
            <p:cNvSpPr>
              <a:spLocks noChangeShapeType="1"/>
            </p:cNvSpPr>
            <p:nvPr/>
          </p:nvSpPr>
          <p:spPr bwMode="auto">
            <a:xfrm>
              <a:off x="960" y="768"/>
              <a:ext cx="564" cy="21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45" name="Rectangle 46"/>
            <p:cNvSpPr>
              <a:spLocks noChangeAspect="1" noChangeArrowheads="1"/>
            </p:cNvSpPr>
            <p:nvPr/>
          </p:nvSpPr>
          <p:spPr bwMode="auto">
            <a:xfrm>
              <a:off x="912" y="768"/>
              <a:ext cx="53" cy="48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900" b="1">
                <a:solidFill>
                  <a:srgbClr val="000000"/>
                </a:solidFill>
                <a:latin typeface="News Gothic MT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80946" name="Picture 47" descr="color grains-smal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960"/>
              <a:ext cx="1152" cy="81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947" name="Line 48"/>
            <p:cNvSpPr>
              <a:spLocks noChangeShapeType="1"/>
            </p:cNvSpPr>
            <p:nvPr/>
          </p:nvSpPr>
          <p:spPr bwMode="auto">
            <a:xfrm>
              <a:off x="2400" y="1440"/>
              <a:ext cx="408" cy="36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48" name="Line 49"/>
            <p:cNvSpPr>
              <a:spLocks noChangeShapeType="1"/>
            </p:cNvSpPr>
            <p:nvPr/>
          </p:nvSpPr>
          <p:spPr bwMode="auto">
            <a:xfrm>
              <a:off x="2400" y="1440"/>
              <a:ext cx="396" cy="18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80949" name="Picture 50" descr="BWgrains-small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248"/>
              <a:ext cx="720" cy="92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950" name="Line 51"/>
            <p:cNvSpPr>
              <a:spLocks noChangeShapeType="1"/>
            </p:cNvSpPr>
            <p:nvPr/>
          </p:nvSpPr>
          <p:spPr bwMode="auto">
            <a:xfrm>
              <a:off x="3216" y="1680"/>
              <a:ext cx="576" cy="9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51" name="Line 52"/>
            <p:cNvSpPr>
              <a:spLocks noChangeShapeType="1"/>
            </p:cNvSpPr>
            <p:nvPr/>
          </p:nvSpPr>
          <p:spPr bwMode="auto">
            <a:xfrm>
              <a:off x="3216" y="1680"/>
              <a:ext cx="444" cy="27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80952" name="Picture 53" descr="t7a-l2-small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680"/>
              <a:ext cx="710" cy="86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953" name="Rectangle 54"/>
            <p:cNvSpPr>
              <a:spLocks noChangeAspect="1" noChangeArrowheads="1"/>
            </p:cNvSpPr>
            <p:nvPr/>
          </p:nvSpPr>
          <p:spPr bwMode="auto">
            <a:xfrm>
              <a:off x="4080" y="2112"/>
              <a:ext cx="156" cy="156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900" b="1">
                <a:solidFill>
                  <a:srgbClr val="000000"/>
                </a:solidFill>
                <a:latin typeface="News Gothic MT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54" name="Line 55"/>
            <p:cNvSpPr>
              <a:spLocks noChangeShapeType="1"/>
            </p:cNvSpPr>
            <p:nvPr/>
          </p:nvSpPr>
          <p:spPr bwMode="auto">
            <a:xfrm>
              <a:off x="4224" y="2112"/>
              <a:ext cx="648" cy="348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55" name="Line 56"/>
            <p:cNvSpPr>
              <a:spLocks noChangeShapeType="1"/>
            </p:cNvSpPr>
            <p:nvPr/>
          </p:nvSpPr>
          <p:spPr bwMode="auto">
            <a:xfrm>
              <a:off x="4224" y="2256"/>
              <a:ext cx="492" cy="588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80956" name="Picture 57" descr="hremppt230-5h-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2400"/>
              <a:ext cx="870" cy="73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901" name="Group 59"/>
          <p:cNvGrpSpPr>
            <a:grpSpLocks/>
          </p:cNvGrpSpPr>
          <p:nvPr/>
        </p:nvGrpSpPr>
        <p:grpSpPr bwMode="auto">
          <a:xfrm>
            <a:off x="560389" y="3636968"/>
            <a:ext cx="4037012" cy="2066925"/>
            <a:chOff x="560388" y="3379788"/>
            <a:chExt cx="4037012" cy="2066925"/>
          </a:xfrm>
        </p:grpSpPr>
        <p:sp>
          <p:nvSpPr>
            <p:cNvPr id="80905" name="Line 18"/>
            <p:cNvSpPr>
              <a:spLocks noChangeShapeType="1"/>
            </p:cNvSpPr>
            <p:nvPr/>
          </p:nvSpPr>
          <p:spPr bwMode="auto">
            <a:xfrm>
              <a:off x="1403350" y="3932238"/>
              <a:ext cx="0" cy="1000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84210" tIns="42105" rIns="84210" bIns="42105" anchor="ctr">
              <a:spAutoFit/>
            </a:bodyPr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06" name="Rectangle 4"/>
            <p:cNvSpPr>
              <a:spLocks noChangeArrowheads="1"/>
            </p:cNvSpPr>
            <p:nvPr/>
          </p:nvSpPr>
          <p:spPr bwMode="auto">
            <a:xfrm>
              <a:off x="2203450" y="3606800"/>
              <a:ext cx="382588" cy="3000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1420" tIns="45711" rIns="91420" bIns="45711" anchor="ctr"/>
            <a:lstStyle/>
            <a:p>
              <a:pPr defTabSz="903040" eaLnBrk="0" hangingPunct="0">
                <a:tabLst>
                  <a:tab pos="168071" algn="l"/>
                </a:tabLst>
              </a:pPr>
              <a:r>
                <a:rPr lang="en-US" sz="600" b="1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Casting </a:t>
              </a:r>
            </a:p>
            <a:p>
              <a:pPr defTabSz="903040" eaLnBrk="0" hangingPunct="0">
                <a:tabLst>
                  <a:tab pos="168071" algn="l"/>
                </a:tabLst>
              </a:pPr>
              <a:endParaRPr lang="en-US" sz="600" b="1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07" name="Rectangle 5"/>
            <p:cNvSpPr>
              <a:spLocks noChangeArrowheads="1"/>
            </p:cNvSpPr>
            <p:nvPr/>
          </p:nvSpPr>
          <p:spPr bwMode="auto">
            <a:xfrm>
              <a:off x="3943350" y="4433888"/>
              <a:ext cx="654050" cy="1492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1420" tIns="45711" rIns="91420" bIns="45711" anchor="ctr"/>
            <a:lstStyle/>
            <a:p>
              <a:pPr defTabSz="903040" eaLnBrk="0" hangingPunct="0">
                <a:tabLst>
                  <a:tab pos="111524" algn="l"/>
                </a:tabLst>
              </a:pPr>
              <a:r>
                <a:rPr lang="en-US" sz="600" b="1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   Precipitation</a:t>
              </a:r>
            </a:p>
          </p:txBody>
        </p:sp>
        <p:sp>
          <p:nvSpPr>
            <p:cNvPr id="80908" name="Rectangle 6"/>
            <p:cNvSpPr>
              <a:spLocks noChangeArrowheads="1"/>
            </p:cNvSpPr>
            <p:nvPr/>
          </p:nvSpPr>
          <p:spPr bwMode="auto">
            <a:xfrm>
              <a:off x="2065338" y="4433888"/>
              <a:ext cx="660400" cy="1492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1420" tIns="45711" rIns="91420" bIns="45711" anchor="ctr"/>
            <a:lstStyle/>
            <a:p>
              <a:pPr defTabSz="903040" eaLnBrk="0" hangingPunct="0"/>
              <a:r>
                <a:rPr lang="en-US" sz="600" b="1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Micro porosity</a:t>
              </a:r>
            </a:p>
          </p:txBody>
        </p:sp>
        <p:sp>
          <p:nvSpPr>
            <p:cNvPr id="80909" name="Rectangle 7"/>
            <p:cNvSpPr>
              <a:spLocks noChangeArrowheads="1"/>
            </p:cNvSpPr>
            <p:nvPr/>
          </p:nvSpPr>
          <p:spPr bwMode="auto">
            <a:xfrm>
              <a:off x="2970213" y="4433888"/>
              <a:ext cx="652462" cy="1492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1420" tIns="45711" rIns="91420" bIns="45711" anchor="ctr"/>
            <a:lstStyle/>
            <a:p>
              <a:pPr defTabSz="903040" eaLnBrk="0" hangingPunct="0"/>
              <a:r>
                <a:rPr lang="en-US" sz="600" b="1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Eutectic Phases</a:t>
              </a:r>
              <a:endParaRPr lang="en-US" sz="6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10" name="Rectangle 8"/>
            <p:cNvSpPr>
              <a:spLocks noChangeArrowheads="1"/>
            </p:cNvSpPr>
            <p:nvPr/>
          </p:nvSpPr>
          <p:spPr bwMode="auto">
            <a:xfrm>
              <a:off x="2600325" y="4151313"/>
              <a:ext cx="65088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 anchor="ctr"/>
            <a:lstStyle/>
            <a:p>
              <a:pPr defTabSz="903040" eaLnBrk="0" hangingPunct="0"/>
              <a:endParaRPr lang="en-US" sz="6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11" name="Rectangle 9"/>
            <p:cNvSpPr>
              <a:spLocks noChangeArrowheads="1"/>
            </p:cNvSpPr>
            <p:nvPr/>
          </p:nvSpPr>
          <p:spPr bwMode="auto">
            <a:xfrm>
              <a:off x="1160463" y="3806825"/>
              <a:ext cx="512762" cy="125413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1420" tIns="45711" rIns="91420" bIns="45711" anchor="ctr"/>
            <a:lstStyle/>
            <a:p>
              <a:pPr defTabSz="903040" eaLnBrk="0" hangingPunct="0"/>
              <a:r>
                <a:rPr lang="en-US" sz="600" b="1" i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Chemistry</a:t>
              </a:r>
            </a:p>
          </p:txBody>
        </p:sp>
        <p:sp>
          <p:nvSpPr>
            <p:cNvPr id="80912" name="Rectangle 10"/>
            <p:cNvSpPr>
              <a:spLocks noChangeArrowheads="1"/>
            </p:cNvSpPr>
            <p:nvPr/>
          </p:nvSpPr>
          <p:spPr bwMode="auto">
            <a:xfrm>
              <a:off x="1090613" y="4032250"/>
              <a:ext cx="652462" cy="176213"/>
            </a:xfrm>
            <a:prstGeom prst="rect">
              <a:avLst/>
            </a:prstGeom>
            <a:solidFill>
              <a:srgbClr val="FFCC00">
                <a:alpha val="72156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1420" tIns="45711" rIns="91420" bIns="45711" anchor="ctr"/>
            <a:lstStyle/>
            <a:p>
              <a:pPr defTabSz="903040" eaLnBrk="0" hangingPunct="0"/>
              <a:r>
                <a:rPr lang="en-US" sz="600" b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Thermodynamics</a:t>
              </a:r>
            </a:p>
          </p:txBody>
        </p:sp>
        <p:sp>
          <p:nvSpPr>
            <p:cNvPr id="80913" name="Rectangle 11"/>
            <p:cNvSpPr>
              <a:spLocks noChangeArrowheads="1"/>
            </p:cNvSpPr>
            <p:nvPr/>
          </p:nvSpPr>
          <p:spPr bwMode="auto">
            <a:xfrm>
              <a:off x="3363913" y="3756025"/>
              <a:ext cx="296862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1" rIns="91420" bIns="45711">
              <a:spAutoFit/>
            </a:bodyPr>
            <a:lstStyle/>
            <a:p>
              <a:pPr defTabSz="903040"/>
              <a:r>
                <a:rPr lang="en-US" sz="600" b="1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n</a:t>
              </a:r>
            </a:p>
          </p:txBody>
        </p:sp>
        <p:sp>
          <p:nvSpPr>
            <p:cNvPr id="80914" name="Rectangle 12"/>
            <p:cNvSpPr>
              <a:spLocks noChangeArrowheads="1"/>
            </p:cNvSpPr>
            <p:nvPr/>
          </p:nvSpPr>
          <p:spPr bwMode="auto">
            <a:xfrm>
              <a:off x="3154363" y="3756025"/>
              <a:ext cx="835025" cy="12541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1420" tIns="45711" rIns="91420" bIns="45711" anchor="ctr"/>
            <a:lstStyle/>
            <a:p>
              <a:pPr defTabSz="903040" eaLnBrk="0" hangingPunct="0">
                <a:tabLst>
                  <a:tab pos="168071" algn="l"/>
                </a:tabLst>
              </a:pPr>
              <a:endParaRPr lang="en-US" sz="600" b="1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  <a:p>
              <a:pPr defTabSz="903040" eaLnBrk="0" hangingPunct="0">
                <a:tabLst>
                  <a:tab pos="168071" algn="l"/>
                </a:tabLst>
              </a:pPr>
              <a:r>
                <a:rPr lang="en-US" sz="600" b="1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Solution Treatment</a:t>
              </a:r>
            </a:p>
            <a:p>
              <a:pPr defTabSz="903040" eaLnBrk="0" hangingPunct="0">
                <a:tabLst>
                  <a:tab pos="168071" algn="l"/>
                </a:tabLst>
              </a:pPr>
              <a:endParaRPr lang="en-US" sz="600" b="1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15" name="Rectangle 13"/>
            <p:cNvSpPr>
              <a:spLocks noChangeArrowheads="1"/>
            </p:cNvSpPr>
            <p:nvPr/>
          </p:nvSpPr>
          <p:spPr bwMode="auto">
            <a:xfrm>
              <a:off x="4094163" y="3756025"/>
              <a:ext cx="277812" cy="12541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1420" tIns="45711" rIns="91420" bIns="45711" anchor="ctr"/>
            <a:lstStyle/>
            <a:p>
              <a:pPr defTabSz="903040" eaLnBrk="0" hangingPunct="0">
                <a:tabLst>
                  <a:tab pos="168071" algn="l"/>
                </a:tabLst>
              </a:pPr>
              <a:endParaRPr lang="en-US" sz="600" b="1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  <a:p>
              <a:pPr defTabSz="903040" eaLnBrk="0" hangingPunct="0">
                <a:tabLst>
                  <a:tab pos="168071" algn="l"/>
                </a:tabLst>
              </a:pPr>
              <a:r>
                <a:rPr lang="en-US" sz="600" b="1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Aging</a:t>
              </a:r>
            </a:p>
            <a:p>
              <a:pPr defTabSz="903040" eaLnBrk="0" hangingPunct="0">
                <a:tabLst>
                  <a:tab pos="168071" algn="l"/>
                </a:tabLst>
              </a:pPr>
              <a:endParaRPr lang="en-US" sz="600" b="1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16" name="Rectangle 14"/>
            <p:cNvSpPr>
              <a:spLocks noChangeArrowheads="1"/>
            </p:cNvSpPr>
            <p:nvPr/>
          </p:nvSpPr>
          <p:spPr bwMode="auto">
            <a:xfrm>
              <a:off x="3154363" y="3581400"/>
              <a:ext cx="1217612" cy="1746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1420" tIns="45711" rIns="91420" bIns="45711" anchor="ctr"/>
            <a:lstStyle/>
            <a:p>
              <a:pPr defTabSz="903040" eaLnBrk="0" hangingPunct="0">
                <a:tabLst>
                  <a:tab pos="168071" algn="l"/>
                </a:tabLst>
              </a:pPr>
              <a:endParaRPr lang="en-US" sz="600" b="1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  <a:p>
              <a:pPr defTabSz="903040" eaLnBrk="0" hangingPunct="0">
                <a:tabLst>
                  <a:tab pos="168071" algn="l"/>
                </a:tabLst>
              </a:pPr>
              <a:r>
                <a:rPr lang="en-US" sz="600" b="1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                </a:t>
              </a:r>
              <a:r>
                <a:rPr lang="en-US" sz="600" b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Heat Treatment</a:t>
              </a:r>
            </a:p>
            <a:p>
              <a:pPr defTabSz="903040" eaLnBrk="0" hangingPunct="0">
                <a:tabLst>
                  <a:tab pos="168071" algn="l"/>
                </a:tabLst>
              </a:pPr>
              <a:endParaRPr lang="en-US" sz="600" b="1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17" name="Text Box 15"/>
            <p:cNvSpPr txBox="1">
              <a:spLocks noChangeArrowheads="1"/>
            </p:cNvSpPr>
            <p:nvPr/>
          </p:nvSpPr>
          <p:spPr bwMode="auto">
            <a:xfrm>
              <a:off x="560388" y="3379788"/>
              <a:ext cx="881062" cy="25241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000000"/>
                  </a:solidFill>
                  <a:latin typeface="Arial Rounded MT Bold" charset="0"/>
                  <a:cs typeface="ＭＳ Ｐゴシック" charset="0"/>
                </a:rPr>
                <a:t>Processing</a:t>
              </a:r>
            </a:p>
          </p:txBody>
        </p:sp>
        <p:sp>
          <p:nvSpPr>
            <p:cNvPr id="80918" name="Text Box 16"/>
            <p:cNvSpPr txBox="1">
              <a:spLocks noChangeArrowheads="1"/>
            </p:cNvSpPr>
            <p:nvPr/>
          </p:nvSpPr>
          <p:spPr bwMode="auto">
            <a:xfrm>
              <a:off x="627063" y="4492625"/>
              <a:ext cx="1101725" cy="25241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000000"/>
                  </a:solidFill>
                  <a:latin typeface="Arial Rounded MT Bold" charset="0"/>
                  <a:cs typeface="ＭＳ Ｐゴシック" charset="0"/>
                </a:rPr>
                <a:t>Microstructure</a:t>
              </a:r>
            </a:p>
          </p:txBody>
        </p:sp>
        <p:sp>
          <p:nvSpPr>
            <p:cNvPr id="80919" name="Text Box 17"/>
            <p:cNvSpPr txBox="1">
              <a:spLocks noChangeArrowheads="1"/>
            </p:cNvSpPr>
            <p:nvPr/>
          </p:nvSpPr>
          <p:spPr bwMode="auto">
            <a:xfrm>
              <a:off x="633413" y="5194300"/>
              <a:ext cx="836612" cy="25241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000000"/>
                  </a:solidFill>
                  <a:latin typeface="Arial Rounded MT Bold" charset="0"/>
                  <a:cs typeface="ＭＳ Ｐゴシック" charset="0"/>
                </a:rPr>
                <a:t>Properties</a:t>
              </a:r>
            </a:p>
          </p:txBody>
        </p:sp>
        <p:sp>
          <p:nvSpPr>
            <p:cNvPr id="80920" name="Line 19"/>
            <p:cNvSpPr>
              <a:spLocks noChangeShapeType="1"/>
            </p:cNvSpPr>
            <p:nvPr/>
          </p:nvSpPr>
          <p:spPr bwMode="auto">
            <a:xfrm>
              <a:off x="3630613" y="4508500"/>
              <a:ext cx="31273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84210" tIns="42105" rIns="84210" bIns="42105" anchor="ctr">
              <a:spAutoFit/>
            </a:bodyPr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21" name="Line 20"/>
            <p:cNvSpPr>
              <a:spLocks noChangeShapeType="1"/>
            </p:cNvSpPr>
            <p:nvPr/>
          </p:nvSpPr>
          <p:spPr bwMode="auto">
            <a:xfrm flipH="1">
              <a:off x="2378075" y="3906838"/>
              <a:ext cx="0" cy="200025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4210" tIns="42105" rIns="84210" bIns="42105" anchor="ctr"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22" name="Line 21"/>
            <p:cNvSpPr>
              <a:spLocks noChangeShapeType="1"/>
            </p:cNvSpPr>
            <p:nvPr/>
          </p:nvSpPr>
          <p:spPr bwMode="auto">
            <a:xfrm flipH="1">
              <a:off x="3282950" y="4106863"/>
              <a:ext cx="0" cy="327025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4210" tIns="42105" rIns="84210" bIns="42105" anchor="ctr"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23" name="Line 22"/>
            <p:cNvSpPr>
              <a:spLocks noChangeShapeType="1"/>
            </p:cNvSpPr>
            <p:nvPr/>
          </p:nvSpPr>
          <p:spPr bwMode="auto">
            <a:xfrm flipH="1">
              <a:off x="2378075" y="4106863"/>
              <a:ext cx="0" cy="327025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4210" tIns="42105" rIns="84210" bIns="42105" anchor="ctr"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24" name="Rectangle 24"/>
            <p:cNvSpPr>
              <a:spLocks noChangeArrowheads="1"/>
            </p:cNvSpPr>
            <p:nvPr/>
          </p:nvSpPr>
          <p:spPr bwMode="auto">
            <a:xfrm>
              <a:off x="1612900" y="5259388"/>
              <a:ext cx="652463" cy="1365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1420" tIns="45711" rIns="91420" bIns="45711" anchor="ctr"/>
            <a:lstStyle/>
            <a:p>
              <a:pPr defTabSz="903040" eaLnBrk="0" hangingPunct="0"/>
              <a:r>
                <a:rPr lang="en-US" sz="600" b="1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High Cycle Fatigue</a:t>
              </a:r>
            </a:p>
          </p:txBody>
        </p:sp>
        <p:sp>
          <p:nvSpPr>
            <p:cNvPr id="80925" name="Rectangle 25"/>
            <p:cNvSpPr>
              <a:spLocks noChangeArrowheads="1"/>
            </p:cNvSpPr>
            <p:nvPr/>
          </p:nvSpPr>
          <p:spPr bwMode="auto">
            <a:xfrm>
              <a:off x="2343150" y="5259388"/>
              <a:ext cx="652463" cy="1365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1420" tIns="45711" rIns="91420" bIns="45711" anchor="ctr"/>
            <a:lstStyle/>
            <a:p>
              <a:pPr defTabSz="903040" eaLnBrk="0" hangingPunct="0"/>
              <a:r>
                <a:rPr lang="en-US" sz="600" b="1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Low Cycle Fatigue</a:t>
              </a:r>
            </a:p>
          </p:txBody>
        </p:sp>
        <p:sp>
          <p:nvSpPr>
            <p:cNvPr id="80926" name="Rectangle 26"/>
            <p:cNvSpPr>
              <a:spLocks noChangeArrowheads="1"/>
            </p:cNvSpPr>
            <p:nvPr/>
          </p:nvSpPr>
          <p:spPr bwMode="auto">
            <a:xfrm>
              <a:off x="3073400" y="5259388"/>
              <a:ext cx="765175" cy="15081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1420" tIns="45711" rIns="91420" bIns="45711" anchor="ctr"/>
            <a:lstStyle/>
            <a:p>
              <a:pPr defTabSz="903040" eaLnBrk="0" hangingPunct="0"/>
              <a:r>
                <a:rPr lang="en-US" sz="600" b="1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Yield Strength</a:t>
              </a:r>
            </a:p>
          </p:txBody>
        </p:sp>
        <p:sp>
          <p:nvSpPr>
            <p:cNvPr id="80927" name="Rectangle 27"/>
            <p:cNvSpPr>
              <a:spLocks noChangeArrowheads="1"/>
            </p:cNvSpPr>
            <p:nvPr/>
          </p:nvSpPr>
          <p:spPr bwMode="auto">
            <a:xfrm>
              <a:off x="3910013" y="5259388"/>
              <a:ext cx="652462" cy="1365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1420" tIns="45711" rIns="91420" bIns="45711" anchor="ctr"/>
            <a:lstStyle/>
            <a:p>
              <a:pPr defTabSz="903040" eaLnBrk="0" hangingPunct="0"/>
              <a:r>
                <a:rPr lang="en-US" sz="600" b="1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Thermal Growth</a:t>
              </a:r>
            </a:p>
          </p:txBody>
        </p:sp>
        <p:sp>
          <p:nvSpPr>
            <p:cNvPr id="80928" name="Line 31"/>
            <p:cNvSpPr>
              <a:spLocks noChangeShapeType="1"/>
            </p:cNvSpPr>
            <p:nvPr/>
          </p:nvSpPr>
          <p:spPr bwMode="auto">
            <a:xfrm>
              <a:off x="2751138" y="5087938"/>
              <a:ext cx="0" cy="17303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4210" tIns="42105" rIns="84210" bIns="42105" anchor="ctr"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29" name="Line 32"/>
            <p:cNvSpPr>
              <a:spLocks noChangeShapeType="1"/>
            </p:cNvSpPr>
            <p:nvPr/>
          </p:nvSpPr>
          <p:spPr bwMode="auto">
            <a:xfrm flipV="1">
              <a:off x="1974850" y="5087938"/>
              <a:ext cx="222408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4210" tIns="42105" rIns="84210" bIns="42105" anchor="ctr"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30" name="Line 33"/>
            <p:cNvSpPr>
              <a:spLocks noChangeShapeType="1"/>
            </p:cNvSpPr>
            <p:nvPr/>
          </p:nvSpPr>
          <p:spPr bwMode="auto">
            <a:xfrm flipV="1">
              <a:off x="2378075" y="4922838"/>
              <a:ext cx="1879600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4210" tIns="42105" rIns="84210" bIns="42105" anchor="ctr"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31" name="Line 34"/>
            <p:cNvSpPr>
              <a:spLocks noChangeShapeType="1"/>
            </p:cNvSpPr>
            <p:nvPr/>
          </p:nvSpPr>
          <p:spPr bwMode="auto">
            <a:xfrm>
              <a:off x="2378075" y="4583113"/>
              <a:ext cx="0" cy="37623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4210" tIns="42105" rIns="84210" bIns="42105" anchor="ctr"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32" name="Line 35"/>
            <p:cNvSpPr>
              <a:spLocks noChangeShapeType="1"/>
            </p:cNvSpPr>
            <p:nvPr/>
          </p:nvSpPr>
          <p:spPr bwMode="auto">
            <a:xfrm>
              <a:off x="4257675" y="4583113"/>
              <a:ext cx="0" cy="37623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4210" tIns="42105" rIns="84210" bIns="42105" anchor="ctr"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33" name="Line 36"/>
            <p:cNvSpPr>
              <a:spLocks noChangeShapeType="1"/>
            </p:cNvSpPr>
            <p:nvPr/>
          </p:nvSpPr>
          <p:spPr bwMode="auto">
            <a:xfrm>
              <a:off x="3282950" y="4583113"/>
              <a:ext cx="0" cy="37623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4210" tIns="42105" rIns="84210" bIns="42105" anchor="ctr"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34" name="Line 37"/>
            <p:cNvSpPr>
              <a:spLocks noChangeShapeType="1"/>
            </p:cNvSpPr>
            <p:nvPr/>
          </p:nvSpPr>
          <p:spPr bwMode="auto">
            <a:xfrm flipH="1">
              <a:off x="3213100" y="4935538"/>
              <a:ext cx="3175" cy="206375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4210" tIns="42105" rIns="84210" bIns="42105" anchor="ctr"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35" name="Line 38"/>
            <p:cNvSpPr>
              <a:spLocks noChangeShapeType="1"/>
            </p:cNvSpPr>
            <p:nvPr/>
          </p:nvSpPr>
          <p:spPr bwMode="auto">
            <a:xfrm flipV="1">
              <a:off x="2133600" y="4106863"/>
              <a:ext cx="2124075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4210" tIns="42105" rIns="84210" bIns="42105" anchor="ctr"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36" name="Line 39"/>
            <p:cNvSpPr>
              <a:spLocks noChangeShapeType="1"/>
            </p:cNvSpPr>
            <p:nvPr/>
          </p:nvSpPr>
          <p:spPr bwMode="auto">
            <a:xfrm>
              <a:off x="3525838" y="3881438"/>
              <a:ext cx="0" cy="22542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84210" tIns="42105" rIns="84210" bIns="42105" anchor="ctr">
              <a:spAutoFit/>
            </a:bodyPr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37" name="Line 40"/>
            <p:cNvSpPr>
              <a:spLocks noChangeShapeType="1"/>
            </p:cNvSpPr>
            <p:nvPr/>
          </p:nvSpPr>
          <p:spPr bwMode="auto">
            <a:xfrm>
              <a:off x="4257675" y="4106863"/>
              <a:ext cx="0" cy="32702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84210" tIns="42105" rIns="84210" bIns="42105" anchor="ctr">
              <a:spAutoFit/>
            </a:bodyPr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38" name="Line 41"/>
            <p:cNvSpPr>
              <a:spLocks noChangeShapeType="1"/>
            </p:cNvSpPr>
            <p:nvPr/>
          </p:nvSpPr>
          <p:spPr bwMode="auto">
            <a:xfrm>
              <a:off x="1751013" y="4106863"/>
              <a:ext cx="417512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84210" tIns="42105" rIns="84210" bIns="42105" anchor="ctr">
              <a:spAutoFit/>
            </a:bodyPr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39" name="Line 58"/>
            <p:cNvSpPr>
              <a:spLocks noChangeShapeType="1"/>
            </p:cNvSpPr>
            <p:nvPr/>
          </p:nvSpPr>
          <p:spPr bwMode="auto">
            <a:xfrm>
              <a:off x="1976438" y="5087938"/>
              <a:ext cx="0" cy="17303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4210" tIns="42105" rIns="84210" bIns="42105" anchor="ctr"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40" name="Line 59"/>
            <p:cNvSpPr>
              <a:spLocks noChangeShapeType="1"/>
            </p:cNvSpPr>
            <p:nvPr/>
          </p:nvSpPr>
          <p:spPr bwMode="auto">
            <a:xfrm>
              <a:off x="3524250" y="5053013"/>
              <a:ext cx="0" cy="244475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4210" tIns="42105" rIns="84210" bIns="42105" anchor="ctr"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0941" name="Line 60"/>
            <p:cNvSpPr>
              <a:spLocks noChangeShapeType="1"/>
            </p:cNvSpPr>
            <p:nvPr/>
          </p:nvSpPr>
          <p:spPr bwMode="auto">
            <a:xfrm>
              <a:off x="4194175" y="5076825"/>
              <a:ext cx="0" cy="17303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4210" tIns="42105" rIns="84210" bIns="42105" anchor="ctr"/>
            <a:lstStyle/>
            <a:p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33533" name="Text Box 61"/>
          <p:cNvSpPr txBox="1">
            <a:spLocks noChangeArrowheads="1"/>
          </p:cNvSpPr>
          <p:nvPr/>
        </p:nvSpPr>
        <p:spPr bwMode="auto">
          <a:xfrm>
            <a:off x="3188220" y="5930975"/>
            <a:ext cx="5358532" cy="8227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3316" tIns="41652" rIns="83316" bIns="4165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00"/>
                </a:solidFill>
                <a:latin typeface="Trebuchet MS" charset="0"/>
                <a:cs typeface="ＭＳ Ｐゴシック" charset="0"/>
              </a:rPr>
              <a:t>Integration of knowledge domains is</a:t>
            </a:r>
          </a:p>
          <a:p>
            <a:pPr eaLnBrk="1" hangingPunct="1"/>
            <a:r>
              <a:rPr lang="en-US" b="1" dirty="0">
                <a:solidFill>
                  <a:srgbClr val="000000"/>
                </a:solidFill>
                <a:latin typeface="Trebuchet MS" charset="0"/>
                <a:cs typeface="ＭＳ Ｐゴシック" charset="0"/>
              </a:rPr>
              <a:t>essential to ICME</a:t>
            </a:r>
          </a:p>
        </p:txBody>
      </p:sp>
      <p:pic>
        <p:nvPicPr>
          <p:cNvPr id="8090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3"/>
            <a:ext cx="1066800" cy="147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04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153"/>
            <a:ext cx="1066800" cy="147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58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457200" y="1219212"/>
            <a:ext cx="86868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298" tIns="41646" rIns="83298" bIns="41646"/>
          <a:lstStyle/>
          <a:p>
            <a:pPr defTabSz="903040" eaLnBrk="0" hangingPunct="0">
              <a:lnSpc>
                <a:spcPct val="90000"/>
              </a:lnSpc>
            </a:pPr>
            <a:endParaRPr lang="en-US" sz="2800" b="1" dirty="0">
              <a:solidFill>
                <a:srgbClr val="000000"/>
              </a:solidFill>
              <a:latin typeface="Arial Rounded MT Bold"/>
              <a:cs typeface="Arial Rounded MT Bold"/>
            </a:endParaRPr>
          </a:p>
          <a:p>
            <a:pPr defTabSz="903040" eaLnBrk="0" hangingPunct="0">
              <a:lnSpc>
                <a:spcPct val="90000"/>
              </a:lnSpc>
            </a:pPr>
            <a:r>
              <a:rPr lang="en-US" sz="2800" dirty="0">
                <a:solidFill>
                  <a:srgbClr val="CC0000"/>
                </a:solidFill>
                <a:latin typeface="Arial Rounded MT Bold"/>
                <a:cs typeface="Arial Rounded MT Bold"/>
              </a:rPr>
              <a:t>Include a manufacturing process(</a:t>
            </a:r>
            <a:r>
              <a:rPr lang="en-US" sz="2800" dirty="0" err="1">
                <a:solidFill>
                  <a:srgbClr val="CC0000"/>
                </a:solidFill>
                <a:latin typeface="Arial Rounded MT Bold"/>
                <a:cs typeface="Arial Rounded MT Bold"/>
              </a:rPr>
              <a:t>es</a:t>
            </a:r>
            <a:r>
              <a:rPr lang="en-US" sz="2800" dirty="0">
                <a:solidFill>
                  <a:srgbClr val="CC0000"/>
                </a:solidFill>
                <a:latin typeface="Arial Rounded MT Bold"/>
                <a:cs typeface="Arial Rounded MT Bold"/>
              </a:rPr>
              <a:t>), a materials system and an application or set of applications that define the critical set of materials properties and geometries</a:t>
            </a:r>
          </a:p>
          <a:p>
            <a:pPr defTabSz="903040" eaLnBrk="0" hangingPunct="0">
              <a:lnSpc>
                <a:spcPct val="90000"/>
              </a:lnSpc>
            </a:pPr>
            <a:endParaRPr lang="en-US" sz="2400" b="1" dirty="0">
              <a:solidFill>
                <a:srgbClr val="CC0000"/>
              </a:solidFill>
              <a:latin typeface="Helvetica" charset="0"/>
              <a:cs typeface="Helvetica" charset="0"/>
            </a:endParaRPr>
          </a:p>
          <a:p>
            <a:pPr defTabSz="903040" eaLnBrk="0" hangingPunct="0">
              <a:lnSpc>
                <a:spcPct val="90000"/>
              </a:lnSpc>
            </a:pPr>
            <a:endParaRPr lang="en-US" sz="2400" b="1" dirty="0">
              <a:solidFill>
                <a:srgbClr val="CC0000"/>
              </a:solidFill>
              <a:latin typeface="Helvetica" charset="0"/>
              <a:cs typeface="Helvetica" charset="0"/>
            </a:endParaRPr>
          </a:p>
          <a:p>
            <a:pPr defTabSz="903040" eaLnBrk="0" hangingPunct="0">
              <a:lnSpc>
                <a:spcPct val="90000"/>
              </a:lnSpc>
            </a:pPr>
            <a:endParaRPr lang="en-US" sz="2400" b="1" dirty="0">
              <a:solidFill>
                <a:srgbClr val="CC0000"/>
              </a:solidFill>
              <a:latin typeface="Helvetica" charset="0"/>
              <a:cs typeface="Helvetica" charset="0"/>
            </a:endParaRPr>
          </a:p>
          <a:p>
            <a:pPr defTabSz="903040" eaLnBrk="0" hangingPunct="0">
              <a:lnSpc>
                <a:spcPct val="90000"/>
              </a:lnSpc>
            </a:pPr>
            <a:endParaRPr lang="en-US" sz="2400" b="1" dirty="0">
              <a:solidFill>
                <a:srgbClr val="CC0000"/>
              </a:solidFill>
              <a:latin typeface="Helvetica" charset="0"/>
              <a:cs typeface="Helvetica" charset="0"/>
            </a:endParaRPr>
          </a:p>
          <a:p>
            <a:pPr defTabSz="903040" eaLnBrk="0" hangingPunct="0">
              <a:lnSpc>
                <a:spcPct val="90000"/>
              </a:lnSpc>
            </a:pPr>
            <a:endParaRPr lang="en-US" sz="2400" b="1" dirty="0">
              <a:solidFill>
                <a:srgbClr val="CC0000"/>
              </a:solidFill>
              <a:latin typeface="Helvetica" charset="0"/>
              <a:cs typeface="Helvetica" charset="0"/>
            </a:endParaRPr>
          </a:p>
          <a:p>
            <a:pPr defTabSz="903040" eaLnBrk="0" hangingPunct="0">
              <a:lnSpc>
                <a:spcPct val="90000"/>
              </a:lnSpc>
            </a:pPr>
            <a:endParaRPr lang="en-US" sz="2400" b="1" dirty="0">
              <a:solidFill>
                <a:srgbClr val="CC0000"/>
              </a:solidFill>
              <a:latin typeface="Helvetica" charset="0"/>
              <a:cs typeface="Helvetica" charset="0"/>
            </a:endParaRPr>
          </a:p>
          <a:p>
            <a:pPr defTabSz="903040" eaLnBrk="0" hangingPunct="0">
              <a:lnSpc>
                <a:spcPct val="90000"/>
              </a:lnSpc>
            </a:pPr>
            <a:endParaRPr lang="en-US" sz="2400" b="1" dirty="0">
              <a:solidFill>
                <a:srgbClr val="CC0000"/>
              </a:solidFill>
              <a:latin typeface="Helvetica" charset="0"/>
              <a:cs typeface="Helvetica" charset="0"/>
            </a:endParaRPr>
          </a:p>
          <a:p>
            <a:pPr defTabSz="903040" eaLnBrk="0" hangingPunct="0">
              <a:lnSpc>
                <a:spcPct val="90000"/>
              </a:lnSpc>
            </a:pPr>
            <a:endParaRPr lang="en-US" sz="2400" b="1" dirty="0">
              <a:solidFill>
                <a:srgbClr val="CC0000"/>
              </a:solidFill>
              <a:latin typeface="Helvetica" charset="0"/>
              <a:cs typeface="Helvetica" charset="0"/>
            </a:endParaRPr>
          </a:p>
          <a:p>
            <a:pPr defTabSz="903040" eaLnBrk="0" hangingPunct="0">
              <a:lnSpc>
                <a:spcPct val="90000"/>
              </a:lnSpc>
            </a:pPr>
            <a:endParaRPr lang="en-US" sz="2400" b="1" dirty="0">
              <a:solidFill>
                <a:srgbClr val="CC0000"/>
              </a:solidFill>
              <a:latin typeface="Helvetica" charset="0"/>
              <a:cs typeface="Helvetica" charset="0"/>
            </a:endParaRPr>
          </a:p>
          <a:p>
            <a:pPr defTabSz="903040" eaLnBrk="0" hangingPunct="0">
              <a:lnSpc>
                <a:spcPct val="90000"/>
              </a:lnSpc>
            </a:pPr>
            <a:endParaRPr lang="en-US" sz="2400" b="1" dirty="0">
              <a:solidFill>
                <a:srgbClr val="CC0000"/>
              </a:solidFill>
              <a:latin typeface="Helvetica" charset="0"/>
              <a:cs typeface="Helvetica" charset="0"/>
            </a:endParaRPr>
          </a:p>
          <a:p>
            <a:pPr defTabSz="903040" eaLnBrk="0" hangingPunct="0">
              <a:lnSpc>
                <a:spcPct val="90000"/>
              </a:lnSpc>
            </a:pPr>
            <a:endParaRPr lang="en-US" sz="2400" b="1" dirty="0">
              <a:solidFill>
                <a:srgbClr val="CC0000"/>
              </a:solidFill>
              <a:latin typeface="Helvetica" charset="0"/>
              <a:cs typeface="Helvetica" charset="0"/>
            </a:endParaRPr>
          </a:p>
          <a:p>
            <a:pPr defTabSz="903040" eaLnBrk="0" hangingPunct="0">
              <a:lnSpc>
                <a:spcPct val="90000"/>
              </a:lnSpc>
            </a:pPr>
            <a:endParaRPr lang="en-US" sz="2400" b="1" dirty="0">
              <a:solidFill>
                <a:srgbClr val="CC0000"/>
              </a:solidFill>
              <a:latin typeface="Helvetica" charset="0"/>
              <a:cs typeface="Helvetica" charset="0"/>
            </a:endParaRPr>
          </a:p>
          <a:p>
            <a:pPr defTabSz="903040" eaLnBrk="0" hangingPunct="0">
              <a:lnSpc>
                <a:spcPct val="90000"/>
              </a:lnSpc>
            </a:pPr>
            <a:endParaRPr lang="en-US" sz="2400" b="1" dirty="0">
              <a:solidFill>
                <a:srgbClr val="CC0000"/>
              </a:solidFill>
              <a:latin typeface="Helvetica" charset="0"/>
              <a:cs typeface="Helvetica" charset="0"/>
            </a:endParaRPr>
          </a:p>
          <a:p>
            <a:pPr defTabSz="903040" eaLnBrk="0" hangingPunct="0">
              <a:lnSpc>
                <a:spcPct val="90000"/>
              </a:lnSpc>
            </a:pPr>
            <a:endParaRPr lang="en-US" sz="2400" b="1" dirty="0">
              <a:solidFill>
                <a:srgbClr val="CC0000"/>
              </a:solidFill>
              <a:latin typeface="Helvetica" charset="0"/>
              <a:cs typeface="Helvetica" charset="0"/>
            </a:endParaRPr>
          </a:p>
          <a:p>
            <a:pPr defTabSz="903040" eaLnBrk="0" hangingPunct="0">
              <a:lnSpc>
                <a:spcPct val="90000"/>
              </a:lnSpc>
            </a:pPr>
            <a:endParaRPr lang="en-US" sz="1400" dirty="0">
              <a:solidFill>
                <a:srgbClr val="CC0000"/>
              </a:solidFill>
              <a:latin typeface="Helvetica" charset="0"/>
              <a:cs typeface="Helvetica" charset="0"/>
            </a:endParaRPr>
          </a:p>
          <a:p>
            <a:pPr defTabSz="903040" eaLnBrk="0" hangingPunct="0">
              <a:lnSpc>
                <a:spcPct val="90000"/>
              </a:lnSpc>
            </a:pPr>
            <a:endParaRPr lang="en-US" sz="1500" dirty="0">
              <a:solidFill>
                <a:srgbClr val="000000"/>
              </a:solidFill>
              <a:latin typeface="Verdana" charset="0"/>
            </a:endParaRPr>
          </a:p>
          <a:p>
            <a:pPr defTabSz="903040" eaLnBrk="0" hangingPunct="0">
              <a:lnSpc>
                <a:spcPct val="90000"/>
              </a:lnSpc>
              <a:spcBef>
                <a:spcPts val="550"/>
              </a:spcBef>
              <a:buFontTx/>
              <a:buChar char="•"/>
            </a:pPr>
            <a:endParaRPr lang="en-US" sz="1500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06500" name="Text Box 7"/>
          <p:cNvSpPr txBox="1">
            <a:spLocks noChangeArrowheads="1"/>
          </p:cNvSpPr>
          <p:nvPr/>
        </p:nvSpPr>
        <p:spPr bwMode="auto">
          <a:xfrm>
            <a:off x="1709738" y="2894102"/>
            <a:ext cx="6342062" cy="36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316" tIns="41652" rIns="83316" bIns="41652">
            <a:spAutoFit/>
          </a:bodyPr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81924" name="Rectangle 8"/>
          <p:cNvSpPr>
            <a:spLocks noChangeArrowheads="1"/>
          </p:cNvSpPr>
          <p:nvPr/>
        </p:nvSpPr>
        <p:spPr bwMode="auto">
          <a:xfrm>
            <a:off x="381000" y="3124201"/>
            <a:ext cx="8477250" cy="443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316" tIns="41652" rIns="83316" bIns="41652">
            <a:spAutoFit/>
          </a:bodyPr>
          <a:lstStyle/>
          <a:p>
            <a:pPr marL="422468" indent="-212017" algn="l">
              <a:spcBef>
                <a:spcPct val="3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cs typeface="Helvetica" charset="0"/>
              </a:rPr>
              <a:t>Examples of FEPs</a:t>
            </a:r>
          </a:p>
          <a:p>
            <a:pPr marL="874776" lvl="1" indent="-212017" algn="l">
              <a:spcBef>
                <a:spcPct val="30000"/>
              </a:spcBef>
              <a:buFont typeface="Wingdings" charset="0"/>
              <a:buChar char="Ø"/>
            </a:pPr>
            <a:r>
              <a:rPr lang="en-US" sz="2000" dirty="0">
                <a:solidFill>
                  <a:srgbClr val="000000"/>
                </a:solidFill>
                <a:cs typeface="Helvetica" charset="0"/>
              </a:rPr>
              <a:t>Lightweight, blast resistant titanium structures</a:t>
            </a:r>
          </a:p>
          <a:p>
            <a:pPr marL="874776" lvl="1" indent="-212017" algn="l">
              <a:spcBef>
                <a:spcPct val="30000"/>
              </a:spcBef>
              <a:buFont typeface="Wingdings" charset="0"/>
              <a:buChar char="Ø"/>
            </a:pPr>
            <a:r>
              <a:rPr lang="en-US" sz="2000" dirty="0" err="1">
                <a:solidFill>
                  <a:srgbClr val="000000"/>
                </a:solidFill>
                <a:cs typeface="Helvetica" charset="0"/>
              </a:rPr>
              <a:t>Superalloy</a:t>
            </a:r>
            <a:r>
              <a:rPr lang="en-US" sz="2000" dirty="0">
                <a:solidFill>
                  <a:srgbClr val="000000"/>
                </a:solidFill>
                <a:cs typeface="Helvetica" charset="0"/>
              </a:rPr>
              <a:t> turbine disks for </a:t>
            </a:r>
            <a:r>
              <a:rPr lang="en-US" sz="2000" dirty="0" err="1">
                <a:solidFill>
                  <a:srgbClr val="000000"/>
                </a:solidFill>
                <a:cs typeface="Helvetica" charset="0"/>
              </a:rPr>
              <a:t>aeropropulsion</a:t>
            </a:r>
            <a:endParaRPr lang="en-US" sz="2000" dirty="0">
              <a:solidFill>
                <a:srgbClr val="000000"/>
              </a:solidFill>
              <a:cs typeface="Helvetica" charset="0"/>
            </a:endParaRPr>
          </a:p>
          <a:p>
            <a:pPr marL="874776" lvl="1" indent="-212017" algn="l">
              <a:spcBef>
                <a:spcPct val="30000"/>
              </a:spcBef>
              <a:buFont typeface="Wingdings" charset="0"/>
              <a:buChar char="Ø"/>
            </a:pPr>
            <a:r>
              <a:rPr lang="en-US" sz="2000" dirty="0">
                <a:solidFill>
                  <a:srgbClr val="000000"/>
                </a:solidFill>
                <a:cs typeface="Helvetica" charset="0"/>
              </a:rPr>
              <a:t>Low cost silicon solar cells</a:t>
            </a:r>
          </a:p>
          <a:p>
            <a:pPr marL="422468" indent="-212017" algn="l">
              <a:spcBef>
                <a:spcPct val="3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cs typeface="Helvetica" charset="0"/>
              </a:rPr>
              <a:t>$10-40M per FEP (3-5 year funding)</a:t>
            </a:r>
          </a:p>
          <a:p>
            <a:pPr marL="422468" indent="-212017" algn="l">
              <a:spcBef>
                <a:spcPct val="3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cs typeface="Helvetica" charset="0"/>
              </a:rPr>
              <a:t>Prioritize modeling, experimental, data issues to be tackled</a:t>
            </a:r>
          </a:p>
          <a:p>
            <a:pPr marL="422468" indent="-212017" algn="l">
              <a:spcBef>
                <a:spcPct val="3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cs typeface="Helvetica" charset="0"/>
              </a:rPr>
              <a:t>Provide a framework for assembly of multidisciplinary teams</a:t>
            </a:r>
          </a:p>
          <a:p>
            <a:pPr marL="422468" indent="-212017" algn="l">
              <a:spcBef>
                <a:spcPct val="3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cs typeface="Helvetica" charset="0"/>
              </a:rPr>
              <a:t>Provide near-term payoff (and thus increased buy-in &amp; investment)</a:t>
            </a:r>
          </a:p>
          <a:p>
            <a:pPr marL="422468" indent="-212017" algn="l">
              <a:spcBef>
                <a:spcPct val="3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cs typeface="Helvetica" charset="0"/>
              </a:rPr>
              <a:t>Serve as the foundation for this emerging discipline</a:t>
            </a:r>
          </a:p>
          <a:p>
            <a:pPr marL="422468" indent="-212017">
              <a:spcBef>
                <a:spcPct val="30000"/>
              </a:spcBef>
              <a:buFontTx/>
              <a:buChar char="•"/>
            </a:pPr>
            <a:endParaRPr lang="en-US" sz="20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  <a:p>
            <a:pPr marL="422468" indent="-212017">
              <a:spcBef>
                <a:spcPct val="30000"/>
              </a:spcBef>
              <a:buFontTx/>
              <a:buChar char="•"/>
            </a:pPr>
            <a:endParaRPr lang="en-US" sz="1600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81925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1022350" cy="140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3"/>
            <a:ext cx="1066800" cy="147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71600" y="457202"/>
            <a:ext cx="6350000" cy="487362"/>
          </a:xfrm>
          <a:prstGeom prst="rect">
            <a:avLst/>
          </a:prstGeom>
        </p:spPr>
        <p:txBody>
          <a:bodyPr wrap="none" lIns="90468" tIns="45228" rIns="90468" bIns="45228">
            <a:spAutoFit/>
          </a:bodyPr>
          <a:lstStyle/>
          <a:p>
            <a:pPr marL="1463" indent="-1463" defTabSz="903957" eaLnBrk="0" hangingPunct="0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0000"/>
                </a:solidFill>
                <a:latin typeface="Arial Rounded MT Bold"/>
                <a:cs typeface="Helvetica"/>
              </a:rPr>
              <a:t>Foundational Engineering Problems</a:t>
            </a:r>
          </a:p>
        </p:txBody>
      </p:sp>
    </p:spTree>
    <p:extLst>
      <p:ext uri="{BB962C8B-B14F-4D97-AF65-F5344CB8AC3E}">
        <p14:creationId xmlns:p14="http://schemas.microsoft.com/office/powerpoint/2010/main" val="97218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 Rounded MT Bold" charset="0"/>
              </a:rPr>
              <a:t>Outline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 Rounded MT Bold" charset="0"/>
              </a:rPr>
              <a:t>Integrated Computational Materials Engineering (ICME) </a:t>
            </a:r>
            <a:r>
              <a:rPr lang="en-US" dirty="0" smtClean="0">
                <a:latin typeface="Arial Rounded MT Bold" charset="0"/>
              </a:rPr>
              <a:t>– What it is </a:t>
            </a:r>
            <a:r>
              <a:rPr lang="en-US" dirty="0">
                <a:latin typeface="Arial Rounded MT Bold" charset="0"/>
              </a:rPr>
              <a:t>and why </a:t>
            </a:r>
            <a:r>
              <a:rPr lang="en-US" dirty="0" smtClean="0">
                <a:latin typeface="Arial Rounded MT Bold" charset="0"/>
              </a:rPr>
              <a:t>it’s important</a:t>
            </a:r>
            <a:endParaRPr lang="en-US" dirty="0">
              <a:latin typeface="Arial Rounded MT Bold" charset="0"/>
            </a:endParaRPr>
          </a:p>
          <a:p>
            <a:pPr eaLnBrk="1" hangingPunct="1"/>
            <a:r>
              <a:rPr lang="en-US" dirty="0">
                <a:latin typeface="Arial Rounded MT Bold" charset="0"/>
              </a:rPr>
              <a:t>Virtual Aluminum Castings – An ICME Case Study at Ford</a:t>
            </a:r>
            <a:endParaRPr lang="en-US" dirty="0" smtClean="0">
              <a:latin typeface="Arial Rounded MT Bold" charset="0"/>
            </a:endParaRPr>
          </a:p>
          <a:p>
            <a:pPr eaLnBrk="1" hangingPunct="1"/>
            <a:r>
              <a:rPr lang="en-US" dirty="0" smtClean="0">
                <a:latin typeface="Arial Rounded MT Bold" charset="0"/>
              </a:rPr>
              <a:t>ICME – The Next Big Thing in Structural Materials and An Essential Element of MGI</a:t>
            </a:r>
          </a:p>
          <a:p>
            <a:pPr eaLnBrk="1" hangingPunct="1"/>
            <a:r>
              <a:rPr lang="en-US" dirty="0" smtClean="0">
                <a:latin typeface="Arial Rounded MT Bold" charset="0"/>
              </a:rPr>
              <a:t>Thoughts on ICME for Integrated Computational Materials Education (ICME for ICME)</a:t>
            </a:r>
            <a:endParaRPr lang="en-US" dirty="0"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48650" cy="704850"/>
          </a:xfrm>
        </p:spPr>
        <p:txBody>
          <a:bodyPr/>
          <a:lstStyle/>
          <a:p>
            <a:r>
              <a:rPr lang="en-US" dirty="0" smtClean="0"/>
              <a:t>What are some additional examples of Foundational Engineering Problems?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7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45"/>
            <a:ext cx="8229600" cy="934903"/>
          </a:xfrm>
        </p:spPr>
        <p:txBody>
          <a:bodyPr/>
          <a:lstStyle/>
          <a:p>
            <a:r>
              <a:rPr lang="en-US" sz="3300" dirty="0">
                <a:latin typeface="Arial Rounded MT Bold"/>
                <a:cs typeface="Arial Rounded MT Bold"/>
              </a:rPr>
              <a:t>Current Status of ICME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118" y="1060865"/>
            <a:ext cx="6738945" cy="6154491"/>
          </a:xfrm>
        </p:spPr>
        <p:txBody>
          <a:bodyPr/>
          <a:lstStyle/>
          <a:p>
            <a:r>
              <a:rPr lang="en-US" sz="2800" dirty="0"/>
              <a:t>ICME  in use at many </a:t>
            </a:r>
            <a:r>
              <a:rPr lang="en-US" sz="2800" u="sng" dirty="0"/>
              <a:t>large</a:t>
            </a:r>
            <a:r>
              <a:rPr lang="en-US" sz="2800" dirty="0"/>
              <a:t> companies</a:t>
            </a:r>
          </a:p>
          <a:p>
            <a:r>
              <a:rPr lang="en-US" sz="2800" dirty="0"/>
              <a:t>ICME - </a:t>
            </a:r>
            <a:r>
              <a:rPr lang="en-US" sz="2800" b="1" dirty="0"/>
              <a:t>Foundational Engineering Problems</a:t>
            </a:r>
          </a:p>
          <a:p>
            <a:pPr lvl="1">
              <a:buFont typeface="Wingdings" charset="2"/>
              <a:buChar char="Ø"/>
            </a:pPr>
            <a:r>
              <a:rPr lang="en-US" sz="2400" dirty="0"/>
              <a:t>Forged Ni Turbine Disk Residual Stresses  (AFRL/RX)</a:t>
            </a:r>
          </a:p>
          <a:p>
            <a:pPr lvl="1">
              <a:buFont typeface="Wingdings" charset="2"/>
              <a:buChar char="Ø"/>
            </a:pPr>
            <a:r>
              <a:rPr lang="en-US" sz="2400" dirty="0"/>
              <a:t>ICME Methods for Composite Materials (AFRL/RX)</a:t>
            </a:r>
          </a:p>
          <a:p>
            <a:pPr lvl="1">
              <a:buFont typeface="Wingdings" charset="2"/>
              <a:buChar char="Ø"/>
            </a:pPr>
            <a:r>
              <a:rPr lang="en-US" sz="2400" dirty="0"/>
              <a:t>Next Generation Auto Sheet Steels (DOE-EERE)</a:t>
            </a:r>
          </a:p>
          <a:p>
            <a:pPr lvl="1">
              <a:buFont typeface="Wingdings" charset="2"/>
              <a:buChar char="Ø"/>
            </a:pPr>
            <a:r>
              <a:rPr lang="en-US" sz="2400" dirty="0"/>
              <a:t>ICME-Enabled Cast Al alloy development (DOE-EERE) – 3 programs!</a:t>
            </a:r>
          </a:p>
          <a:p>
            <a:pPr lvl="1">
              <a:buFont typeface="Wingdings" charset="2"/>
              <a:buChar char="Ø"/>
            </a:pPr>
            <a:r>
              <a:rPr lang="en-US" sz="2400" dirty="0"/>
              <a:t>ICME-Enabled Cast Fe alloy development (DOE-EERE) – 2 programs</a:t>
            </a:r>
            <a:r>
              <a:rPr lang="en-US" sz="2400" dirty="0" smtClean="0"/>
              <a:t>!</a:t>
            </a:r>
            <a:endParaRPr lang="en-US" sz="3000" u="sng" dirty="0"/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LIFT – ICME Projects</a:t>
            </a:r>
            <a:endParaRPr lang="en-US" sz="2400" dirty="0"/>
          </a:p>
        </p:txBody>
      </p:sp>
      <p:pic>
        <p:nvPicPr>
          <p:cNvPr id="5" name="Picture 4" descr="Screen Shot 2013-06-24 at 12.23.13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1494" y="1710121"/>
            <a:ext cx="1762515" cy="163599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7662" y="4910132"/>
            <a:ext cx="1066800" cy="147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53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7200" y="142968"/>
            <a:ext cx="8229600" cy="79216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8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Residual Stress Engineering in Ni Structures</a:t>
            </a:r>
            <a:br>
              <a:rPr lang="en-US" sz="28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Foundational Engineering Problem (FEP)</a:t>
            </a:r>
            <a:endParaRPr lang="en-US" sz="28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705600" y="1066827"/>
            <a:ext cx="2071396" cy="1619705"/>
          </a:xfrm>
          <a:prstGeom prst="roundRect">
            <a:avLst>
              <a:gd name="adj" fmla="val 9394"/>
            </a:avLst>
          </a:prstGeom>
          <a:solidFill>
            <a:sysClr val="window" lastClr="FFFFFF"/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887" tIns="45442" rIns="90887" bIns="45442" rtlCol="0" anchor="ctr"/>
          <a:lstStyle/>
          <a:p>
            <a:pPr defTabSz="90882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648201" y="1066827"/>
            <a:ext cx="1959428" cy="1619705"/>
          </a:xfrm>
          <a:prstGeom prst="roundRect">
            <a:avLst>
              <a:gd name="adj" fmla="val 9394"/>
            </a:avLst>
          </a:prstGeom>
          <a:solidFill>
            <a:sysClr val="window" lastClr="FFFFFF"/>
          </a:solidFill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887" tIns="45442" rIns="90887" bIns="45442" rtlCol="0" anchor="ctr"/>
          <a:lstStyle/>
          <a:p>
            <a:pPr defTabSz="90882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00600" y="1142999"/>
            <a:ext cx="1761658" cy="1486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6"/>
          <a:stretch>
            <a:fillRect/>
          </a:stretch>
        </p:blipFill>
        <p:spPr bwMode="auto">
          <a:xfrm>
            <a:off x="6705601" y="1143000"/>
            <a:ext cx="202500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ectangle 31"/>
          <p:cNvSpPr/>
          <p:nvPr/>
        </p:nvSpPr>
        <p:spPr>
          <a:xfrm>
            <a:off x="4648200" y="2819408"/>
            <a:ext cx="1828800" cy="5847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0887" tIns="45442" rIns="90887" bIns="45442">
            <a:spAutoFit/>
          </a:bodyPr>
          <a:lstStyle/>
          <a:p>
            <a:pPr defTabSz="90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Bulk Residual Stress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705600" y="2819408"/>
            <a:ext cx="2169678" cy="5847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0887" tIns="45442" rIns="90887" bIns="45442">
            <a:spAutoFit/>
          </a:bodyPr>
          <a:lstStyle/>
          <a:p>
            <a:pPr defTabSz="90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Surface Residual Stress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1000" y="1066803"/>
            <a:ext cx="3962400" cy="23542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0887" tIns="45442" rIns="90887" bIns="45442" anchor="ctr">
            <a:spAutoFit/>
          </a:bodyPr>
          <a:lstStyle/>
          <a:p>
            <a:pPr marL="112037" indent="-112037" algn="l" defTabSz="954579" eaLnBrk="0" hangingPunct="0"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1400" b="1" kern="0" dirty="0">
                <a:solidFill>
                  <a:srgbClr val="0C3586"/>
                </a:solidFill>
                <a:latin typeface="Arial"/>
                <a:ea typeface="ＭＳ Ｐゴシック" charset="-128"/>
                <a:cs typeface="Arial" pitchFamily="34" charset="0"/>
              </a:rPr>
              <a:t>Residual stress represents pervasive issue to metals industrial base </a:t>
            </a:r>
          </a:p>
          <a:p>
            <a:pPr marL="112037" indent="-112037" algn="l" defTabSz="954579" eaLnBrk="0" hangingPunct="0"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1400" b="1" kern="0" dirty="0">
                <a:solidFill>
                  <a:srgbClr val="0C3586"/>
                </a:solidFill>
                <a:latin typeface="Arial"/>
                <a:ea typeface="ＭＳ Ｐゴシック" charset="-128"/>
                <a:cs typeface="Arial" pitchFamily="34" charset="0"/>
              </a:rPr>
              <a:t>Significant “tech pull” from OEM designers and materials suppliers</a:t>
            </a:r>
          </a:p>
          <a:p>
            <a:pPr marL="112037" indent="-112037" algn="l" defTabSz="954579" eaLnBrk="0" hangingPunct="0">
              <a:spcBef>
                <a:spcPts val="0"/>
              </a:spcBef>
              <a:spcAft>
                <a:spcPts val="300"/>
              </a:spcAft>
              <a:buSzPct val="125000"/>
              <a:buFont typeface="Arial" pitchFamily="34" charset="0"/>
              <a:buChar char="•"/>
              <a:defRPr/>
            </a:pPr>
            <a:r>
              <a:rPr lang="en-US" sz="1400" b="1" kern="0" dirty="0">
                <a:solidFill>
                  <a:srgbClr val="0C3586"/>
                </a:solidFill>
                <a:latin typeface="Arial"/>
                <a:ea typeface="ＭＳ Ｐゴシック" charset="-128"/>
                <a:cs typeface="Arial" pitchFamily="34" charset="0"/>
              </a:rPr>
              <a:t>Significant potential impact: </a:t>
            </a:r>
          </a:p>
          <a:p>
            <a:pPr marL="342394" indent="-230362" algn="l" defTabSz="954579" eaLnBrk="0" fontAlgn="auto" hangingPunct="0">
              <a:spcBef>
                <a:spcPts val="0"/>
              </a:spcBef>
              <a:spcAft>
                <a:spcPts val="0"/>
              </a:spcAft>
              <a:buSzPct val="125000"/>
              <a:buFont typeface="Courier New" pitchFamily="49" charset="0"/>
              <a:buChar char="o"/>
              <a:defRPr/>
            </a:pPr>
            <a:r>
              <a:rPr lang="en-US" sz="1200" kern="0" dirty="0">
                <a:solidFill>
                  <a:srgbClr val="0C3586"/>
                </a:solidFill>
                <a:latin typeface="Arial"/>
                <a:ea typeface="ＭＳ Ｐゴシック" charset="-128"/>
                <a:cs typeface="ＭＳ Ｐゴシック" charset="-128"/>
              </a:rPr>
              <a:t>Reduced development time (decades to years)</a:t>
            </a:r>
          </a:p>
          <a:p>
            <a:pPr marL="342394" indent="-230362" algn="l" defTabSz="954579" eaLnBrk="0" fontAlgn="auto" hangingPunct="0">
              <a:spcBef>
                <a:spcPts val="0"/>
              </a:spcBef>
              <a:spcAft>
                <a:spcPts val="0"/>
              </a:spcAft>
              <a:buSzPct val="125000"/>
              <a:buFont typeface="Courier New" pitchFamily="49" charset="0"/>
              <a:buChar char="o"/>
              <a:defRPr/>
            </a:pPr>
            <a:r>
              <a:rPr lang="en-US" sz="1200" kern="0" dirty="0">
                <a:solidFill>
                  <a:srgbClr val="0C3586"/>
                </a:solidFill>
                <a:latin typeface="Arial"/>
                <a:ea typeface="ＭＳ Ｐゴシック" charset="-128"/>
                <a:cs typeface="ＭＳ Ｐゴシック" charset="-128"/>
              </a:rPr>
              <a:t>Reduced component life cycle cost (up to 50%)</a:t>
            </a:r>
            <a:endParaRPr lang="en-US" sz="1200" kern="0" dirty="0">
              <a:solidFill>
                <a:srgbClr val="0C3586"/>
              </a:solidFill>
              <a:latin typeface="Arial"/>
              <a:ea typeface="ＭＳ Ｐゴシック" charset="-128"/>
              <a:cs typeface="Arial" pitchFamily="34" charset="0"/>
            </a:endParaRPr>
          </a:p>
          <a:p>
            <a:pPr marL="342394" indent="-230362" algn="l" defTabSz="954579" eaLnBrk="0" fontAlgn="auto" hangingPunct="0">
              <a:spcBef>
                <a:spcPts val="0"/>
              </a:spcBef>
              <a:spcAft>
                <a:spcPts val="0"/>
              </a:spcAft>
              <a:buSzPct val="125000"/>
              <a:buFont typeface="Courier New" pitchFamily="49" charset="0"/>
              <a:buChar char="o"/>
              <a:defRPr/>
            </a:pPr>
            <a:r>
              <a:rPr lang="en-US" sz="1200" kern="0" dirty="0">
                <a:solidFill>
                  <a:srgbClr val="0C3586"/>
                </a:solidFill>
                <a:latin typeface="Arial"/>
                <a:ea typeface="ＭＳ Ｐゴシック" charset="-128"/>
                <a:cs typeface="ＭＳ Ｐゴシック" charset="-128"/>
              </a:rPr>
              <a:t>Increased efficiency (up to 20% lower weight)</a:t>
            </a:r>
          </a:p>
          <a:p>
            <a:pPr marL="342394" indent="-230362" algn="l" defTabSz="954579" eaLnBrk="0" fontAlgn="auto" hangingPunct="0">
              <a:spcBef>
                <a:spcPts val="0"/>
              </a:spcBef>
              <a:spcAft>
                <a:spcPts val="0"/>
              </a:spcAft>
              <a:buSzPct val="125000"/>
              <a:buFont typeface="Courier New" pitchFamily="49" charset="0"/>
              <a:buChar char="o"/>
              <a:defRPr/>
            </a:pPr>
            <a:r>
              <a:rPr lang="en-US" sz="1200" kern="0" dirty="0">
                <a:solidFill>
                  <a:srgbClr val="0C3586"/>
                </a:solidFill>
                <a:latin typeface="Arial"/>
                <a:ea typeface="ＭＳ Ｐゴシック" charset="-128"/>
                <a:cs typeface="ＭＳ Ｐゴシック" charset="-128"/>
              </a:rPr>
              <a:t>Reduced scrap at production and depot</a:t>
            </a:r>
          </a:p>
          <a:p>
            <a:pPr marL="342394" indent="-230362" algn="l" defTabSz="954579" eaLnBrk="0" hangingPunct="0">
              <a:spcBef>
                <a:spcPts val="0"/>
              </a:spcBef>
              <a:spcAft>
                <a:spcPts val="0"/>
              </a:spcAft>
              <a:buSzPct val="125000"/>
              <a:buFont typeface="Courier New" pitchFamily="49" charset="0"/>
              <a:buChar char="o"/>
              <a:defRPr/>
            </a:pPr>
            <a:r>
              <a:rPr lang="en-US" sz="1200" kern="0" dirty="0">
                <a:solidFill>
                  <a:srgbClr val="0C3586"/>
                </a:solidFill>
                <a:latin typeface="Arial"/>
                <a:ea typeface="ＭＳ Ｐゴシック" charset="-128"/>
                <a:cs typeface="ＭＳ Ｐゴシック" charset="-128"/>
              </a:rPr>
              <a:t>Life extension of legacy components</a:t>
            </a:r>
          </a:p>
        </p:txBody>
      </p:sp>
      <p:sp>
        <p:nvSpPr>
          <p:cNvPr id="40" name="Content Placeholder 44"/>
          <p:cNvSpPr txBox="1">
            <a:spLocks/>
          </p:cNvSpPr>
          <p:nvPr/>
        </p:nvSpPr>
        <p:spPr>
          <a:xfrm>
            <a:off x="152400" y="3581400"/>
            <a:ext cx="4267200" cy="2907268"/>
          </a:xfrm>
          <a:prstGeom prst="rect">
            <a:avLst/>
          </a:prstGeom>
        </p:spPr>
        <p:txBody>
          <a:bodyPr lIns="90887" tIns="45442" rIns="90887" bIns="45442"/>
          <a:lstStyle/>
          <a:p>
            <a:pPr marL="358173" indent="-358173" algn="l" defTabSz="954579" eaLnBrk="0" fontAlgn="auto" hangingPunct="0">
              <a:spcBef>
                <a:spcPts val="0"/>
              </a:spcBef>
              <a:spcAft>
                <a:spcPts val="0"/>
              </a:spcAft>
              <a:buSzPct val="125000"/>
              <a:buFontTx/>
              <a:buChar char="•"/>
              <a:defRPr/>
            </a:pPr>
            <a:endParaRPr lang="en-US" sz="400" b="1" kern="0" dirty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  <a:p>
            <a:pPr marL="171992" indent="-154623" algn="l" defTabSz="954579" eaLnBrk="0" fontAlgn="auto" hangingPunct="0">
              <a:spcBef>
                <a:spcPts val="0"/>
              </a:spcBef>
              <a:spcAft>
                <a:spcPts val="300"/>
              </a:spcAft>
              <a:buSzPct val="125000"/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Program developing ICME framework for incorporating residual stress in design of nickel structures</a:t>
            </a:r>
          </a:p>
          <a:p>
            <a:pPr marL="454415" indent="-171992" algn="l" defTabSz="908827" fontAlgn="auto">
              <a:spcBef>
                <a:spcPts val="0"/>
              </a:spcBef>
              <a:spcAft>
                <a:spcPts val="300"/>
              </a:spcAft>
              <a:buFont typeface="Courier New" pitchFamily="49" charset="0"/>
              <a:buChar char="o"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rPr>
              <a:t>Link disparate materials models for optimization</a:t>
            </a:r>
          </a:p>
          <a:p>
            <a:pPr marL="454415" indent="-171992" algn="l" defTabSz="908827" fontAlgn="auto">
              <a:spcBef>
                <a:spcPts val="0"/>
              </a:spcBef>
              <a:spcAft>
                <a:spcPts val="300"/>
              </a:spcAft>
              <a:buFont typeface="Courier New" pitchFamily="49" charset="0"/>
              <a:buChar char="o"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rPr>
              <a:t>Integrate computational materials modeling into industrial standard design practice</a:t>
            </a:r>
          </a:p>
          <a:p>
            <a:pPr marL="454415" indent="-171992" algn="l" defTabSz="908827" fontAlgn="auto">
              <a:spcBef>
                <a:spcPts val="0"/>
              </a:spcBef>
              <a:spcAft>
                <a:spcPts val="300"/>
              </a:spcAft>
              <a:buFont typeface="Courier New" pitchFamily="49" charset="0"/>
              <a:buChar char="o"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rPr>
              <a:t>Define path for pervasive infrastructure needs</a:t>
            </a:r>
          </a:p>
          <a:p>
            <a:pPr marL="171992" lvl="1" indent="-154623" algn="l" defTabSz="954579" eaLnBrk="0" fontAlgn="auto" hangingPunct="0">
              <a:spcBef>
                <a:spcPts val="0"/>
              </a:spcBef>
              <a:spcAft>
                <a:spcPts val="0"/>
              </a:spcAft>
              <a:buSzPct val="125000"/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Complementary AFRL In-House Research</a:t>
            </a:r>
          </a:p>
          <a:p>
            <a:pPr marL="454415" lvl="1" indent="-171992" algn="l" defTabSz="954579" eaLnBrk="0" fontAlgn="auto" hangingPunct="0">
              <a:spcBef>
                <a:spcPts val="0"/>
              </a:spcBef>
              <a:spcAft>
                <a:spcPts val="0"/>
              </a:spcAft>
              <a:buSzPct val="125000"/>
              <a:buFont typeface="Courier New" pitchFamily="49" charset="0"/>
              <a:buChar char="o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rPr>
              <a:t>Critical fundamental R&amp;D to enhance industrial toolset, conducted by technical experts at AFRL and academia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4572000" y="3886206"/>
            <a:ext cx="4354445" cy="2353279"/>
            <a:chOff x="4544873" y="4192497"/>
            <a:chExt cx="4354445" cy="2353279"/>
          </a:xfrm>
        </p:grpSpPr>
        <p:grpSp>
          <p:nvGrpSpPr>
            <p:cNvPr id="3" name="Group 33"/>
            <p:cNvGrpSpPr/>
            <p:nvPr/>
          </p:nvGrpSpPr>
          <p:grpSpPr>
            <a:xfrm>
              <a:off x="4544873" y="4192497"/>
              <a:ext cx="4354445" cy="2353279"/>
              <a:chOff x="4451563" y="4310742"/>
              <a:chExt cx="4354445" cy="2353279"/>
            </a:xfrm>
          </p:grpSpPr>
          <p:grpSp>
            <p:nvGrpSpPr>
              <p:cNvPr id="4" name="Group 34"/>
              <p:cNvGrpSpPr/>
              <p:nvPr/>
            </p:nvGrpSpPr>
            <p:grpSpPr>
              <a:xfrm>
                <a:off x="4451563" y="4310742"/>
                <a:ext cx="4354445" cy="2353279"/>
                <a:chOff x="4764619" y="1572608"/>
                <a:chExt cx="4207929" cy="2389799"/>
              </a:xfrm>
            </p:grpSpPr>
            <p:pic>
              <p:nvPicPr>
                <p:cNvPr id="37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4764619" y="1572608"/>
                  <a:ext cx="4207929" cy="23897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38" name="Rectangle 37"/>
                <p:cNvSpPr/>
                <p:nvPr/>
              </p:nvSpPr>
              <p:spPr>
                <a:xfrm>
                  <a:off x="6027576" y="2911151"/>
                  <a:ext cx="1670179" cy="541176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defTabSz="90882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" lastClr="FFFFFF"/>
                    </a:solidFill>
                    <a:latin typeface="Arial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5663683" y="5558327"/>
                <a:ext cx="3041779" cy="69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defTabSz="9088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00" b="1" i="1" kern="0" dirty="0">
                    <a:solidFill>
                      <a:sysClr val="windowText" lastClr="000000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rPr>
                  <a:t>“….. to accelerate the </a:t>
                </a:r>
              </a:p>
              <a:p>
                <a:pPr algn="l" defTabSz="90882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00" b="1" i="1" kern="0" dirty="0">
                    <a:solidFill>
                      <a:sysClr val="windowText" lastClr="000000"/>
                    </a:solidFill>
                    <a:latin typeface="Arial" pitchFamily="34" charset="0"/>
                    <a:ea typeface="ＭＳ Ｐゴシック" charset="-128"/>
                    <a:cs typeface="Arial" pitchFamily="34" charset="0"/>
                  </a:rPr>
                  <a:t>development and application of ICME to critical defense platforms.”</a:t>
                </a:r>
                <a:endParaRPr lang="en-US" sz="1300" i="1" kern="0" dirty="0">
                  <a:solidFill>
                    <a:sysClr val="windowText" lastClr="000000"/>
                  </a:solidFill>
                  <a:latin typeface="Arial" pitchFamily="34" charset="0"/>
                  <a:ea typeface="ＭＳ Ｐゴシック" charset="-128"/>
                  <a:cs typeface="Arial" pitchFamily="34" charset="0"/>
                </a:endParaRPr>
              </a:p>
            </p:txBody>
          </p:sp>
        </p:grpSp>
        <p:pic>
          <p:nvPicPr>
            <p:cNvPr id="20" name="Picture 36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757864" y="5081532"/>
              <a:ext cx="387740" cy="4822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0219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522844" y="2093748"/>
            <a:ext cx="2971800" cy="3826150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1" tIns="45499" rIns="91001" bIns="45499" rtlCol="0" anchor="ctr"/>
          <a:lstStyle/>
          <a:p>
            <a:pPr defTabSz="909979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3217" y="2093748"/>
            <a:ext cx="2667000" cy="3826150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1" tIns="45499" rIns="91001" bIns="45499" rtlCol="0" anchor="ctr"/>
          <a:lstStyle/>
          <a:p>
            <a:pPr defTabSz="909979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idx="1"/>
          </p:nvPr>
        </p:nvSpPr>
        <p:spPr>
          <a:xfrm>
            <a:off x="773780" y="1417638"/>
            <a:ext cx="2362200" cy="6397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  <a:latin typeface="Cambria" panose="02040503050406030204" pitchFamily="18" charset="0"/>
              </a:rPr>
              <a:t>Hotter </a:t>
            </a:r>
            <a:r>
              <a:rPr lang="en-US" dirty="0">
                <a:effectLst>
                  <a:outerShdw blurRad="50800" dist="50800" dir="5400000" algn="ctr" rotWithShape="0">
                    <a:srgbClr val="000000">
                      <a:alpha val="20000"/>
                    </a:srgbClr>
                  </a:outerShdw>
                </a:effectLst>
                <a:latin typeface="Cambria" panose="02040503050406030204" pitchFamily="18" charset="0"/>
              </a:rPr>
              <a:t>Engine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half" idx="2"/>
          </p:nvPr>
        </p:nvSpPr>
        <p:spPr>
          <a:xfrm>
            <a:off x="701251" y="2242929"/>
            <a:ext cx="2767508" cy="3200400"/>
          </a:xfrm>
        </p:spPr>
        <p:txBody>
          <a:bodyPr>
            <a:normAutofit/>
          </a:bodyPr>
          <a:lstStyle/>
          <a:p>
            <a:pPr marL="0" indent="0">
              <a:buSzPct val="85000"/>
              <a:buNone/>
            </a:pPr>
            <a:r>
              <a:rPr lang="en-US" sz="2000" b="1" dirty="0" err="1">
                <a:latin typeface="Cambria" panose="02040503050406030204" pitchFamily="18" charset="0"/>
              </a:rPr>
              <a:t>T</a:t>
            </a:r>
            <a:r>
              <a:rPr lang="en-US" sz="2000" b="1" i="1" baseline="-25000" dirty="0" err="1">
                <a:latin typeface="Cambria" panose="02040503050406030204" pitchFamily="18" charset="0"/>
              </a:rPr>
              <a:t>peak</a:t>
            </a:r>
            <a:r>
              <a:rPr lang="en-US" sz="2000" b="1" dirty="0">
                <a:latin typeface="Cambria" panose="02040503050406030204" pitchFamily="18" charset="0"/>
              </a:rPr>
              <a:t> = 300 °C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  <a:endParaRPr lang="en-US" sz="1200" baseline="500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</a:endParaRPr>
          </a:p>
          <a:p>
            <a:pPr marL="0" indent="0">
              <a:lnSpc>
                <a:spcPts val="500"/>
              </a:lnSpc>
              <a:buSzPct val="85000"/>
              <a:buNone/>
            </a:pPr>
            <a:endParaRPr lang="en-US" sz="1200" baseline="500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</a:endParaRPr>
          </a:p>
          <a:p>
            <a:pPr>
              <a:lnSpc>
                <a:spcPts val="2300"/>
              </a:lnSpc>
              <a:buClr>
                <a:schemeClr val="tx1"/>
              </a:buClr>
              <a:buSzPct val="400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</a:rPr>
              <a:t>75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1600" dirty="0">
                <a:latin typeface="Cambria" panose="02040503050406030204" pitchFamily="18" charset="0"/>
              </a:rPr>
              <a:t>% of </a:t>
            </a:r>
            <a:r>
              <a:rPr lang="en-US" sz="1600" dirty="0" err="1">
                <a:latin typeface="Cambria" panose="02040503050406030204" pitchFamily="18" charset="0"/>
              </a:rPr>
              <a:t>T</a:t>
            </a:r>
            <a:r>
              <a:rPr lang="en-US" sz="1600" i="1" baseline="-25000" dirty="0" err="1">
                <a:latin typeface="Cambria" panose="02040503050406030204" pitchFamily="18" charset="0"/>
              </a:rPr>
              <a:t>melting</a:t>
            </a:r>
            <a:endParaRPr lang="en-US" sz="1600" i="1" baseline="-25000" dirty="0">
              <a:latin typeface="Cambria" panose="02040503050406030204" pitchFamily="18" charset="0"/>
            </a:endParaRPr>
          </a:p>
          <a:p>
            <a:pPr>
              <a:lnSpc>
                <a:spcPts val="2300"/>
              </a:lnSpc>
              <a:buClr>
                <a:schemeClr val="tx1"/>
              </a:buClr>
              <a:buSzPct val="40000"/>
              <a:buFont typeface="Wingdings" panose="05000000000000000000" pitchFamily="2" charset="2"/>
              <a:buChar char="q"/>
            </a:pPr>
            <a:r>
              <a:rPr lang="en-US" sz="1600" dirty="0">
                <a:latin typeface="Cambria" panose="02040503050406030204" pitchFamily="18" charset="0"/>
              </a:rPr>
              <a:t>Current alloy &lt; 250 °C</a:t>
            </a:r>
          </a:p>
          <a:p>
            <a:pPr>
              <a:lnSpc>
                <a:spcPts val="2300"/>
              </a:lnSpc>
              <a:buClr>
                <a:schemeClr val="tx1"/>
              </a:buClr>
              <a:buSzPct val="40000"/>
              <a:buFont typeface="Wingdings" panose="05000000000000000000" pitchFamily="2" charset="2"/>
              <a:buChar char="q"/>
            </a:pPr>
            <a:r>
              <a:rPr lang="en-US" sz="1600" dirty="0">
                <a:latin typeface="Cambria" panose="02040503050406030204" pitchFamily="18" charset="0"/>
              </a:rPr>
              <a:t>TMF at valve bridge</a:t>
            </a:r>
          </a:p>
          <a:p>
            <a:pPr>
              <a:lnSpc>
                <a:spcPts val="2300"/>
              </a:lnSpc>
              <a:buClr>
                <a:schemeClr val="tx1"/>
              </a:buClr>
              <a:buSzPct val="40000"/>
              <a:buFont typeface="Wingdings" panose="05000000000000000000" pitchFamily="2" charset="2"/>
              <a:buChar char="q"/>
            </a:pPr>
            <a:r>
              <a:rPr lang="en-US" sz="1600" dirty="0">
                <a:latin typeface="Cambria" panose="02040503050406030204" pitchFamily="18" charset="0"/>
              </a:rPr>
              <a:t>Other failure</a:t>
            </a:r>
          </a:p>
          <a:p>
            <a:pPr marL="454990" lvl="1" indent="0">
              <a:lnSpc>
                <a:spcPts val="1000"/>
              </a:lnSpc>
              <a:buClr>
                <a:schemeClr val="tx1"/>
              </a:buClr>
              <a:buSzPct val="50000"/>
              <a:buNone/>
            </a:pPr>
            <a:endParaRPr lang="en-US" sz="1600" i="1" baseline="-25000" dirty="0">
              <a:latin typeface="Cambria" panose="02040503050406030204" pitchFamily="18" charset="0"/>
            </a:endParaRPr>
          </a:p>
          <a:p>
            <a:pPr marL="0" indent="0">
              <a:buClr>
                <a:schemeClr val="tx1"/>
              </a:buClr>
              <a:buSzPct val="85000"/>
              <a:buNone/>
            </a:pPr>
            <a:r>
              <a:rPr lang="en-US" sz="2000" b="1" dirty="0">
                <a:latin typeface="Cambria" panose="02040503050406030204" pitchFamily="18" charset="0"/>
              </a:rPr>
              <a:t>Thermal Efficiency</a:t>
            </a:r>
          </a:p>
          <a:p>
            <a:pPr marL="0" indent="0">
              <a:lnSpc>
                <a:spcPts val="200"/>
              </a:lnSpc>
              <a:buClr>
                <a:schemeClr val="tx1"/>
              </a:buClr>
              <a:buSzPct val="85000"/>
              <a:buNone/>
            </a:pPr>
            <a:endParaRPr lang="en-US" sz="2000" dirty="0">
              <a:latin typeface="Cambria" panose="02040503050406030204" pitchFamily="18" charset="0"/>
            </a:endParaRPr>
          </a:p>
          <a:p>
            <a:pPr>
              <a:buClr>
                <a:schemeClr val="tx1"/>
              </a:buClr>
              <a:buSzPct val="40000"/>
              <a:buFont typeface="Wingdings" panose="05000000000000000000" pitchFamily="2" charset="2"/>
              <a:buChar char="q"/>
            </a:pPr>
            <a:r>
              <a:rPr lang="en-US" sz="1600" dirty="0" err="1">
                <a:latin typeface="Symbol" panose="05050102010706020507" pitchFamily="18" charset="2"/>
              </a:rPr>
              <a:t>h</a:t>
            </a:r>
            <a:r>
              <a:rPr lang="en-US" sz="1600" i="1" baseline="-25000" dirty="0" err="1">
                <a:latin typeface="Cambria" panose="02040503050406030204" pitchFamily="18" charset="0"/>
              </a:rPr>
              <a:t>th</a:t>
            </a:r>
            <a:r>
              <a:rPr lang="en-US" sz="1600" i="1" baseline="-25000" dirty="0">
                <a:latin typeface="Cambria" panose="02040503050406030204" pitchFamily="18" charset="0"/>
              </a:rPr>
              <a:t> </a:t>
            </a:r>
            <a:r>
              <a:rPr lang="en-US" sz="1600" dirty="0">
                <a:latin typeface="Cambria" panose="02040503050406030204" pitchFamily="18" charset="0"/>
              </a:rPr>
              <a:t>= 1 – T</a:t>
            </a:r>
            <a:r>
              <a:rPr lang="en-US" sz="1600" i="1" baseline="-25000" dirty="0">
                <a:latin typeface="Cambria" panose="02040503050406030204" pitchFamily="18" charset="0"/>
              </a:rPr>
              <a:t>en </a:t>
            </a:r>
            <a:r>
              <a:rPr lang="en-US" sz="1600" dirty="0">
                <a:latin typeface="Cambria" panose="02040503050406030204" pitchFamily="18" charset="0"/>
              </a:rPr>
              <a:t>/ T</a:t>
            </a:r>
            <a:r>
              <a:rPr lang="en-US" sz="1600" i="1" baseline="-25000" dirty="0">
                <a:latin typeface="Cambria" panose="02040503050406030204" pitchFamily="18" charset="0"/>
              </a:rPr>
              <a:t>op</a:t>
            </a:r>
            <a:endParaRPr lang="en-US" sz="1600" baseline="-25000" dirty="0">
              <a:latin typeface="Cambria" panose="02040503050406030204" pitchFamily="18" charset="0"/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"/>
          </p:nvPr>
        </p:nvSpPr>
        <p:spPr>
          <a:xfrm>
            <a:off x="5387072" y="1417638"/>
            <a:ext cx="3203575" cy="639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AAB0D"/>
                </a:solidFill>
                <a:effectLst>
                  <a:outerShdw blurRad="50800" dist="38100" dir="2700000" algn="tl" rotWithShape="0">
                    <a:schemeClr val="tx1">
                      <a:alpha val="19000"/>
                    </a:schemeClr>
                  </a:outerShdw>
                </a:effectLst>
                <a:latin typeface="Cambria" panose="02040503050406030204" pitchFamily="18" charset="0"/>
              </a:rPr>
              <a:t>Faster</a:t>
            </a:r>
            <a:r>
              <a:rPr lang="en-US" dirty="0" smtClean="0">
                <a:effectLst>
                  <a:outerShdw blurRad="50800" dist="38100" dir="2700000" algn="tl" rotWithShape="0">
                    <a:schemeClr val="tx1">
                      <a:alpha val="19000"/>
                    </a:schemeClr>
                  </a:outerShdw>
                </a:effectLst>
                <a:latin typeface="Cambria" panose="02040503050406030204" pitchFamily="18" charset="0"/>
              </a:rPr>
              <a:t> Development</a:t>
            </a:r>
            <a:endParaRPr lang="en-US" dirty="0">
              <a:effectLst>
                <a:outerShdw blurRad="50800" dist="38100" dir="2700000" algn="tl" rotWithShape="0">
                  <a:schemeClr val="tx1">
                    <a:alpha val="19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1" name="Content Placeholder 30"/>
          <p:cNvSpPr>
            <a:spLocks noGrp="1"/>
          </p:cNvSpPr>
          <p:nvPr>
            <p:ph sz="quarter" idx="4"/>
          </p:nvPr>
        </p:nvSpPr>
        <p:spPr>
          <a:xfrm>
            <a:off x="5648742" y="2206485"/>
            <a:ext cx="2854006" cy="3898396"/>
          </a:xfrm>
        </p:spPr>
        <p:txBody>
          <a:bodyPr>
            <a:normAutofit/>
          </a:bodyPr>
          <a:lstStyle/>
          <a:p>
            <a:pPr marL="0" indent="0">
              <a:buSzPct val="85000"/>
              <a:buNone/>
            </a:pPr>
            <a:r>
              <a:rPr lang="en-US" sz="1800" b="1" dirty="0">
                <a:latin typeface="Cambria" panose="02040503050406030204" pitchFamily="18" charset="0"/>
              </a:rPr>
              <a:t>Traditional Alloy Design</a:t>
            </a:r>
          </a:p>
          <a:p>
            <a:pPr>
              <a:buSzPct val="40000"/>
              <a:buFont typeface="Wingdings" panose="05000000000000000000" pitchFamily="2" charset="2"/>
              <a:buChar char="q"/>
            </a:pPr>
            <a:r>
              <a:rPr lang="en-US" sz="1600" dirty="0">
                <a:latin typeface="Cambria" panose="02040503050406030204" pitchFamily="18" charset="0"/>
              </a:rPr>
              <a:t>10-20 </a:t>
            </a:r>
            <a:r>
              <a:rPr lang="en-US" sz="1600" dirty="0" err="1">
                <a:latin typeface="Cambria" panose="02040503050406030204" pitchFamily="18" charset="0"/>
              </a:rPr>
              <a:t>yr</a:t>
            </a:r>
            <a:endParaRPr lang="en-US" sz="1600" dirty="0">
              <a:latin typeface="Cambria" panose="02040503050406030204" pitchFamily="18" charset="0"/>
            </a:endParaRPr>
          </a:p>
          <a:p>
            <a:pPr marL="0" indent="0">
              <a:lnSpc>
                <a:spcPts val="500"/>
              </a:lnSpc>
              <a:buSzPct val="85000"/>
              <a:buNone/>
            </a:pPr>
            <a:endParaRPr lang="en-US" sz="1800" dirty="0">
              <a:latin typeface="Cambria" panose="02040503050406030204" pitchFamily="18" charset="0"/>
            </a:endParaRPr>
          </a:p>
          <a:p>
            <a:pPr marL="0" indent="0">
              <a:buSzPct val="85000"/>
              <a:buNone/>
            </a:pPr>
            <a:r>
              <a:rPr lang="en-US" sz="1800" b="1" dirty="0">
                <a:latin typeface="Cambria" panose="02040503050406030204" pitchFamily="18" charset="0"/>
              </a:rPr>
              <a:t>ICME </a:t>
            </a:r>
          </a:p>
          <a:p>
            <a:pPr>
              <a:lnSpc>
                <a:spcPts val="1999"/>
              </a:lnSpc>
              <a:buClr>
                <a:schemeClr val="tx1"/>
              </a:buClr>
              <a:buSzPct val="40000"/>
              <a:buFont typeface="Wingdings" panose="05000000000000000000" pitchFamily="2" charset="2"/>
              <a:buChar char="q"/>
            </a:pPr>
            <a:r>
              <a:rPr lang="en-US" sz="1600" b="1" dirty="0">
                <a:latin typeface="Cambria" panose="02040503050406030204" pitchFamily="18" charset="0"/>
              </a:rPr>
              <a:t>I</a:t>
            </a:r>
            <a:r>
              <a:rPr lang="en-US" sz="1600" dirty="0">
                <a:latin typeface="Cambria" panose="02040503050406030204" pitchFamily="18" charset="0"/>
              </a:rPr>
              <a:t>ntegrated </a:t>
            </a:r>
            <a:r>
              <a:rPr lang="en-US" sz="1600" b="1" dirty="0">
                <a:latin typeface="Cambria" panose="02040503050406030204" pitchFamily="18" charset="0"/>
              </a:rPr>
              <a:t>C</a:t>
            </a:r>
            <a:r>
              <a:rPr lang="en-US" sz="1600" dirty="0">
                <a:latin typeface="Cambria" panose="02040503050406030204" pitchFamily="18" charset="0"/>
              </a:rPr>
              <a:t>omputational </a:t>
            </a:r>
            <a:r>
              <a:rPr lang="en-US" sz="1600" b="1" dirty="0">
                <a:latin typeface="Cambria" panose="02040503050406030204" pitchFamily="18" charset="0"/>
              </a:rPr>
              <a:t>M</a:t>
            </a:r>
            <a:r>
              <a:rPr lang="en-US" sz="1600" dirty="0">
                <a:latin typeface="Cambria" panose="02040503050406030204" pitchFamily="18" charset="0"/>
              </a:rPr>
              <a:t>aterials </a:t>
            </a:r>
            <a:r>
              <a:rPr lang="en-US" sz="1600" b="1" dirty="0">
                <a:latin typeface="Cambria" panose="02040503050406030204" pitchFamily="18" charset="0"/>
              </a:rPr>
              <a:t>E</a:t>
            </a:r>
            <a:r>
              <a:rPr lang="en-US" sz="1600" dirty="0">
                <a:latin typeface="Cambria" panose="02040503050406030204" pitchFamily="18" charset="0"/>
              </a:rPr>
              <a:t>ngineering</a:t>
            </a:r>
          </a:p>
          <a:p>
            <a:pPr marL="0" indent="0">
              <a:lnSpc>
                <a:spcPts val="100"/>
              </a:lnSpc>
              <a:buClr>
                <a:schemeClr val="tx1"/>
              </a:buClr>
              <a:buSzPct val="40000"/>
              <a:buNone/>
            </a:pPr>
            <a:endParaRPr lang="en-US" sz="1600" dirty="0">
              <a:latin typeface="Cambria" panose="02040503050406030204" pitchFamily="18" charset="0"/>
            </a:endParaRPr>
          </a:p>
          <a:p>
            <a:pPr>
              <a:lnSpc>
                <a:spcPts val="1999"/>
              </a:lnSpc>
              <a:buClr>
                <a:schemeClr val="tx1"/>
              </a:buClr>
              <a:buSzPct val="40000"/>
              <a:buFont typeface="Wingdings" panose="05000000000000000000" pitchFamily="2" charset="2"/>
              <a:buChar char="q"/>
            </a:pPr>
            <a:r>
              <a:rPr lang="en-US" sz="1600" b="1" dirty="0">
                <a:latin typeface="Cambria" panose="02040503050406030204" pitchFamily="18" charset="0"/>
              </a:rPr>
              <a:t>V</a:t>
            </a:r>
            <a:r>
              <a:rPr lang="en-US" sz="1600" dirty="0">
                <a:latin typeface="Cambria" panose="02040503050406030204" pitchFamily="18" charset="0"/>
              </a:rPr>
              <a:t>irtual </a:t>
            </a:r>
            <a:r>
              <a:rPr lang="en-US" sz="1600" b="1" dirty="0">
                <a:latin typeface="Cambria" panose="02040503050406030204" pitchFamily="18" charset="0"/>
              </a:rPr>
              <a:t>A</a:t>
            </a:r>
            <a:r>
              <a:rPr lang="en-US" sz="1600" dirty="0">
                <a:latin typeface="Cambria" panose="02040503050406030204" pitchFamily="18" charset="0"/>
              </a:rPr>
              <a:t>luminum </a:t>
            </a:r>
            <a:r>
              <a:rPr lang="en-US" sz="1600" b="1" dirty="0">
                <a:latin typeface="Cambria" panose="02040503050406030204" pitchFamily="18" charset="0"/>
              </a:rPr>
              <a:t>C</a:t>
            </a:r>
            <a:r>
              <a:rPr lang="en-US" sz="1600" dirty="0">
                <a:latin typeface="Cambria" panose="02040503050406030204" pitchFamily="18" charset="0"/>
              </a:rPr>
              <a:t>asting “</a:t>
            </a:r>
            <a:r>
              <a:rPr lang="en-US" sz="1600" i="1" dirty="0">
                <a:latin typeface="Cambria" panose="02040503050406030204" pitchFamily="18" charset="0"/>
              </a:rPr>
              <a:t>From </a:t>
            </a:r>
            <a:r>
              <a:rPr lang="en-US" sz="1600" i="1" u="sng" dirty="0">
                <a:latin typeface="Cambria" panose="02040503050406030204" pitchFamily="18" charset="0"/>
              </a:rPr>
              <a:t>Atom</a:t>
            </a:r>
            <a:r>
              <a:rPr lang="en-US" sz="1600" i="1" dirty="0">
                <a:latin typeface="Cambria" panose="02040503050406030204" pitchFamily="18" charset="0"/>
              </a:rPr>
              <a:t> to </a:t>
            </a:r>
            <a:r>
              <a:rPr lang="en-US" sz="1600" i="1" u="sng" dirty="0">
                <a:latin typeface="Cambria" panose="02040503050406030204" pitchFamily="18" charset="0"/>
              </a:rPr>
              <a:t>Engine</a:t>
            </a:r>
            <a:r>
              <a:rPr lang="en-US" sz="1600" dirty="0">
                <a:latin typeface="Cambria" panose="02040503050406030204" pitchFamily="18" charset="0"/>
              </a:rPr>
              <a:t>”</a:t>
            </a:r>
          </a:p>
          <a:p>
            <a:pPr marL="0" indent="0">
              <a:lnSpc>
                <a:spcPts val="500"/>
              </a:lnSpc>
              <a:buClr>
                <a:schemeClr val="tx1"/>
              </a:buClr>
              <a:buSzPct val="50000"/>
              <a:buNone/>
            </a:pPr>
            <a:endParaRPr lang="en-US" sz="1600" dirty="0">
              <a:latin typeface="Cambria" panose="02040503050406030204" pitchFamily="18" charset="0"/>
            </a:endParaRPr>
          </a:p>
          <a:p>
            <a:pPr marL="0" indent="0">
              <a:buSzPct val="85000"/>
              <a:buNone/>
            </a:pPr>
            <a:r>
              <a:rPr lang="en-US" sz="1800" b="1" dirty="0">
                <a:latin typeface="Cambria" panose="02040503050406030204" pitchFamily="18" charset="0"/>
              </a:rPr>
              <a:t>Alloy Design by ICME ?</a:t>
            </a:r>
          </a:p>
          <a:p>
            <a:pPr>
              <a:buSzPct val="40000"/>
              <a:buFont typeface="Wingdings" panose="05000000000000000000" pitchFamily="2" charset="2"/>
              <a:buChar char="q"/>
            </a:pPr>
            <a:r>
              <a:rPr lang="en-US" sz="1600" dirty="0">
                <a:latin typeface="Cambria" panose="02040503050406030204" pitchFamily="18" charset="0"/>
              </a:rPr>
              <a:t>2-3 </a:t>
            </a:r>
            <a:r>
              <a:rPr lang="en-US" sz="1600" dirty="0" err="1">
                <a:latin typeface="Cambria" panose="02040503050406030204" pitchFamily="18" charset="0"/>
              </a:rPr>
              <a:t>yr</a:t>
            </a:r>
            <a:endParaRPr lang="en-US" sz="1600" dirty="0">
              <a:latin typeface="Cambria" panose="02040503050406030204" pitchFamily="18" charset="0"/>
            </a:endParaRPr>
          </a:p>
          <a:p>
            <a:pPr marL="0" indent="0">
              <a:lnSpc>
                <a:spcPts val="100"/>
              </a:lnSpc>
              <a:buSzPct val="40000"/>
              <a:buNone/>
            </a:pPr>
            <a:endParaRPr lang="en-US" sz="1600" dirty="0">
              <a:latin typeface="Cambria" panose="02040503050406030204" pitchFamily="18" charset="0"/>
            </a:endParaRPr>
          </a:p>
          <a:p>
            <a:pPr>
              <a:lnSpc>
                <a:spcPts val="1999"/>
              </a:lnSpc>
              <a:buSzPct val="40000"/>
              <a:buFont typeface="Wingdings" panose="05000000000000000000" pitchFamily="2" charset="2"/>
              <a:buChar char="q"/>
            </a:pPr>
            <a:r>
              <a:rPr lang="en-US" sz="1600" i="1" dirty="0">
                <a:latin typeface="Cambria" panose="02040503050406030204" pitchFamily="18" charset="0"/>
              </a:rPr>
              <a:t>From </a:t>
            </a:r>
            <a:r>
              <a:rPr lang="en-US" sz="1600" i="1" u="sng" dirty="0">
                <a:latin typeface="Cambria" panose="02040503050406030204" pitchFamily="18" charset="0"/>
              </a:rPr>
              <a:t>alloy composition </a:t>
            </a:r>
            <a:r>
              <a:rPr lang="en-US" sz="1600" i="1" dirty="0">
                <a:latin typeface="Cambria" panose="02040503050406030204" pitchFamily="18" charset="0"/>
              </a:rPr>
              <a:t>to </a:t>
            </a:r>
            <a:r>
              <a:rPr lang="en-US" sz="1600" i="1" u="sng" dirty="0">
                <a:latin typeface="Cambria" panose="02040503050406030204" pitchFamily="18" charset="0"/>
              </a:rPr>
              <a:t>engine component</a:t>
            </a:r>
          </a:p>
          <a:p>
            <a:pPr>
              <a:buSzPct val="85000"/>
              <a:buFont typeface="Wingdings" panose="05000000000000000000" pitchFamily="2" charset="2"/>
              <a:buChar char="§"/>
            </a:pPr>
            <a:endParaRPr lang="en-US" sz="2000" dirty="0">
              <a:latin typeface="Cambria" panose="02040503050406030204" pitchFamily="18" charset="0"/>
            </a:endParaRPr>
          </a:p>
          <a:p>
            <a:pPr>
              <a:buSzPct val="85000"/>
              <a:buFont typeface="Wingdings" panose="05000000000000000000" pitchFamily="2" charset="2"/>
              <a:buChar char="§"/>
            </a:pPr>
            <a:endParaRPr lang="en-US" sz="2000" baseline="500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487491" y="2438400"/>
            <a:ext cx="1836570" cy="3200400"/>
            <a:chOff x="3200400" y="2273493"/>
            <a:chExt cx="2065170" cy="3624387"/>
          </a:xfrm>
        </p:grpSpPr>
        <p:pic>
          <p:nvPicPr>
            <p:cNvPr id="4100" name="Picture 4" descr="C:\Users\mxie3\Desktop\Department Meeting Presentation\cylinder head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998616">
              <a:off x="3432775" y="3277394"/>
              <a:ext cx="1549866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3200400" y="4343400"/>
              <a:ext cx="2065170" cy="155448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9979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105" name="Picture 9" descr="C:\Users\mxie3\Desktop\Department Meeting Presentation\33333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20760717">
              <a:off x="3248487" y="2273493"/>
              <a:ext cx="1900136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0" name="Straight Arrow Connector 39"/>
            <p:cNvCxnSpPr/>
            <p:nvPr/>
          </p:nvCxnSpPr>
          <p:spPr>
            <a:xfrm>
              <a:off x="3810000" y="3276600"/>
              <a:ext cx="0" cy="57607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4648200" y="3048000"/>
              <a:ext cx="0" cy="54864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ed Rectangle 9"/>
          <p:cNvSpPr/>
          <p:nvPr/>
        </p:nvSpPr>
        <p:spPr>
          <a:xfrm>
            <a:off x="1029050" y="5181607"/>
            <a:ext cx="1714150" cy="508787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1" tIns="91001" rIns="91001" bIns="91001" rtlCol="0" anchor="ctr"/>
          <a:lstStyle/>
          <a:p>
            <a:pPr defTabSz="909979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</a:rPr>
              <a:t>New Alloy 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606" y="6078093"/>
            <a:ext cx="7628389" cy="508000"/>
            <a:chOff x="609600" y="5715000"/>
            <a:chExt cx="7628389" cy="508000"/>
          </a:xfrm>
        </p:grpSpPr>
        <p:pic>
          <p:nvPicPr>
            <p:cNvPr id="16" name="Picture 2" descr="C:\Users\mxie3\Desktop\jim presentation\ford_official_logo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9600" y="5756945"/>
              <a:ext cx="1131748" cy="43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Users\mxie3\Desktop\jim presentation\alcoa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26051" y="5774422"/>
              <a:ext cx="1563079" cy="42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C:\Users\mxie3\Desktop\jim presentation\nemak.jp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55614" y="5748555"/>
              <a:ext cx="1088881" cy="42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mxie3\Desktop\jim presentation\UofM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177" y="5756945"/>
              <a:ext cx="741812" cy="441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C:\Users\mxie3\Desktop\Department Meeting Presentation\logo-magma_041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556" y="5715000"/>
              <a:ext cx="1143000" cy="5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ICME Guided Development of </a:t>
            </a:r>
            <a:br>
              <a:rPr lang="en-US" sz="3200" dirty="0"/>
            </a:br>
            <a:r>
              <a:rPr lang="en-US" sz="3200" dirty="0"/>
              <a:t>Advanced Cast Aluminum Alloys For </a:t>
            </a:r>
            <a:br>
              <a:rPr lang="en-US" sz="3200" dirty="0"/>
            </a:br>
            <a:r>
              <a:rPr lang="en-US" sz="3200" dirty="0"/>
              <a:t>Automotive Engine Application</a:t>
            </a:r>
          </a:p>
        </p:txBody>
      </p:sp>
    </p:spTree>
    <p:extLst>
      <p:ext uri="{BB962C8B-B14F-4D97-AF65-F5344CB8AC3E}">
        <p14:creationId xmlns:p14="http://schemas.microsoft.com/office/powerpoint/2010/main" val="200853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72" y="1720954"/>
            <a:ext cx="4577895" cy="29671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50425" y="1620918"/>
            <a:ext cx="3628280" cy="3202330"/>
          </a:xfrm>
          <a:prstGeom prst="rect">
            <a:avLst/>
          </a:prstGeom>
          <a:noFill/>
        </p:spPr>
        <p:txBody>
          <a:bodyPr wrap="square" lIns="83420" tIns="41704" rIns="83420" bIns="41704" rtlCol="0">
            <a:spAutoFit/>
          </a:bodyPr>
          <a:lstStyle/>
          <a:p>
            <a:pPr marL="312799" indent="-312799" algn="l" eaLnBrk="0" hangingPunct="0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  <a:latin typeface="GM Sans Regular" pitchFamily="2" charset="0"/>
                <a:ea typeface="ＭＳ Ｐゴシック" charset="-128"/>
                <a:cs typeface="ＭＳ Ｐゴシック" charset="-128"/>
              </a:rPr>
              <a:t>New Metals National Manufacturing Innovation Institute </a:t>
            </a:r>
          </a:p>
          <a:p>
            <a:pPr marL="312799" indent="-312799" algn="l" eaLnBrk="0" hangingPunct="0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  <a:latin typeface="GM Sans Regular" pitchFamily="2" charset="0"/>
                <a:ea typeface="ＭＳ Ｐゴシック" charset="-128"/>
                <a:cs typeface="ＭＳ Ｐゴシック" charset="-128"/>
              </a:rPr>
              <a:t>Led by UM, Ohio State U &amp; Edison Welding</a:t>
            </a:r>
          </a:p>
          <a:p>
            <a:pPr marL="312799" indent="-312799" algn="l" eaLnBrk="0" hangingPunct="0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  <a:latin typeface="GM Sans Regular" pitchFamily="2" charset="0"/>
                <a:ea typeface="ＭＳ Ｐゴシック" charset="-128"/>
                <a:cs typeface="ＭＳ Ｐゴシック" charset="-128"/>
              </a:rPr>
              <a:t>Over 100 member consortia of industry, academia and national labs</a:t>
            </a:r>
            <a:endParaRPr lang="en-US" sz="2200" dirty="0">
              <a:solidFill>
                <a:srgbClr val="FF0000"/>
              </a:solidFill>
              <a:latin typeface="GM Sans Regular" pitchFamily="2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7" descr="S&amp;TonrLogoWhiteBack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963" y="5886906"/>
            <a:ext cx="1362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783746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								Lightweight Innovations </a:t>
            </a:r>
            <a:br>
              <a:rPr lang="en-US" sz="3200" dirty="0"/>
            </a:br>
            <a:r>
              <a:rPr lang="en-US" sz="3200" dirty="0"/>
              <a:t>									for Tomorrow</a:t>
            </a:r>
          </a:p>
        </p:txBody>
      </p:sp>
      <p:pic>
        <p:nvPicPr>
          <p:cNvPr id="7" name="Picture 6" descr="LIFT_logo_Mark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1" y="152400"/>
            <a:ext cx="1549908" cy="800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2001" y="4233009"/>
            <a:ext cx="4156364" cy="2164054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lIns="83863" tIns="41928" rIns="83863" bIns="41928">
            <a:spAutoFit/>
          </a:bodyPr>
          <a:lstStyle/>
          <a:p>
            <a:pPr marL="262063" indent="-262063" algn="l" defTabSz="83862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200" kern="0" dirty="0">
                <a:solidFill>
                  <a:srgbClr val="000000"/>
                </a:solidFill>
                <a:latin typeface="News Gothic MT" charset="0"/>
                <a:ea typeface="ＭＳ Ｐゴシック" charset="-128"/>
                <a:cs typeface="ＭＳ Ｐゴシック" charset="-128"/>
              </a:rPr>
              <a:t>ICME FEPs are a key technology focus for LIFT</a:t>
            </a:r>
          </a:p>
          <a:p>
            <a:pPr marL="262063" indent="-262063" algn="l" defTabSz="83862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200" kern="0" dirty="0">
                <a:solidFill>
                  <a:srgbClr val="000000"/>
                </a:solidFill>
                <a:latin typeface="News Gothic MT" charset="0"/>
                <a:ea typeface="ＭＳ Ｐゴシック" charset="-128"/>
                <a:cs typeface="ＭＳ Ｐゴシック" charset="-128"/>
              </a:rPr>
              <a:t>Broadening participation in ICME is a key goal</a:t>
            </a:r>
          </a:p>
          <a:p>
            <a:pPr marL="262063" indent="-262063" algn="l" defTabSz="83862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200" kern="0" dirty="0">
                <a:solidFill>
                  <a:srgbClr val="000000"/>
                </a:solidFill>
                <a:latin typeface="News Gothic MT" charset="0"/>
                <a:ea typeface="ＭＳ Ｐゴシック" charset="-128"/>
                <a:cs typeface="ＭＳ Ｐゴシック" charset="-128"/>
              </a:rPr>
              <a:t>Materials Commons will be LIFT collaboration platform</a:t>
            </a:r>
          </a:p>
        </p:txBody>
      </p:sp>
    </p:spTree>
    <p:extLst>
      <p:ext uri="{BB962C8B-B14F-4D97-AF65-F5344CB8AC3E}">
        <p14:creationId xmlns:p14="http://schemas.microsoft.com/office/powerpoint/2010/main" val="86017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541338"/>
            <a:ext cx="7543800" cy="373062"/>
          </a:xfrm>
        </p:spPr>
        <p:txBody>
          <a:bodyPr lIns="90309" tIns="45146" rIns="90309" bIns="45146"/>
          <a:lstStyle/>
          <a:p>
            <a:pPr marL="0" indent="0" algn="ctr" defTabSz="979935" eaLnBrk="1" hangingPunct="1">
              <a:spcBef>
                <a:spcPct val="0"/>
              </a:spcBef>
              <a:buNone/>
            </a:pPr>
            <a:r>
              <a:rPr lang="en-US" sz="3200" dirty="0" err="1">
                <a:latin typeface="Arial Rounded MT Bold" charset="0"/>
                <a:ea typeface="ＭＳ Ｐゴシック" charset="0"/>
                <a:cs typeface="ＭＳ Ｐゴシック" charset="0"/>
              </a:rPr>
              <a:t>Cyberinfrastructure</a:t>
            </a:r>
            <a:r>
              <a:rPr lang="en-US" sz="3200" dirty="0">
                <a:latin typeface="Arial Rounded MT Bold" charset="0"/>
                <a:ea typeface="ＭＳ Ｐゴシック" charset="0"/>
                <a:cs typeface="ＭＳ Ｐゴシック" charset="0"/>
              </a:rPr>
              <a:t> for ICME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0" y="4383240"/>
            <a:ext cx="9144000" cy="6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09" tIns="45146" rIns="90309" bIns="45146">
            <a:spAutoFit/>
          </a:bodyPr>
          <a:lstStyle/>
          <a:p>
            <a:r>
              <a:rPr lang="en-US" sz="900">
                <a:solidFill>
                  <a:srgbClr val="000000"/>
                </a:solidFill>
                <a:cs typeface="ＭＳ Ｐゴシック" charset="0"/>
              </a:rPr>
              <a:t/>
            </a:r>
            <a:br>
              <a:rPr lang="en-US" sz="900">
                <a:solidFill>
                  <a:srgbClr val="000000"/>
                </a:solidFill>
                <a:cs typeface="ＭＳ Ｐゴシック" charset="0"/>
              </a:rPr>
            </a:br>
            <a:endParaRPr lang="en-US" sz="24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463550" y="1604963"/>
            <a:ext cx="8216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70" tIns="41579" rIns="83170" bIns="41579">
            <a:spAutoFit/>
          </a:bodyPr>
          <a:lstStyle/>
          <a:p>
            <a:pPr marL="207315" indent="-207315" defTabSz="830841" eaLnBrk="0" hangingPunct="0"/>
            <a:endParaRPr lang="en-US" altLang="ko-KR" sz="1300" b="1" i="1" u="sng">
              <a:solidFill>
                <a:srgbClr val="000000"/>
              </a:solidFill>
              <a:latin typeface="Verdana" charset="0"/>
              <a:ea typeface="굴림" charset="0"/>
              <a:cs typeface="굴림" charset="0"/>
            </a:endParaRPr>
          </a:p>
          <a:p>
            <a:pPr marL="207315" indent="-207315" defTabSz="830841" eaLnBrk="0" hangingPunct="0"/>
            <a:endParaRPr lang="en-US" altLang="ko-KR" sz="1100">
              <a:solidFill>
                <a:srgbClr val="000000"/>
              </a:solidFill>
              <a:latin typeface="Verdana" charset="0"/>
              <a:ea typeface="굴림" charset="0"/>
              <a:cs typeface="굴림" charset="0"/>
            </a:endParaRPr>
          </a:p>
        </p:txBody>
      </p:sp>
      <p:sp>
        <p:nvSpPr>
          <p:cNvPr id="83973" name="Rectangle 6"/>
          <p:cNvSpPr>
            <a:spLocks noChangeArrowheads="1"/>
          </p:cNvSpPr>
          <p:nvPr/>
        </p:nvSpPr>
        <p:spPr bwMode="auto">
          <a:xfrm>
            <a:off x="457201" y="1676474"/>
            <a:ext cx="8205788" cy="543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70" tIns="41579" rIns="83170" bIns="41579">
            <a:spAutoFit/>
          </a:bodyPr>
          <a:lstStyle/>
          <a:p>
            <a:pPr algn="l" defTabSz="830841"/>
            <a:r>
              <a:rPr lang="en-US" sz="2200" dirty="0">
                <a:solidFill>
                  <a:srgbClr val="000000"/>
                </a:solidFill>
                <a:latin typeface="Arial Rounded MT Bold"/>
                <a:cs typeface="Arial Rounded MT Bold"/>
              </a:rPr>
              <a:t>To fully reach its potential, ICME requires new advances in networking, computing, and software:</a:t>
            </a:r>
          </a:p>
          <a:p>
            <a:pPr algn="l" defTabSz="830841"/>
            <a:endParaRPr lang="en-US" sz="22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  <a:p>
            <a:pPr marL="1039683" lvl="2" indent="-252895" algn="l" defTabSz="830841">
              <a:buFontTx/>
              <a:buChar char="•"/>
            </a:pPr>
            <a:r>
              <a:rPr lang="en-US" sz="2200" u="sng" dirty="0">
                <a:solidFill>
                  <a:srgbClr val="000000"/>
                </a:solidFill>
                <a:latin typeface="Arial Rounded MT Bold"/>
                <a:cs typeface="Arial Rounded MT Bold"/>
              </a:rPr>
              <a:t>Curated</a:t>
            </a:r>
            <a:r>
              <a:rPr lang="en-US" sz="2200" dirty="0">
                <a:solidFill>
                  <a:srgbClr val="000000"/>
                </a:solidFill>
                <a:latin typeface="Arial Rounded MT Bold"/>
                <a:cs typeface="Arial Rounded MT Bold"/>
              </a:rPr>
              <a:t>, repositories for data and material models and simulation tools</a:t>
            </a:r>
          </a:p>
          <a:p>
            <a:pPr marL="1455861" lvl="3" indent="-252895" algn="l" defTabSz="830841"/>
            <a:endParaRPr lang="en-US" sz="22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  <a:p>
            <a:pPr marL="1039683" lvl="2" indent="-252895" algn="l" defTabSz="830841"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  <a:latin typeface="Arial Rounded MT Bold"/>
                <a:cs typeface="Arial Rounded MT Bold"/>
              </a:rPr>
              <a:t>Linkage of application codes with diverse materials modeling tools</a:t>
            </a:r>
          </a:p>
          <a:p>
            <a:pPr marL="1039683" lvl="2" indent="-252895" algn="l" defTabSz="830841">
              <a:buFontTx/>
              <a:buChar char="•"/>
            </a:pPr>
            <a:endParaRPr lang="en-US" sz="22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  <a:p>
            <a:pPr marL="1039683" lvl="2" indent="-252895" algn="l" defTabSz="830841"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  <a:latin typeface="Arial Rounded MT Bold"/>
                <a:cs typeface="Arial Rounded MT Bold"/>
              </a:rPr>
              <a:t>Geographically dispersed collaborative research</a:t>
            </a:r>
          </a:p>
          <a:p>
            <a:pPr marL="1455861" lvl="3" indent="-252895" algn="l" defTabSz="830841">
              <a:buFontTx/>
              <a:buChar char="•"/>
            </a:pPr>
            <a:endParaRPr lang="en-US" sz="22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  <a:p>
            <a:pPr marL="1039683" lvl="2" indent="-252895" algn="l" defTabSz="830841"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  <a:latin typeface="Arial Rounded MT Bold"/>
                <a:cs typeface="Arial Rounded MT Bold"/>
              </a:rPr>
              <a:t>Dispersed computational resources (Grid computing)</a:t>
            </a:r>
          </a:p>
          <a:p>
            <a:pPr marL="1455861" lvl="3" indent="-252895" defTabSz="830841"/>
            <a:endParaRPr lang="en-US" sz="2200" dirty="0">
              <a:solidFill>
                <a:srgbClr val="000000"/>
              </a:solidFill>
              <a:latin typeface="Verdana" charset="0"/>
              <a:cs typeface="ＭＳ Ｐゴシック" charset="0"/>
            </a:endParaRPr>
          </a:p>
          <a:p>
            <a:pPr marL="1039683" lvl="2" indent="-252895" defTabSz="830841"/>
            <a:endParaRPr lang="en-US" sz="1600" dirty="0">
              <a:solidFill>
                <a:srgbClr val="000000"/>
              </a:solidFill>
              <a:latin typeface="Verdana" charset="0"/>
              <a:cs typeface="ＭＳ Ｐゴシック" charset="0"/>
            </a:endParaRPr>
          </a:p>
          <a:p>
            <a:pPr marL="1039683" lvl="2" indent="-252895" defTabSz="830841"/>
            <a:endParaRPr lang="en-US" sz="800" dirty="0">
              <a:solidFill>
                <a:srgbClr val="000000"/>
              </a:solidFill>
              <a:latin typeface="Times" charset="0"/>
              <a:cs typeface="ＭＳ Ｐゴシック" charset="0"/>
            </a:endParaRPr>
          </a:p>
          <a:p>
            <a:pPr defTabSz="830841"/>
            <a:endParaRPr lang="en-US" sz="800" b="1" dirty="0">
              <a:solidFill>
                <a:srgbClr val="000000"/>
              </a:solidFill>
              <a:latin typeface="News Gothic MT" charset="0"/>
              <a:cs typeface="ＭＳ Ｐゴシック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3"/>
            <a:ext cx="1066800" cy="147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800" y="153"/>
            <a:ext cx="1066800" cy="147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18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 bwMode="auto">
          <a:xfrm>
            <a:off x="43" y="215801"/>
            <a:ext cx="8229023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962" tIns="41979" rIns="83962" bIns="41979" numCol="1" anchor="t" anchorCtr="0" compatLnSpc="1">
            <a:prstTxWarp prst="textNoShape">
              <a:avLst/>
            </a:prstTxWarp>
          </a:bodyPr>
          <a:lstStyle/>
          <a:p>
            <a:r>
              <a:rPr lang="en-US" sz="1800">
                <a:solidFill>
                  <a:srgbClr val="16165D"/>
                </a:solidFill>
                <a:latin typeface="Arial" charset="0"/>
                <a:ea typeface="ＭＳ Ｐゴシック" charset="0"/>
                <a:cs typeface="ＭＳ Ｐゴシック" charset="0"/>
              </a:rPr>
              <a:t>Lessons Learned from Other Fields</a:t>
            </a:r>
            <a:br>
              <a:rPr lang="en-US" sz="1800">
                <a:solidFill>
                  <a:srgbClr val="16165D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>
                <a:solidFill>
                  <a:srgbClr val="16165D"/>
                </a:solidFill>
                <a:latin typeface="Arial" charset="0"/>
                <a:ea typeface="ＭＳ Ｐゴシック" charset="0"/>
                <a:cs typeface="ＭＳ Ｐゴシック" charset="0"/>
              </a:rPr>
              <a:t>    ICME Complexity and Magnitude Similar to Bioinformatics</a:t>
            </a:r>
            <a:r>
              <a:rPr lang="en-US">
                <a:solidFill>
                  <a:srgbClr val="16165D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solidFill>
                  <a:srgbClr val="16165D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19" y="998681"/>
            <a:ext cx="6595341" cy="504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6"/>
          <p:cNvSpPr>
            <a:spLocks noChangeArrowheads="1"/>
          </p:cNvSpPr>
          <p:nvPr/>
        </p:nvSpPr>
        <p:spPr bwMode="auto">
          <a:xfrm flipH="1">
            <a:off x="3212522" y="6285029"/>
            <a:ext cx="4559877" cy="63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962" tIns="41979" rIns="83962" bIns="41979">
            <a:spAutoFit/>
          </a:bodyPr>
          <a:lstStyle/>
          <a:p>
            <a:pPr algn="l"/>
            <a:r>
              <a:rPr lang="en-US" b="1">
                <a:solidFill>
                  <a:srgbClr val="16165D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National Center for Biotechnology Information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6950407" y="1985410"/>
            <a:ext cx="1840057" cy="27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316" tIns="38660" rIns="77316" bIns="38660">
            <a:spAutoFit/>
          </a:bodyPr>
          <a:lstStyle/>
          <a:p>
            <a:pPr algn="l" defTabSz="772567"/>
            <a:r>
              <a:rPr lang="en-US" sz="1300" b="1">
                <a:solidFill>
                  <a:srgbClr val="16165D"/>
                </a:solidFill>
                <a:latin typeface="Verdana" charset="0"/>
                <a:ea typeface="ＭＳ Ｐゴシック" charset="0"/>
                <a:cs typeface="ＭＳ Ｐゴシック" charset="0"/>
              </a:rPr>
              <a:t>Tools and linked databases to develop a better understanding of the molecular processes affecting health and disease</a:t>
            </a:r>
          </a:p>
          <a:p>
            <a:pPr algn="l" defTabSz="772567"/>
            <a:endParaRPr lang="en-US" sz="1300" b="1">
              <a:solidFill>
                <a:srgbClr val="16165D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algn="l" defTabSz="772567"/>
            <a:r>
              <a:rPr lang="en-US" sz="1300" b="1">
                <a:solidFill>
                  <a:srgbClr val="16165D"/>
                </a:solidFill>
                <a:latin typeface="Verdana" charset="0"/>
                <a:ea typeface="ＭＳ Ｐゴシック" charset="0"/>
                <a:cs typeface="ＭＳ Ｐゴシック" charset="0"/>
              </a:rPr>
              <a:t>Curated Databases</a:t>
            </a:r>
          </a:p>
          <a:p>
            <a:pPr algn="l" defTabSz="772567"/>
            <a:endParaRPr lang="en-US" sz="1300" b="1">
              <a:solidFill>
                <a:srgbClr val="16165D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algn="l" defTabSz="772567"/>
            <a:r>
              <a:rPr lang="en-US" sz="1300" b="1">
                <a:solidFill>
                  <a:srgbClr val="16165D"/>
                </a:solidFill>
                <a:latin typeface="Verdana" charset="0"/>
                <a:ea typeface="ＭＳ Ｐゴシック" charset="0"/>
                <a:cs typeface="ＭＳ Ｐゴシック" charset="0"/>
              </a:rPr>
              <a:t>NIH Requirement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7025" y="4686975"/>
            <a:ext cx="4581162" cy="1135066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lIns="93427" tIns="46714" rIns="93427" bIns="46714" rtlCol="0">
            <a:spAutoFit/>
          </a:bodyPr>
          <a:lstStyle/>
          <a:p>
            <a:pPr algn="l" defTabSz="419348"/>
            <a:r>
              <a:rPr lang="en-US" sz="2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Information Infrastructure in other fields have demonstrated the power of sharing information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8222" y="5979084"/>
            <a:ext cx="891142" cy="5383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218" tIns="45607" rIns="91218" bIns="45607" rtlCol="0">
            <a:spAutoFit/>
          </a:bodyPr>
          <a:lstStyle/>
          <a:p>
            <a:pPr algn="l"/>
            <a:r>
              <a:rPr lang="en-US" sz="2900" b="1" dirty="0" smtClean="0">
                <a:solidFill>
                  <a:srgbClr val="000000"/>
                </a:solidFill>
                <a:latin typeface="News Gothic MT" charset="0"/>
                <a:ea typeface="ＭＳ Ｐゴシック" charset="-128"/>
                <a:cs typeface="ＭＳ Ｐゴシック" charset="-128"/>
              </a:rPr>
              <a:t>$$$</a:t>
            </a:r>
            <a:endParaRPr lang="en-US" sz="2900" b="1" dirty="0">
              <a:solidFill>
                <a:srgbClr val="000000"/>
              </a:solidFill>
              <a:latin typeface="News Gothic MT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480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01" y="440108"/>
            <a:ext cx="7772977" cy="755055"/>
          </a:xfrm>
        </p:spPr>
        <p:txBody>
          <a:bodyPr/>
          <a:lstStyle/>
          <a:p>
            <a:r>
              <a:rPr lang="en-US" dirty="0" smtClean="0"/>
              <a:t>MGI/ICME </a:t>
            </a:r>
            <a:br>
              <a:rPr lang="en-US" dirty="0" smtClean="0"/>
            </a:br>
            <a:r>
              <a:rPr lang="en-US" dirty="0" smtClean="0"/>
              <a:t>Information Infrastructure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565155" y="1965537"/>
            <a:ext cx="1254228" cy="115712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18" tIns="45607" rIns="91218" bIns="45607" rtlCol="0" anchor="ctr"/>
          <a:lstStyle/>
          <a:p>
            <a:r>
              <a:rPr lang="en-US" b="1" dirty="0">
                <a:solidFill>
                  <a:srgbClr val="000000"/>
                </a:solidFill>
                <a:latin typeface="Times New Roman"/>
              </a:rPr>
              <a:t>NIST</a:t>
            </a:r>
          </a:p>
        </p:txBody>
      </p:sp>
      <p:sp>
        <p:nvSpPr>
          <p:cNvPr id="5" name="Oval 4"/>
          <p:cNvSpPr/>
          <p:nvPr/>
        </p:nvSpPr>
        <p:spPr>
          <a:xfrm>
            <a:off x="1370719" y="1934852"/>
            <a:ext cx="1243937" cy="114457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18" tIns="45607" rIns="91218" bIns="45607" rtlCol="0" anchor="ctr"/>
          <a:lstStyle/>
          <a:p>
            <a:r>
              <a:rPr lang="en-US" sz="1200" b="1" dirty="0">
                <a:solidFill>
                  <a:srgbClr val="000000"/>
                </a:solidFill>
                <a:latin typeface="Times New Roman"/>
              </a:rPr>
              <a:t>UM Materials</a:t>
            </a:r>
          </a:p>
          <a:p>
            <a:r>
              <a:rPr lang="en-US" sz="1200" b="1" dirty="0">
                <a:solidFill>
                  <a:srgbClr val="000000"/>
                </a:solidFill>
                <a:latin typeface="Times New Roman"/>
              </a:rPr>
              <a:t>Commons</a:t>
            </a:r>
          </a:p>
        </p:txBody>
      </p:sp>
      <p:sp>
        <p:nvSpPr>
          <p:cNvPr id="7" name="Oval 6"/>
          <p:cNvSpPr/>
          <p:nvPr/>
        </p:nvSpPr>
        <p:spPr>
          <a:xfrm>
            <a:off x="2220392" y="4187958"/>
            <a:ext cx="1013499" cy="89010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18" tIns="45607" rIns="91218" bIns="45607" rtlCol="0" anchor="ctr"/>
          <a:lstStyle/>
          <a:p>
            <a:endParaRPr lang="en-US" sz="1000" b="1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en-US" sz="1000" b="1" dirty="0" smtClean="0">
                <a:solidFill>
                  <a:srgbClr val="000000"/>
                </a:solidFill>
                <a:latin typeface="Times New Roman"/>
              </a:rPr>
              <a:t>MDF</a:t>
            </a:r>
          </a:p>
          <a:p>
            <a:r>
              <a:rPr lang="en-US" sz="1000" b="1" dirty="0" err="1" smtClean="0">
                <a:solidFill>
                  <a:srgbClr val="000000"/>
                </a:solidFill>
                <a:latin typeface="Times New Roman"/>
              </a:rPr>
              <a:t>ChiMAD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</a:rPr>
              <a:t> </a:t>
            </a:r>
            <a:endParaRPr lang="en-US" sz="1000" b="1" dirty="0">
              <a:solidFill>
                <a:srgbClr val="000000"/>
              </a:solidFill>
              <a:latin typeface="Times New Roman"/>
            </a:endParaRPr>
          </a:p>
          <a:p>
            <a:r>
              <a:rPr lang="en-US" sz="1100" b="1" dirty="0">
                <a:solidFill>
                  <a:srgbClr val="000000"/>
                </a:solidFill>
                <a:latin typeface="Times New Roman"/>
              </a:rPr>
              <a:t>/NIST</a:t>
            </a:r>
          </a:p>
        </p:txBody>
      </p:sp>
      <p:sp>
        <p:nvSpPr>
          <p:cNvPr id="8" name="Oval 7"/>
          <p:cNvSpPr/>
          <p:nvPr/>
        </p:nvSpPr>
        <p:spPr>
          <a:xfrm>
            <a:off x="3677389" y="4187958"/>
            <a:ext cx="1031232" cy="101332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18" tIns="45607" rIns="91218" bIns="45607" rtlCol="0" anchor="ctr"/>
          <a:lstStyle/>
          <a:p>
            <a:r>
              <a:rPr lang="en-US" sz="1200" b="1" dirty="0">
                <a:solidFill>
                  <a:srgbClr val="000000"/>
                </a:solidFill>
                <a:latin typeface="Times New Roman"/>
              </a:rPr>
              <a:t>Dream 3D</a:t>
            </a:r>
          </a:p>
        </p:txBody>
      </p:sp>
      <p:sp>
        <p:nvSpPr>
          <p:cNvPr id="9" name="Oval 8"/>
          <p:cNvSpPr/>
          <p:nvPr/>
        </p:nvSpPr>
        <p:spPr>
          <a:xfrm>
            <a:off x="5327645" y="4285440"/>
            <a:ext cx="1122982" cy="101418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18" tIns="45607" rIns="91218" bIns="45607" rtlCol="0" anchor="ctr"/>
          <a:lstStyle/>
          <a:p>
            <a:r>
              <a:rPr lang="en-US" sz="1200" b="1" dirty="0">
                <a:solidFill>
                  <a:srgbClr val="000000"/>
                </a:solidFill>
                <a:latin typeface="Times New Roman"/>
              </a:rPr>
              <a:t>ASM/</a:t>
            </a:r>
            <a:r>
              <a:rPr lang="en-US" sz="1200" b="1" dirty="0" err="1">
                <a:solidFill>
                  <a:srgbClr val="000000"/>
                </a:solidFill>
                <a:latin typeface="Times New Roman"/>
              </a:rPr>
              <a:t>Granta</a:t>
            </a:r>
            <a:endParaRPr lang="en-US" sz="12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59254" y="2505600"/>
            <a:ext cx="1178462" cy="99837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18" tIns="45607" rIns="91218" bIns="45607" rtlCol="0" anchor="ctr"/>
          <a:lstStyle/>
          <a:p>
            <a:r>
              <a:rPr lang="en-US" sz="1200" b="1" dirty="0">
                <a:solidFill>
                  <a:srgbClr val="000000"/>
                </a:solidFill>
                <a:latin typeface="Times New Roman"/>
              </a:rPr>
              <a:t>3D </a:t>
            </a:r>
          </a:p>
          <a:p>
            <a:r>
              <a:rPr lang="en-US" sz="1200" b="1" dirty="0">
                <a:solidFill>
                  <a:srgbClr val="000000"/>
                </a:solidFill>
                <a:latin typeface="Times New Roman"/>
              </a:rPr>
              <a:t>Materials </a:t>
            </a:r>
          </a:p>
          <a:p>
            <a:r>
              <a:rPr lang="en-US" sz="1200" b="1" dirty="0">
                <a:solidFill>
                  <a:srgbClr val="000000"/>
                </a:solidFill>
                <a:latin typeface="Times New Roman"/>
              </a:rPr>
              <a:t>Atlas</a:t>
            </a:r>
          </a:p>
        </p:txBody>
      </p:sp>
      <p:sp>
        <p:nvSpPr>
          <p:cNvPr id="11" name="Oval 10"/>
          <p:cNvSpPr/>
          <p:nvPr/>
        </p:nvSpPr>
        <p:spPr>
          <a:xfrm>
            <a:off x="5492102" y="2842560"/>
            <a:ext cx="1065704" cy="98417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18" tIns="45607" rIns="91218" bIns="45607" rtlCol="0" anchor="ctr"/>
          <a:lstStyle/>
          <a:p>
            <a:r>
              <a:rPr lang="en-US" sz="1200" b="1" dirty="0">
                <a:solidFill>
                  <a:srgbClr val="000000"/>
                </a:solidFill>
                <a:latin typeface="Times New Roman"/>
              </a:rPr>
              <a:t>Georgia </a:t>
            </a:r>
          </a:p>
          <a:p>
            <a:r>
              <a:rPr lang="en-US" sz="1200" b="1" dirty="0">
                <a:solidFill>
                  <a:srgbClr val="000000"/>
                </a:solidFill>
                <a:latin typeface="Times New Roman"/>
              </a:rPr>
              <a:t>Tech</a:t>
            </a:r>
          </a:p>
          <a:p>
            <a:r>
              <a:rPr lang="en-US" sz="1200" b="1" dirty="0" err="1">
                <a:solidFill>
                  <a:srgbClr val="000000"/>
                </a:solidFill>
                <a:latin typeface="Times New Roman"/>
              </a:rPr>
              <a:t>MatIN</a:t>
            </a:r>
            <a:endParaRPr lang="en-US" sz="12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43649" y="4000320"/>
            <a:ext cx="1086272" cy="107774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18" tIns="45607" rIns="91218" bIns="45607" rtlCol="0" anchor="ctr"/>
          <a:lstStyle/>
          <a:p>
            <a:r>
              <a:rPr lang="en-US" sz="1200" b="1" dirty="0">
                <a:solidFill>
                  <a:srgbClr val="000000"/>
                </a:solidFill>
                <a:latin typeface="Times New Roman"/>
              </a:rPr>
              <a:t>Miss. State U.</a:t>
            </a:r>
          </a:p>
          <a:p>
            <a:r>
              <a:rPr lang="en-US" sz="1200" b="1" dirty="0">
                <a:solidFill>
                  <a:srgbClr val="000000"/>
                </a:solidFill>
                <a:latin typeface="Times New Roman"/>
              </a:rPr>
              <a:t>EVOCD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614624" y="2568282"/>
            <a:ext cx="950533" cy="1274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4" idx="4"/>
            <a:endCxn id="7" idx="0"/>
          </p:cNvCxnSpPr>
          <p:nvPr/>
        </p:nvCxnSpPr>
        <p:spPr>
          <a:xfrm flipH="1">
            <a:off x="2727142" y="3122660"/>
            <a:ext cx="1465127" cy="106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79396" y="4570560"/>
            <a:ext cx="4979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20397" y="3079426"/>
            <a:ext cx="328307" cy="11085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5"/>
          </p:cNvCxnSpPr>
          <p:nvPr/>
        </p:nvCxnSpPr>
        <p:spPr>
          <a:xfrm>
            <a:off x="2432451" y="2911818"/>
            <a:ext cx="1515874" cy="13736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0"/>
          </p:cNvCxnSpPr>
          <p:nvPr/>
        </p:nvCxnSpPr>
        <p:spPr>
          <a:xfrm flipV="1">
            <a:off x="4193000" y="3122626"/>
            <a:ext cx="0" cy="1065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782734" y="2683668"/>
            <a:ext cx="2376520" cy="158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4" idx="5"/>
          </p:cNvCxnSpPr>
          <p:nvPr/>
        </p:nvCxnSpPr>
        <p:spPr>
          <a:xfrm>
            <a:off x="4635709" y="2953204"/>
            <a:ext cx="890652" cy="3473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9" idx="1"/>
          </p:cNvCxnSpPr>
          <p:nvPr/>
        </p:nvCxnSpPr>
        <p:spPr>
          <a:xfrm>
            <a:off x="4302555" y="3042932"/>
            <a:ext cx="1189551" cy="1391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302551" y="3039349"/>
            <a:ext cx="2741098" cy="13946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648222" y="5979084"/>
            <a:ext cx="436336" cy="5386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218" tIns="45607" rIns="91218" bIns="45607" rtlCol="0">
            <a:spAutoFit/>
          </a:bodyPr>
          <a:lstStyle/>
          <a:p>
            <a:pPr algn="l"/>
            <a:r>
              <a:rPr lang="en-US" sz="2900" b="1" dirty="0">
                <a:solidFill>
                  <a:srgbClr val="000000"/>
                </a:solidFill>
                <a:latin typeface="News Gothic MT" charset="0"/>
                <a:ea typeface="ＭＳ Ｐゴシック" charset="-128"/>
                <a:cs typeface="ＭＳ Ｐゴシック" charset="-128"/>
              </a:rPr>
              <a:t>$</a:t>
            </a:r>
          </a:p>
        </p:txBody>
      </p:sp>
      <p:sp>
        <p:nvSpPr>
          <p:cNvPr id="22" name="Oval 21"/>
          <p:cNvSpPr/>
          <p:nvPr/>
        </p:nvSpPr>
        <p:spPr>
          <a:xfrm>
            <a:off x="4506789" y="5526413"/>
            <a:ext cx="1019572" cy="99127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18" tIns="45607" rIns="91218" bIns="45607" rtlCol="0" anchor="ctr"/>
          <a:lstStyle/>
          <a:p>
            <a:r>
              <a:rPr lang="en-US" sz="1200" b="1" dirty="0" smtClean="0">
                <a:solidFill>
                  <a:srgbClr val="000000"/>
                </a:solidFill>
                <a:latin typeface="Times New Roman"/>
              </a:rPr>
              <a:t>USAF-</a:t>
            </a:r>
          </a:p>
          <a:p>
            <a:r>
              <a:rPr lang="en-US" sz="1200" b="1" dirty="0" smtClean="0">
                <a:solidFill>
                  <a:srgbClr val="000000"/>
                </a:solidFill>
                <a:latin typeface="Times New Roman"/>
              </a:rPr>
              <a:t>FEPs</a:t>
            </a:r>
            <a:endParaRPr lang="en-US" sz="12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935011" y="5448182"/>
            <a:ext cx="1031232" cy="101332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18" tIns="45607" rIns="91218" bIns="45607" rtlCol="0" anchor="ctr"/>
          <a:lstStyle/>
          <a:p>
            <a:r>
              <a:rPr lang="en-US" sz="1100" b="1" dirty="0">
                <a:solidFill>
                  <a:srgbClr val="000000"/>
                </a:solidFill>
                <a:latin typeface="Times New Roman"/>
              </a:rPr>
              <a:t>NASA</a:t>
            </a:r>
          </a:p>
          <a:p>
            <a:r>
              <a:rPr lang="en-US" sz="1100" b="1" dirty="0">
                <a:solidFill>
                  <a:srgbClr val="000000"/>
                </a:solidFill>
                <a:latin typeface="Times New Roman"/>
              </a:rPr>
              <a:t>MAPTIS</a:t>
            </a:r>
          </a:p>
        </p:txBody>
      </p:sp>
      <p:sp>
        <p:nvSpPr>
          <p:cNvPr id="24" name="Oval 23"/>
          <p:cNvSpPr/>
          <p:nvPr/>
        </p:nvSpPr>
        <p:spPr>
          <a:xfrm>
            <a:off x="3004739" y="5299624"/>
            <a:ext cx="1031232" cy="101332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18" tIns="45607" rIns="91218" bIns="45607" rtlCol="0" anchor="ctr"/>
          <a:lstStyle/>
          <a:p>
            <a:r>
              <a:rPr lang="en-US" sz="1200" b="1" dirty="0">
                <a:solidFill>
                  <a:srgbClr val="000000"/>
                </a:solidFill>
                <a:latin typeface="Times New Roman"/>
              </a:rPr>
              <a:t>U. Minn.</a:t>
            </a:r>
          </a:p>
          <a:p>
            <a:r>
              <a:rPr lang="en-US" sz="1200" b="1" dirty="0">
                <a:solidFill>
                  <a:srgbClr val="000000"/>
                </a:solidFill>
                <a:latin typeface="Times New Roman"/>
              </a:rPr>
              <a:t>KIMM</a:t>
            </a:r>
          </a:p>
        </p:txBody>
      </p:sp>
      <p:sp>
        <p:nvSpPr>
          <p:cNvPr id="25" name="Oval 24"/>
          <p:cNvSpPr/>
          <p:nvPr/>
        </p:nvSpPr>
        <p:spPr>
          <a:xfrm>
            <a:off x="1583389" y="5299624"/>
            <a:ext cx="1031232" cy="103256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18" tIns="45607" rIns="91218" bIns="45607" rtlCol="0" anchor="ctr"/>
          <a:lstStyle/>
          <a:p>
            <a:r>
              <a:rPr lang="en-US" sz="1000" b="1" dirty="0">
                <a:solidFill>
                  <a:srgbClr val="000000"/>
                </a:solidFill>
                <a:latin typeface="Times New Roman"/>
              </a:rPr>
              <a:t>Duke</a:t>
            </a:r>
          </a:p>
          <a:p>
            <a:r>
              <a:rPr lang="en-US" sz="1000" b="1" dirty="0">
                <a:solidFill>
                  <a:srgbClr val="000000"/>
                </a:solidFill>
                <a:latin typeface="Times New Roman"/>
              </a:rPr>
              <a:t>AFLOWLIB</a:t>
            </a:r>
          </a:p>
        </p:txBody>
      </p:sp>
      <p:sp>
        <p:nvSpPr>
          <p:cNvPr id="26" name="Oval 25"/>
          <p:cNvSpPr/>
          <p:nvPr/>
        </p:nvSpPr>
        <p:spPr>
          <a:xfrm>
            <a:off x="704559" y="4354469"/>
            <a:ext cx="1031232" cy="103256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18" tIns="45607" rIns="91218" bIns="45607" rtlCol="0" anchor="ctr"/>
          <a:lstStyle/>
          <a:p>
            <a:r>
              <a:rPr lang="en-US" sz="1000" b="1" dirty="0">
                <a:solidFill>
                  <a:srgbClr val="000000"/>
                </a:solidFill>
                <a:latin typeface="Times New Roman"/>
              </a:rPr>
              <a:t>LLNL</a:t>
            </a:r>
          </a:p>
          <a:p>
            <a:r>
              <a:rPr lang="en-US" sz="1000" b="1" dirty="0">
                <a:solidFill>
                  <a:srgbClr val="000000"/>
                </a:solidFill>
                <a:latin typeface="Times New Roman"/>
              </a:rPr>
              <a:t>Materials </a:t>
            </a:r>
          </a:p>
          <a:p>
            <a:r>
              <a:rPr lang="en-US" sz="1000" b="1" dirty="0">
                <a:solidFill>
                  <a:srgbClr val="000000"/>
                </a:solidFill>
                <a:latin typeface="Times New Roman"/>
              </a:rPr>
              <a:t>Project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07867" y="3609722"/>
            <a:ext cx="4581162" cy="1827510"/>
          </a:xfrm>
          <a:prstGeom prst="rect">
            <a:avLst/>
          </a:prstGeom>
          <a:solidFill>
            <a:srgbClr val="9BBB59">
              <a:lumMod val="40000"/>
              <a:lumOff val="60000"/>
              <a:alpha val="87000"/>
            </a:srgbClr>
          </a:solidFill>
          <a:ln>
            <a:solidFill>
              <a:sysClr val="windowText" lastClr="000000"/>
            </a:solidFill>
          </a:ln>
        </p:spPr>
        <p:txBody>
          <a:bodyPr wrap="square" lIns="93486" tIns="46743" rIns="93486" bIns="46743" rtlCol="0">
            <a:spAutoFit/>
          </a:bodyPr>
          <a:lstStyle/>
          <a:p>
            <a:pPr marL="262545" indent="-262545" algn="l" defTabSz="419613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MGI/ICME information infrastructure is beginning to appear</a:t>
            </a:r>
          </a:p>
          <a:p>
            <a:pPr marL="262545" indent="-262545" algn="l" defTabSz="419613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Loose “confederation” is starting to form</a:t>
            </a:r>
          </a:p>
        </p:txBody>
      </p:sp>
    </p:spTree>
    <p:extLst>
      <p:ext uri="{BB962C8B-B14F-4D97-AF65-F5344CB8AC3E}">
        <p14:creationId xmlns:p14="http://schemas.microsoft.com/office/powerpoint/2010/main" val="166740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931" y="204753"/>
            <a:ext cx="7261412" cy="6044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Materials Information Infrastructure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22411" y="879127"/>
            <a:ext cx="7883707" cy="5180457"/>
            <a:chOff x="209132" y="996343"/>
            <a:chExt cx="8934868" cy="5871185"/>
          </a:xfrm>
        </p:grpSpPr>
        <p:grpSp>
          <p:nvGrpSpPr>
            <p:cNvPr id="39" name="Group 38"/>
            <p:cNvGrpSpPr/>
            <p:nvPr/>
          </p:nvGrpSpPr>
          <p:grpSpPr>
            <a:xfrm>
              <a:off x="209132" y="996343"/>
              <a:ext cx="8934868" cy="5871185"/>
              <a:chOff x="0" y="1237428"/>
              <a:chExt cx="8934868" cy="5871185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0" y="4316307"/>
                <a:ext cx="6604364" cy="279230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0343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12219" y="1237428"/>
                <a:ext cx="8922649" cy="5617228"/>
                <a:chOff x="12219" y="1237428"/>
                <a:chExt cx="8922649" cy="5617228"/>
              </a:xfrm>
            </p:grpSpPr>
            <p:sp>
              <p:nvSpPr>
                <p:cNvPr id="4" name="Right Arrow 3"/>
                <p:cNvSpPr/>
                <p:nvPr/>
              </p:nvSpPr>
              <p:spPr>
                <a:xfrm>
                  <a:off x="473419" y="6098174"/>
                  <a:ext cx="5669745" cy="756482"/>
                </a:xfrm>
                <a:prstGeom prst="rightArrow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dirty="0" smtClean="0">
                      <a:solidFill>
                        <a:prstClr val="black"/>
                      </a:solidFill>
                    </a:rPr>
                    <a:t>SCIENTIFIC</a:t>
                  </a:r>
                  <a:r>
                    <a:rPr lang="en-US" dirty="0" smtClean="0">
                      <a:solidFill>
                        <a:prstClr val="white"/>
                      </a:solidFill>
                    </a:rPr>
                    <a:t> </a:t>
                  </a:r>
                  <a:r>
                    <a:rPr lang="en-US" dirty="0" smtClean="0">
                      <a:solidFill>
                        <a:prstClr val="black"/>
                      </a:solidFill>
                    </a:rPr>
                    <a:t>WORKFLOW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" name="Rounded Rectangle 4"/>
                <p:cNvSpPr/>
                <p:nvPr/>
              </p:nvSpPr>
              <p:spPr>
                <a:xfrm>
                  <a:off x="12219" y="5730950"/>
                  <a:ext cx="1840082" cy="406088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dirty="0" smtClean="0">
                      <a:solidFill>
                        <a:prstClr val="white"/>
                      </a:solidFill>
                    </a:rPr>
                    <a:t>STANDARDIZE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Rounded Rectangle 5"/>
                <p:cNvSpPr/>
                <p:nvPr/>
              </p:nvSpPr>
              <p:spPr>
                <a:xfrm>
                  <a:off x="1973731" y="5712670"/>
                  <a:ext cx="1302493" cy="424369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dirty="0" smtClean="0">
                      <a:solidFill>
                        <a:prstClr val="white"/>
                      </a:solidFill>
                    </a:rPr>
                    <a:t>CURATE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Rounded Rectangle 6"/>
                <p:cNvSpPr/>
                <p:nvPr/>
              </p:nvSpPr>
              <p:spPr>
                <a:xfrm>
                  <a:off x="3403224" y="5712670"/>
                  <a:ext cx="1777217" cy="424369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dirty="0" smtClean="0">
                      <a:solidFill>
                        <a:prstClr val="white"/>
                      </a:solidFill>
                    </a:rPr>
                    <a:t>COLLABORATE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Rounded Rectangle 7"/>
                <p:cNvSpPr/>
                <p:nvPr/>
              </p:nvSpPr>
              <p:spPr>
                <a:xfrm>
                  <a:off x="13343" y="4946037"/>
                  <a:ext cx="1838957" cy="467324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dirty="0" smtClean="0">
                      <a:solidFill>
                        <a:prstClr val="white"/>
                      </a:solidFill>
                    </a:rPr>
                    <a:t>PROVENANCE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" name="Rounded Rectangle 8"/>
                <p:cNvSpPr/>
                <p:nvPr/>
              </p:nvSpPr>
              <p:spPr>
                <a:xfrm>
                  <a:off x="3403223" y="4962308"/>
                  <a:ext cx="1641915" cy="424369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dirty="0" smtClean="0">
                      <a:solidFill>
                        <a:prstClr val="white"/>
                      </a:solidFill>
                    </a:rPr>
                    <a:t>SHARE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Cloud 10"/>
                <p:cNvSpPr/>
                <p:nvPr/>
              </p:nvSpPr>
              <p:spPr>
                <a:xfrm>
                  <a:off x="7143922" y="2835672"/>
                  <a:ext cx="1790946" cy="1271057"/>
                </a:xfrm>
                <a:prstGeom prst="cloud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700" b="1" dirty="0" smtClean="0">
                      <a:solidFill>
                        <a:prstClr val="white"/>
                      </a:solidFill>
                    </a:rPr>
                    <a:t>CLOUD SERVICES</a:t>
                  </a:r>
                  <a:endParaRPr lang="en-US" sz="17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Magnetic Disk 11"/>
                <p:cNvSpPr/>
                <p:nvPr/>
              </p:nvSpPr>
              <p:spPr>
                <a:xfrm>
                  <a:off x="7285211" y="5942698"/>
                  <a:ext cx="1563007" cy="692929"/>
                </a:xfrm>
                <a:prstGeom prst="flowChartMagneticDisk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b="1" dirty="0" smtClean="0">
                      <a:solidFill>
                        <a:prstClr val="white"/>
                      </a:solidFill>
                    </a:rPr>
                    <a:t>NIST/MDCS</a:t>
                  </a:r>
                  <a:endParaRPr lang="en-US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Magnetic Disk 12"/>
                <p:cNvSpPr/>
                <p:nvPr/>
              </p:nvSpPr>
              <p:spPr>
                <a:xfrm>
                  <a:off x="7231980" y="4411874"/>
                  <a:ext cx="1563007" cy="1029145"/>
                </a:xfrm>
                <a:prstGeom prst="flowChartMagneticDisk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b="1" dirty="0" smtClean="0">
                      <a:solidFill>
                        <a:prstClr val="white"/>
                      </a:solidFill>
                    </a:rPr>
                    <a:t>Materials Data Facility</a:t>
                  </a:r>
                  <a:endParaRPr lang="en-US" b="1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5" name="Straight Arrow Connector 14"/>
                <p:cNvCxnSpPr>
                  <a:stCxn id="3" idx="3"/>
                  <a:endCxn id="11" idx="2"/>
                </p:cNvCxnSpPr>
                <p:nvPr/>
              </p:nvCxnSpPr>
              <p:spPr>
                <a:xfrm flipV="1">
                  <a:off x="6604365" y="3471200"/>
                  <a:ext cx="545113" cy="224126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>
                  <a:stCxn id="3" idx="3"/>
                  <a:endCxn id="12" idx="2"/>
                </p:cNvCxnSpPr>
                <p:nvPr/>
              </p:nvCxnSpPr>
              <p:spPr>
                <a:xfrm>
                  <a:off x="6604364" y="5712460"/>
                  <a:ext cx="680847" cy="57670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>
                  <a:stCxn id="3" idx="3"/>
                  <a:endCxn id="13" idx="2"/>
                </p:cNvCxnSpPr>
                <p:nvPr/>
              </p:nvCxnSpPr>
              <p:spPr>
                <a:xfrm flipV="1">
                  <a:off x="6604364" y="4926447"/>
                  <a:ext cx="627616" cy="78601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ounded Rectangle 19"/>
                <p:cNvSpPr/>
                <p:nvPr/>
              </p:nvSpPr>
              <p:spPr>
                <a:xfrm>
                  <a:off x="527856" y="2045023"/>
                  <a:ext cx="1839771" cy="664229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b="1" dirty="0" smtClean="0">
                      <a:solidFill>
                        <a:prstClr val="white"/>
                      </a:solidFill>
                    </a:rPr>
                    <a:t>EXPERIMENTS</a:t>
                  </a:r>
                  <a:endParaRPr lang="en-US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Rounded Rectangle 20"/>
                <p:cNvSpPr/>
                <p:nvPr/>
              </p:nvSpPr>
              <p:spPr>
                <a:xfrm>
                  <a:off x="2536365" y="2036394"/>
                  <a:ext cx="2173545" cy="685413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b="1" dirty="0" smtClean="0">
                      <a:solidFill>
                        <a:prstClr val="white"/>
                      </a:solidFill>
                    </a:rPr>
                    <a:t>COMPUTATIONS</a:t>
                  </a:r>
                  <a:endParaRPr lang="en-US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Cloud 21"/>
                <p:cNvSpPr/>
                <p:nvPr/>
              </p:nvSpPr>
              <p:spPr>
                <a:xfrm>
                  <a:off x="4809844" y="1715253"/>
                  <a:ext cx="1890877" cy="1271057"/>
                </a:xfrm>
                <a:prstGeom prst="cloud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 smtClean="0">
                      <a:solidFill>
                        <a:prstClr val="white"/>
                      </a:solidFill>
                    </a:rPr>
                    <a:t>EXTERNAL SERVICES</a:t>
                  </a:r>
                  <a:endParaRPr lang="en-US" sz="1600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Up-Down Arrow 22"/>
                <p:cNvSpPr/>
                <p:nvPr/>
              </p:nvSpPr>
              <p:spPr>
                <a:xfrm>
                  <a:off x="5509943" y="3123924"/>
                  <a:ext cx="407024" cy="959441"/>
                </a:xfrm>
                <a:prstGeom prst="upDown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Down Arrow 23"/>
                <p:cNvSpPr/>
                <p:nvPr/>
              </p:nvSpPr>
              <p:spPr>
                <a:xfrm>
                  <a:off x="3203866" y="3142374"/>
                  <a:ext cx="451318" cy="940991"/>
                </a:xfrm>
                <a:prstGeom prst="down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Down Arrow 24"/>
                <p:cNvSpPr/>
                <p:nvPr/>
              </p:nvSpPr>
              <p:spPr>
                <a:xfrm>
                  <a:off x="1250126" y="3142374"/>
                  <a:ext cx="451318" cy="940991"/>
                </a:xfrm>
                <a:prstGeom prst="down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>
                  <a:off x="1979523" y="4950124"/>
                  <a:ext cx="1370345" cy="367140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dirty="0" smtClean="0">
                      <a:solidFill>
                        <a:prstClr val="white"/>
                      </a:solidFill>
                    </a:rPr>
                    <a:t>ORGANIZE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Notched Right Arrow 13"/>
                <p:cNvSpPr/>
                <p:nvPr/>
              </p:nvSpPr>
              <p:spPr>
                <a:xfrm>
                  <a:off x="5098494" y="5377480"/>
                  <a:ext cx="1505869" cy="687710"/>
                </a:xfrm>
                <a:prstGeom prst="notchedRigh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dirty="0" smtClean="0">
                      <a:solidFill>
                        <a:prstClr val="white"/>
                      </a:solidFill>
                    </a:rPr>
                    <a:t>PUBLISH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Plus 31"/>
                <p:cNvSpPr/>
                <p:nvPr/>
              </p:nvSpPr>
              <p:spPr>
                <a:xfrm>
                  <a:off x="3203866" y="5352326"/>
                  <a:ext cx="334754" cy="325281"/>
                </a:xfrm>
                <a:prstGeom prst="mathPlus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Plus 32"/>
                <p:cNvSpPr/>
                <p:nvPr/>
              </p:nvSpPr>
              <p:spPr>
                <a:xfrm>
                  <a:off x="1798732" y="5352326"/>
                  <a:ext cx="334754" cy="325281"/>
                </a:xfrm>
                <a:prstGeom prst="mathPlus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8" name="Straight Connector 17"/>
                <p:cNvCxnSpPr/>
                <p:nvPr/>
              </p:nvCxnSpPr>
              <p:spPr>
                <a:xfrm flipH="1">
                  <a:off x="6261100" y="1714474"/>
                  <a:ext cx="439623" cy="2087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8039396" y="2527270"/>
                  <a:ext cx="342604" cy="45904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ounded Rectangle 37"/>
                <p:cNvSpPr/>
                <p:nvPr/>
              </p:nvSpPr>
              <p:spPr>
                <a:xfrm>
                  <a:off x="6700723" y="1237428"/>
                  <a:ext cx="1839771" cy="1282628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l"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 smtClean="0">
                      <a:solidFill>
                        <a:prstClr val="white"/>
                      </a:solidFill>
                    </a:rPr>
                    <a:t>Data Curation </a:t>
                  </a:r>
                </a:p>
                <a:p>
                  <a:pPr algn="l"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 smtClean="0">
                      <a:solidFill>
                        <a:prstClr val="white"/>
                      </a:solidFill>
                    </a:rPr>
                    <a:t>Data Storage</a:t>
                  </a:r>
                </a:p>
                <a:p>
                  <a:pPr algn="l"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 smtClean="0">
                      <a:solidFill>
                        <a:prstClr val="white"/>
                      </a:solidFill>
                    </a:rPr>
                    <a:t>Data Mining</a:t>
                  </a:r>
                </a:p>
                <a:p>
                  <a:pPr algn="l" defTabSz="403433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 smtClean="0">
                      <a:solidFill>
                        <a:prstClr val="white"/>
                      </a:solidFill>
                    </a:rPr>
                    <a:t>Data Processing</a:t>
                  </a:r>
                  <a:endParaRPr lang="en-US" sz="1600" b="1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5" name="Straight Connector 34"/>
                <p:cNvCxnSpPr/>
                <p:nvPr/>
              </p:nvCxnSpPr>
              <p:spPr>
                <a:xfrm flipH="1">
                  <a:off x="8013483" y="3820576"/>
                  <a:ext cx="445640" cy="77125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" name="TextBox 35"/>
            <p:cNvSpPr txBox="1"/>
            <p:nvPr/>
          </p:nvSpPr>
          <p:spPr>
            <a:xfrm>
              <a:off x="2061430" y="4087443"/>
              <a:ext cx="2957546" cy="41857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defTabSz="40343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</a:rPr>
                <a:t>Materials Commons</a:t>
              </a:r>
              <a:endParaRPr lang="en-US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 descr="Materials Commons File 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" r="797"/>
          <a:stretch>
            <a:fillRect/>
          </a:stretch>
        </p:blipFill>
        <p:spPr>
          <a:xfrm>
            <a:off x="36563" y="1033523"/>
            <a:ext cx="9121548" cy="5016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13"/>
            <a:ext cx="9158110" cy="1033510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65" tIns="45531" rIns="91065" bIns="45531"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600" dirty="0">
                <a:solidFill>
                  <a:srgbClr val="FFFFFF"/>
                </a:solidFill>
                <a:latin typeface="Trebuchet MS"/>
              </a:rPr>
              <a:t>The Materials Commons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600" dirty="0">
                <a:solidFill>
                  <a:srgbClr val="FFFFFF"/>
                </a:solidFill>
                <a:latin typeface="Trebuchet MS"/>
              </a:rPr>
              <a:t>A unique collaborative environment</a:t>
            </a:r>
          </a:p>
        </p:txBody>
      </p:sp>
      <p:pic>
        <p:nvPicPr>
          <p:cNvPr id="8" name="图片 7" descr="prisms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7" y="6470055"/>
            <a:ext cx="1368778" cy="290578"/>
          </a:xfrm>
          <a:prstGeom prst="rect">
            <a:avLst/>
          </a:prstGeom>
        </p:spPr>
      </p:pic>
      <p:pic>
        <p:nvPicPr>
          <p:cNvPr id="9" name="Picture 2" descr="C:\Users\MhM\Desktop\10-bf-50k.tif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 t="22502" b="22502"/>
          <a:stretch>
            <a:fillRect/>
          </a:stretch>
        </p:blipFill>
        <p:spPr bwMode="auto">
          <a:xfrm>
            <a:off x="4237252" y="2532600"/>
            <a:ext cx="2883407" cy="20084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0888" y="4322560"/>
            <a:ext cx="4156364" cy="1916261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lIns="84168" tIns="42084" rIns="84168" bIns="42084">
            <a:spAutoFit/>
          </a:bodyPr>
          <a:lstStyle/>
          <a:p>
            <a:pPr marL="263027" indent="-263027" algn="l" defTabSz="84169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700" kern="0" dirty="0" smtClean="0">
                <a:solidFill>
                  <a:srgbClr val="000000"/>
                </a:solidFill>
                <a:latin typeface="Calibri"/>
              </a:rPr>
              <a:t>Seamless </a:t>
            </a:r>
            <a:r>
              <a:rPr lang="en-US" sz="1700" kern="0" dirty="0">
                <a:solidFill>
                  <a:srgbClr val="000000"/>
                </a:solidFill>
                <a:latin typeface="Calibri"/>
              </a:rPr>
              <a:t>part of scientific workflow including </a:t>
            </a:r>
            <a:r>
              <a:rPr lang="en-US" sz="1700" kern="0" dirty="0" smtClean="0">
                <a:solidFill>
                  <a:srgbClr val="000000"/>
                </a:solidFill>
                <a:latin typeface="Calibri"/>
              </a:rPr>
              <a:t>provenance</a:t>
            </a:r>
          </a:p>
          <a:p>
            <a:pPr marL="263027" indent="-263027" algn="l" defTabSz="84169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700" kern="0" dirty="0" smtClean="0">
                <a:solidFill>
                  <a:srgbClr val="000000"/>
                </a:solidFill>
                <a:latin typeface="Calibri"/>
              </a:rPr>
              <a:t>APIs for </a:t>
            </a:r>
            <a:r>
              <a:rPr lang="en-US" sz="1700" kern="0" dirty="0" err="1" smtClean="0">
                <a:solidFill>
                  <a:srgbClr val="000000"/>
                </a:solidFill>
                <a:latin typeface="Calibri"/>
              </a:rPr>
              <a:t>Autoingest</a:t>
            </a:r>
            <a:r>
              <a:rPr lang="en-US" sz="1700" kern="0" dirty="0" smtClean="0">
                <a:solidFill>
                  <a:srgbClr val="000000"/>
                </a:solidFill>
                <a:latin typeface="Calibri"/>
              </a:rPr>
              <a:t> from PRISMS Codes</a:t>
            </a:r>
            <a:endParaRPr lang="en-US" sz="1700" kern="0" dirty="0">
              <a:solidFill>
                <a:srgbClr val="000000"/>
              </a:solidFill>
              <a:latin typeface="Calibri"/>
            </a:endParaRPr>
          </a:p>
          <a:p>
            <a:pPr marL="263027" indent="-263027" algn="l" defTabSz="84169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700" kern="0" dirty="0" smtClean="0">
                <a:solidFill>
                  <a:srgbClr val="000000"/>
                </a:solidFill>
                <a:latin typeface="Calibri"/>
              </a:rPr>
              <a:t>Collaboration environment</a:t>
            </a:r>
          </a:p>
          <a:p>
            <a:pPr marL="263027" indent="-263027" algn="l" defTabSz="84169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700" kern="0" dirty="0" smtClean="0">
                <a:solidFill>
                  <a:srgbClr val="000000"/>
                </a:solidFill>
                <a:latin typeface="Calibri"/>
              </a:rPr>
              <a:t>Interoperable part of growing Materials Information Infrastructure</a:t>
            </a:r>
          </a:p>
          <a:p>
            <a:pPr marL="263027" indent="-263027" algn="l" defTabSz="84169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700" kern="0" dirty="0" smtClean="0">
                <a:solidFill>
                  <a:srgbClr val="000000"/>
                </a:solidFill>
                <a:latin typeface="Calibri"/>
              </a:rPr>
              <a:t>Publically available Summer 2016</a:t>
            </a:r>
            <a:endParaRPr lang="en-US" sz="1700" kern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23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4" descr="RA Logo_2l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30" y="3267333"/>
            <a:ext cx="4190999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Arc 64"/>
          <p:cNvSpPr/>
          <p:nvPr/>
        </p:nvSpPr>
        <p:spPr>
          <a:xfrm>
            <a:off x="3864954" y="1693142"/>
            <a:ext cx="3635104" cy="734410"/>
          </a:xfrm>
          <a:prstGeom prst="arc">
            <a:avLst>
              <a:gd name="adj1" fmla="val 16200000"/>
              <a:gd name="adj2" fmla="val 1"/>
            </a:avLst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0333" tIns="45158" rIns="90333" bIns="45158" rtlCol="0" anchor="ctr"/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Arc 66"/>
          <p:cNvSpPr/>
          <p:nvPr/>
        </p:nvSpPr>
        <p:spPr>
          <a:xfrm flipV="1">
            <a:off x="4823347" y="2889217"/>
            <a:ext cx="2676711" cy="637817"/>
          </a:xfrm>
          <a:prstGeom prst="arc">
            <a:avLst>
              <a:gd name="adj1" fmla="val 16303865"/>
              <a:gd name="adj2" fmla="val 1"/>
            </a:avLst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0333" tIns="45158" rIns="90333" bIns="45158" rtlCol="0" anchor="ctr"/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Arc 68"/>
          <p:cNvSpPr/>
          <p:nvPr/>
        </p:nvSpPr>
        <p:spPr>
          <a:xfrm flipH="1">
            <a:off x="117688" y="3800110"/>
            <a:ext cx="3453117" cy="1237661"/>
          </a:xfrm>
          <a:prstGeom prst="arc">
            <a:avLst>
              <a:gd name="adj1" fmla="val 16200000"/>
              <a:gd name="adj2" fmla="val 1"/>
            </a:avLst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0333" tIns="45158" rIns="90333" bIns="45158" rtlCol="0" anchor="ctr"/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rot="10800000" flipH="1">
            <a:off x="1786432" y="3626556"/>
            <a:ext cx="4433046" cy="199046"/>
          </a:xfrm>
          <a:prstGeom prst="line">
            <a:avLst/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225698" y="5116049"/>
            <a:ext cx="5568936" cy="1588"/>
          </a:xfrm>
          <a:prstGeom prst="line">
            <a:avLst/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25097" y="1693142"/>
            <a:ext cx="4711998" cy="1588"/>
          </a:xfrm>
          <a:prstGeom prst="line">
            <a:avLst/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745" y="-173196"/>
            <a:ext cx="8229600" cy="1143000"/>
          </a:xfrm>
        </p:spPr>
        <p:txBody>
          <a:bodyPr/>
          <a:lstStyle/>
          <a:p>
            <a:r>
              <a:rPr lang="en-US" dirty="0" smtClean="0"/>
              <a:t>ICME/MGI Historical </a:t>
            </a:r>
            <a:r>
              <a:rPr lang="en-US" dirty="0"/>
              <a:t>Highlights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21" y="875283"/>
            <a:ext cx="1205014" cy="178967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7303" y="508214"/>
            <a:ext cx="695942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1989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550" y="1245253"/>
            <a:ext cx="1237145" cy="104595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525600" y="1037718"/>
            <a:ext cx="1974632" cy="1199194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DOE: Advanced Strategic Computing Initiative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2603796"/>
            <a:ext cx="2062590" cy="922195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NRC: Materials Science &amp; Eng for the 1990s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49883" y="735254"/>
            <a:ext cx="650407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1995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05504" y="1104597"/>
            <a:ext cx="2007639" cy="645196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NRC: The Valley of Death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05" y="2952736"/>
            <a:ext cx="1227518" cy="11003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789" y="2991266"/>
            <a:ext cx="2257781" cy="1013107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244503" y="2679704"/>
            <a:ext cx="650407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1999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00357" y="3836654"/>
            <a:ext cx="1295904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DARPA-AIM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69668" y="3799598"/>
            <a:ext cx="1844124" cy="645196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AFOSR-MEANS</a:t>
            </a:r>
          </a:p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610495" y="2673914"/>
            <a:ext cx="1344931" cy="368197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2001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17946" y="5553524"/>
            <a:ext cx="652643" cy="368197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2004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890503" y="5638887"/>
            <a:ext cx="650407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2010</a:t>
            </a:r>
          </a:p>
        </p:txBody>
      </p:sp>
      <p:pic>
        <p:nvPicPr>
          <p:cNvPr id="56" name="Picture 55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74382" y="4312079"/>
            <a:ext cx="1606566" cy="148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99305" y="4563630"/>
            <a:ext cx="771324" cy="10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2860428" y="5588819"/>
            <a:ext cx="652643" cy="368197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2008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595230" y="4225077"/>
            <a:ext cx="1141828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NRC-ICME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985813" y="5669294"/>
            <a:ext cx="650407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2011</a:t>
            </a:r>
          </a:p>
        </p:txBody>
      </p:sp>
      <p:sp>
        <p:nvSpPr>
          <p:cNvPr id="68" name="Arc 67"/>
          <p:cNvSpPr/>
          <p:nvPr/>
        </p:nvSpPr>
        <p:spPr>
          <a:xfrm flipH="1" flipV="1">
            <a:off x="117512" y="3726086"/>
            <a:ext cx="2974218" cy="1389969"/>
          </a:xfrm>
          <a:prstGeom prst="arc">
            <a:avLst>
              <a:gd name="adj1" fmla="val 16200000"/>
              <a:gd name="adj2" fmla="val 1"/>
            </a:avLst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0333" tIns="45158" rIns="90333" bIns="45158" rtlCol="0" anchor="ctr"/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131" y="4563633"/>
            <a:ext cx="1590297" cy="86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TextBox 78"/>
          <p:cNvSpPr txBox="1"/>
          <p:nvPr/>
        </p:nvSpPr>
        <p:spPr>
          <a:xfrm>
            <a:off x="582954" y="4155897"/>
            <a:ext cx="1081302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ONR-D3D 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6699" y="4486660"/>
            <a:ext cx="813980" cy="106360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955602" y="5568029"/>
            <a:ext cx="652643" cy="368197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2009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651718" y="4225077"/>
            <a:ext cx="1259648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WTEC-SBES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7382" y="1773842"/>
            <a:ext cx="1683526" cy="1307420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41" name="Picture 22" descr="vir[star]_blu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576" y="2991398"/>
            <a:ext cx="1082675" cy="4027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53399" y="3166136"/>
            <a:ext cx="2690741" cy="886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33" tIns="45158" rIns="90333" bIns="45158" rtlCol="0" anchor="ctr"/>
          <a:lstStyle/>
          <a:p>
            <a:pPr defTabSz="451743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50" name="Picture 49" descr="CMSC_xlg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4947397" y="4581076"/>
            <a:ext cx="802051" cy="106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extBox 61"/>
          <p:cNvSpPr txBox="1"/>
          <p:nvPr/>
        </p:nvSpPr>
        <p:spPr>
          <a:xfrm>
            <a:off x="4859837" y="4221837"/>
            <a:ext cx="1092936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BES-ASCR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985276" y="6038506"/>
            <a:ext cx="3880889" cy="42207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lIns="100662" tIns="50332" rIns="100662" bIns="50332" rtlCol="0">
            <a:spAutoFit/>
          </a:bodyPr>
          <a:lstStyle/>
          <a:p>
            <a:pPr defTabSz="903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We are at a tipping point!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355979" y="2673914"/>
            <a:ext cx="1844124" cy="368197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European Union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526326" y="3752594"/>
            <a:ext cx="2658243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Virtual Aluminum Castings</a:t>
            </a:r>
          </a:p>
        </p:txBody>
      </p:sp>
    </p:spTree>
    <p:extLst>
      <p:ext uri="{BB962C8B-B14F-4D97-AF65-F5344CB8AC3E}">
        <p14:creationId xmlns:p14="http://schemas.microsoft.com/office/powerpoint/2010/main" val="138651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hM\Desktop\10-bf-50k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511" y="959564"/>
            <a:ext cx="2586074" cy="1890888"/>
          </a:xfrm>
          <a:prstGeom prst="rect">
            <a:avLst/>
          </a:prstGeom>
          <a:noFill/>
        </p:spPr>
      </p:pic>
      <p:pic>
        <p:nvPicPr>
          <p:cNvPr id="5" name="Picture 3" descr="C:\Users\MhM\Desktop\3d\new width with-stat.BM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9218" y="1051469"/>
            <a:ext cx="2574531" cy="1798976"/>
          </a:xfrm>
          <a:prstGeom prst="rect">
            <a:avLst/>
          </a:prstGeom>
          <a:noFill/>
        </p:spPr>
      </p:pic>
      <p:pic>
        <p:nvPicPr>
          <p:cNvPr id="6" name="Picture 1" descr="C:\Users\MhM\Desktop\ICME 2013- Jiashi-V1 .t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2809" y="3571501"/>
            <a:ext cx="2606638" cy="1975320"/>
          </a:xfrm>
          <a:prstGeom prst="rect">
            <a:avLst/>
          </a:prstGeom>
          <a:noFill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81" y="3430227"/>
            <a:ext cx="2061808" cy="183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43830" y="2882366"/>
            <a:ext cx="1395198" cy="368827"/>
          </a:xfrm>
          <a:prstGeom prst="rect">
            <a:avLst/>
          </a:prstGeom>
          <a:noFill/>
        </p:spPr>
        <p:txBody>
          <a:bodyPr wrap="none" lIns="90945" tIns="45470" rIns="90945" bIns="45470" rtlCol="0">
            <a:spAutoFit/>
          </a:bodyPr>
          <a:lstStyle/>
          <a:p>
            <a:r>
              <a:rPr lang="en-US" dirty="0" smtClean="0"/>
              <a:t>TEM Images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84410" y="2850480"/>
            <a:ext cx="2753931" cy="368827"/>
          </a:xfrm>
          <a:prstGeom prst="rect">
            <a:avLst/>
          </a:prstGeom>
          <a:noFill/>
        </p:spPr>
        <p:txBody>
          <a:bodyPr wrap="none" lIns="90945" tIns="45470" rIns="90945" bIns="45470" rtlCol="0">
            <a:spAutoFit/>
          </a:bodyPr>
          <a:lstStyle/>
          <a:p>
            <a:r>
              <a:rPr lang="en-US" dirty="0" smtClean="0"/>
              <a:t>Quantitative Characteristics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8181" y="5244731"/>
            <a:ext cx="2445609" cy="954107"/>
          </a:xfrm>
          <a:prstGeom prst="rect">
            <a:avLst/>
          </a:prstGeom>
          <a:noFill/>
        </p:spPr>
        <p:txBody>
          <a:bodyPr wrap="square" lIns="90945" tIns="45470" rIns="90945" bIns="45470" rtlCol="0">
            <a:spAutoFit/>
          </a:bodyPr>
          <a:lstStyle/>
          <a:p>
            <a:r>
              <a:rPr lang="en-US" sz="1400" dirty="0"/>
              <a:t>Phase Field Simulation (using</a:t>
            </a:r>
          </a:p>
          <a:p>
            <a:r>
              <a:rPr lang="en-US" sz="1400" dirty="0"/>
              <a:t>Experimental info to “Parameterize</a:t>
            </a:r>
          </a:p>
          <a:p>
            <a:r>
              <a:rPr lang="en-US" sz="1400" dirty="0"/>
              <a:t>Nucleation Kinetics)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8585" y="5730862"/>
            <a:ext cx="3065838" cy="307777"/>
          </a:xfrm>
          <a:prstGeom prst="rect">
            <a:avLst/>
          </a:prstGeom>
          <a:noFill/>
        </p:spPr>
        <p:txBody>
          <a:bodyPr wrap="none" lIns="90945" tIns="45470" rIns="90945" bIns="45470" rtlCol="0">
            <a:spAutoFit/>
          </a:bodyPr>
          <a:lstStyle/>
          <a:p>
            <a:r>
              <a:rPr lang="en-US" sz="1400" dirty="0"/>
              <a:t>Comparing Experiments and Simulation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551762" y="4201652"/>
            <a:ext cx="592666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45" tIns="45470" rIns="90945" bIns="45470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186017" y="3445865"/>
            <a:ext cx="2780942" cy="275297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45" tIns="45470" rIns="90945" bIns="45470"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3471411" y="1806225"/>
            <a:ext cx="282223" cy="3245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45" tIns="45470" rIns="90945" bIns="45470"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2494923" y="4183950"/>
            <a:ext cx="282223" cy="3245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45" tIns="45470" rIns="90945" bIns="45470"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4586113" y="3275080"/>
            <a:ext cx="381000" cy="1688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45" tIns="45470" rIns="90945" bIns="4547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299835" y="3491759"/>
            <a:ext cx="2767118" cy="2707079"/>
            <a:chOff x="6252321" y="3599074"/>
            <a:chExt cx="2767118" cy="2707079"/>
          </a:xfrm>
        </p:grpSpPr>
        <p:sp>
          <p:nvSpPr>
            <p:cNvPr id="13" name="TextBox 12"/>
            <p:cNvSpPr txBox="1"/>
            <p:nvPr/>
          </p:nvSpPr>
          <p:spPr>
            <a:xfrm>
              <a:off x="6252321" y="3599074"/>
              <a:ext cx="2767118" cy="645826"/>
            </a:xfrm>
            <a:prstGeom prst="rect">
              <a:avLst/>
            </a:prstGeom>
            <a:noFill/>
          </p:spPr>
          <p:txBody>
            <a:bodyPr wrap="none" lIns="90945" tIns="45470" rIns="90945" bIns="45470" rtlCol="0">
              <a:spAutoFit/>
            </a:bodyPr>
            <a:lstStyle/>
            <a:p>
              <a:r>
                <a:rPr lang="en-US" dirty="0" smtClean="0"/>
                <a:t>Library of </a:t>
              </a:r>
            </a:p>
            <a:p>
              <a:r>
                <a:rPr lang="en-US" dirty="0" smtClean="0"/>
                <a:t>Analytical Expressions, e.g.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73157" y="4316981"/>
              <a:ext cx="1407822" cy="368827"/>
            </a:xfrm>
            <a:prstGeom prst="rect">
              <a:avLst/>
            </a:prstGeom>
            <a:noFill/>
          </p:spPr>
          <p:txBody>
            <a:bodyPr wrap="none" lIns="90945" tIns="45470" rIns="90945" bIns="45470" rtlCol="0">
              <a:spAutoFit/>
            </a:bodyPr>
            <a:lstStyle/>
            <a:p>
              <a:r>
                <a:rPr lang="en-US" dirty="0" smtClean="0"/>
                <a:t>r</a:t>
              </a:r>
              <a:r>
                <a:rPr lang="en-US" baseline="30000" dirty="0" smtClean="0"/>
                <a:t>3</a:t>
              </a:r>
              <a:r>
                <a:rPr lang="en-US" dirty="0" smtClean="0"/>
                <a:t>=DϒX</a:t>
              </a:r>
              <a:r>
                <a:rPr lang="en-US" baseline="-25000" dirty="0" smtClean="0"/>
                <a:t>c</a:t>
              </a:r>
              <a:r>
                <a:rPr lang="en-US" dirty="0" smtClean="0"/>
                <a:t>t-r</a:t>
              </a:r>
              <a:r>
                <a:rPr lang="en-US" baseline="-25000" dirty="0" smtClean="0"/>
                <a:t>0</a:t>
              </a:r>
              <a:r>
                <a:rPr lang="en-US" baseline="30000" dirty="0" smtClean="0"/>
                <a:t>3</a:t>
              </a:r>
              <a:endParaRPr lang="en-US" baseline="30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59514" y="5218871"/>
              <a:ext cx="1979155" cy="368827"/>
            </a:xfrm>
            <a:prstGeom prst="rect">
              <a:avLst/>
            </a:prstGeom>
            <a:noFill/>
          </p:spPr>
          <p:txBody>
            <a:bodyPr wrap="none" lIns="90945" tIns="45470" rIns="90945" bIns="45470" rtlCol="0">
              <a:spAutoFit/>
            </a:bodyPr>
            <a:lstStyle/>
            <a:p>
              <a:r>
                <a:rPr lang="en-US" dirty="0" smtClean="0"/>
                <a:t>Inputs from CASM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73703" y="5937326"/>
              <a:ext cx="2036162" cy="368827"/>
            </a:xfrm>
            <a:prstGeom prst="rect">
              <a:avLst/>
            </a:prstGeom>
            <a:noFill/>
          </p:spPr>
          <p:txBody>
            <a:bodyPr wrap="none" lIns="90945" tIns="45470" rIns="90945" bIns="45470" rtlCol="0">
              <a:spAutoFit/>
            </a:bodyPr>
            <a:lstStyle/>
            <a:p>
              <a:r>
                <a:rPr lang="en-US" u="sng" dirty="0" smtClean="0"/>
                <a:t>Nucleation Kinetics</a:t>
              </a:r>
              <a:endParaRPr lang="en-US" u="sng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65345" y="4223101"/>
              <a:ext cx="1235036" cy="645826"/>
            </a:xfrm>
            <a:prstGeom prst="rect">
              <a:avLst/>
            </a:prstGeom>
            <a:noFill/>
          </p:spPr>
          <p:txBody>
            <a:bodyPr wrap="none" lIns="90945" tIns="45470" rIns="90945" bIns="45470" rtlCol="0">
              <a:spAutoFit/>
            </a:bodyPr>
            <a:lstStyle/>
            <a:p>
              <a:r>
                <a:rPr lang="en-US" u="sng" dirty="0" smtClean="0"/>
                <a:t>Coarsening</a:t>
              </a:r>
            </a:p>
            <a:p>
              <a:r>
                <a:rPr lang="en-US" u="sng" dirty="0" smtClean="0"/>
                <a:t>kinetics</a:t>
              </a:r>
              <a:endParaRPr lang="en-US" u="sng" dirty="0"/>
            </a:p>
          </p:txBody>
        </p:sp>
        <p:sp>
          <p:nvSpPr>
            <p:cNvPr id="3" name="Up-Down Arrow 2"/>
            <p:cNvSpPr/>
            <p:nvPr/>
          </p:nvSpPr>
          <p:spPr>
            <a:xfrm>
              <a:off x="7027335" y="4754559"/>
              <a:ext cx="268111" cy="507666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945" tIns="45470" rIns="90945" bIns="45470" rtlCol="0" anchor="ctr"/>
            <a:lstStyle/>
            <a:p>
              <a:pPr algn="ctr"/>
              <a:endParaRPr lang="en-US"/>
            </a:p>
          </p:txBody>
        </p:sp>
        <p:sp>
          <p:nvSpPr>
            <p:cNvPr id="26" name="Up-Down Arrow 25"/>
            <p:cNvSpPr/>
            <p:nvPr/>
          </p:nvSpPr>
          <p:spPr>
            <a:xfrm>
              <a:off x="7045677" y="5588246"/>
              <a:ext cx="249767" cy="417397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0945" tIns="45470" rIns="90945" bIns="45470"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>
          <a:xfrm>
            <a:off x="492511" y="154768"/>
            <a:ext cx="8229600" cy="804867"/>
          </a:xfrm>
          <a:prstGeom prst="rect">
            <a:avLst/>
          </a:prstGeom>
        </p:spPr>
        <p:txBody>
          <a:bodyPr vert="horz" lIns="90919" tIns="45458" rIns="90919" bIns="45458" rtlCol="0" anchor="ctr">
            <a:noAutofit/>
          </a:bodyPr>
          <a:lstStyle>
            <a:lvl1pPr algn="ctr" defTabSz="4569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The Materials Commons </a:t>
            </a:r>
          </a:p>
          <a:p>
            <a:r>
              <a:rPr lang="en-US" sz="3200" dirty="0"/>
              <a:t>A Use Case: Precipitate Evolution</a:t>
            </a:r>
          </a:p>
        </p:txBody>
      </p:sp>
    </p:spTree>
    <p:extLst>
      <p:ext uri="{BB962C8B-B14F-4D97-AF65-F5344CB8AC3E}">
        <p14:creationId xmlns:p14="http://schemas.microsoft.com/office/powerpoint/2010/main" val="73500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91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Precipitate Evolution – Future Use of Data In Materials Commons</a:t>
            </a: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5" y="3572556"/>
            <a:ext cx="2503731" cy="222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43830" y="3049256"/>
            <a:ext cx="1395198" cy="368827"/>
          </a:xfrm>
          <a:prstGeom prst="rect">
            <a:avLst/>
          </a:prstGeom>
          <a:noFill/>
        </p:spPr>
        <p:txBody>
          <a:bodyPr wrap="none" lIns="90945" tIns="45470" rIns="90945" bIns="45470" rtlCol="0">
            <a:spAutoFit/>
          </a:bodyPr>
          <a:lstStyle/>
          <a:p>
            <a:r>
              <a:rPr lang="en-US" dirty="0" smtClean="0"/>
              <a:t>TEM Images</a:t>
            </a:r>
            <a:endParaRPr lang="en-US" dirty="0"/>
          </a:p>
        </p:txBody>
      </p:sp>
      <p:pic>
        <p:nvPicPr>
          <p:cNvPr id="4" name="Picture 2" descr="C:\Users\MhM\Desktop\10-bf-50k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02" b="22502"/>
          <a:stretch>
            <a:fillRect/>
          </a:stretch>
        </p:blipFill>
        <p:spPr bwMode="auto">
          <a:xfrm>
            <a:off x="492511" y="1270000"/>
            <a:ext cx="6191660" cy="4527223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 rot="10800000">
            <a:off x="6399012" y="3490337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45" tIns="45470" rIns="90945" bIns="45470"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3588081" y="4305952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45" tIns="45470" rIns="90945" bIns="4547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24134" y="3999490"/>
            <a:ext cx="1961444" cy="2030821"/>
          </a:xfrm>
          <a:prstGeom prst="rect">
            <a:avLst/>
          </a:prstGeom>
          <a:noFill/>
        </p:spPr>
        <p:txBody>
          <a:bodyPr wrap="square" lIns="90945" tIns="45470" rIns="90945" bIns="45470" rtlCol="0">
            <a:spAutoFit/>
          </a:bodyPr>
          <a:lstStyle/>
          <a:p>
            <a:r>
              <a:rPr lang="en-US" dirty="0" smtClean="0"/>
              <a:t>Characteristics available in images which have not been quantified – </a:t>
            </a:r>
          </a:p>
          <a:p>
            <a:r>
              <a:rPr lang="en-US" dirty="0"/>
              <a:t>b</a:t>
            </a:r>
            <a:r>
              <a:rPr lang="en-US" dirty="0" smtClean="0"/>
              <a:t>ut future researcher may need.</a:t>
            </a:r>
          </a:p>
        </p:txBody>
      </p:sp>
    </p:spTree>
    <p:extLst>
      <p:ext uri="{BB962C8B-B14F-4D97-AF65-F5344CB8AC3E}">
        <p14:creationId xmlns:p14="http://schemas.microsoft.com/office/powerpoint/2010/main" val="322819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risms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667" y="6470055"/>
            <a:ext cx="1368778" cy="290578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-14110" y="0"/>
            <a:ext cx="9158110" cy="931333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76"/>
            <a:endParaRPr kumimoji="1" lang="zh-CN" altLang="en-US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70181" y="-199233"/>
            <a:ext cx="7720235" cy="1259572"/>
          </a:xfrm>
          <a:prstGeom prst="rect">
            <a:avLst/>
          </a:prstGeom>
        </p:spPr>
        <p:txBody>
          <a:bodyPr vert="horz" lIns="91307" tIns="45652" rIns="91307" bIns="45652" rtlCol="0" anchor="ctr">
            <a:normAutofit/>
          </a:bodyPr>
          <a:lstStyle>
            <a:lvl1pPr algn="ctr" defTabSz="456536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3100" dirty="0" smtClean="0">
                <a:solidFill>
                  <a:srgbClr val="FFFFFF"/>
                </a:solidFill>
                <a:latin typeface="Calibri"/>
                <a:cs typeface="Calibri"/>
              </a:rPr>
              <a:t>PRISMS Center – Vision of Success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54503" y="6205352"/>
            <a:ext cx="87721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48451" y="2939700"/>
            <a:ext cx="8686800" cy="2367372"/>
            <a:chOff x="457200" y="2484535"/>
            <a:chExt cx="8686800" cy="2367372"/>
          </a:xfrm>
        </p:grpSpPr>
        <p:grpSp>
          <p:nvGrpSpPr>
            <p:cNvPr id="20" name="Group 19"/>
            <p:cNvGrpSpPr/>
            <p:nvPr/>
          </p:nvGrpSpPr>
          <p:grpSpPr>
            <a:xfrm>
              <a:off x="1676401" y="2484535"/>
              <a:ext cx="2438399" cy="1752600"/>
              <a:chOff x="1524001" y="3657600"/>
              <a:chExt cx="2438399" cy="1752600"/>
            </a:xfrm>
          </p:grpSpPr>
          <p:grpSp>
            <p:nvGrpSpPr>
              <p:cNvPr id="39" name="Group 33"/>
              <p:cNvGrpSpPr>
                <a:grpSpLocks/>
              </p:cNvGrpSpPr>
              <p:nvPr/>
            </p:nvGrpSpPr>
            <p:grpSpPr bwMode="auto">
              <a:xfrm>
                <a:off x="2590800" y="4495800"/>
                <a:ext cx="1371600" cy="914400"/>
                <a:chOff x="1632" y="2832"/>
                <a:chExt cx="864" cy="576"/>
              </a:xfrm>
            </p:grpSpPr>
            <p:sp>
              <p:nvSpPr>
                <p:cNvPr id="49" name="Rectangle 7"/>
                <p:cNvSpPr>
                  <a:spLocks noChangeArrowheads="1"/>
                </p:cNvSpPr>
                <p:nvPr/>
              </p:nvSpPr>
              <p:spPr bwMode="auto">
                <a:xfrm>
                  <a:off x="1872" y="2832"/>
                  <a:ext cx="576" cy="576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350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5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872" y="2880"/>
                  <a:ext cx="624" cy="4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1345" tIns="45671" rIns="91345" bIns="45671">
                  <a:spAutoFit/>
                </a:bodyPr>
                <a:lstStyle/>
                <a:p>
                  <a:pPr defTabSz="913504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u="sng" dirty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rPr>
                    <a:t>Quantitative</a:t>
                  </a:r>
                </a:p>
                <a:p>
                  <a:pPr defTabSz="913504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dirty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rPr>
                    <a:t>Structure-Property Relations</a:t>
                  </a:r>
                </a:p>
              </p:txBody>
            </p:sp>
            <p:sp>
              <p:nvSpPr>
                <p:cNvPr id="51" name="Line 13"/>
                <p:cNvSpPr>
                  <a:spLocks noChangeShapeType="1"/>
                </p:cNvSpPr>
                <p:nvPr/>
              </p:nvSpPr>
              <p:spPr bwMode="auto">
                <a:xfrm>
                  <a:off x="1632" y="3120"/>
                  <a:ext cx="24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defTabSz="91350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40" name="Group 36"/>
              <p:cNvGrpSpPr>
                <a:grpSpLocks/>
              </p:cNvGrpSpPr>
              <p:nvPr/>
            </p:nvGrpSpPr>
            <p:grpSpPr bwMode="auto">
              <a:xfrm>
                <a:off x="1524001" y="3657600"/>
                <a:ext cx="1322388" cy="1752600"/>
                <a:chOff x="960" y="2304"/>
                <a:chExt cx="833" cy="1104"/>
              </a:xfrm>
            </p:grpSpPr>
            <p:sp>
              <p:nvSpPr>
                <p:cNvPr id="41" name="Rectangle 10"/>
                <p:cNvSpPr>
                  <a:spLocks noChangeArrowheads="1"/>
                </p:cNvSpPr>
                <p:nvPr/>
              </p:nvSpPr>
              <p:spPr bwMode="auto">
                <a:xfrm>
                  <a:off x="1056" y="2832"/>
                  <a:ext cx="576" cy="576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350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grpSp>
              <p:nvGrpSpPr>
                <p:cNvPr id="42" name="Group 35"/>
                <p:cNvGrpSpPr>
                  <a:grpSpLocks/>
                </p:cNvGrpSpPr>
                <p:nvPr/>
              </p:nvGrpSpPr>
              <p:grpSpPr bwMode="auto">
                <a:xfrm>
                  <a:off x="960" y="2304"/>
                  <a:ext cx="833" cy="1104"/>
                  <a:chOff x="960" y="2304"/>
                  <a:chExt cx="833" cy="1104"/>
                </a:xfrm>
              </p:grpSpPr>
              <p:sp>
                <p:nvSpPr>
                  <p:cNvPr id="43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2304"/>
                    <a:ext cx="816" cy="384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defTabSz="913504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grpSp>
                <p:nvGrpSpPr>
                  <p:cNvPr id="44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1008" y="2304"/>
                    <a:ext cx="785" cy="1104"/>
                    <a:chOff x="1008" y="2304"/>
                    <a:chExt cx="785" cy="1104"/>
                  </a:xfrm>
                </p:grpSpPr>
                <p:sp>
                  <p:nvSpPr>
                    <p:cNvPr id="45" name="Text Box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56" y="2880"/>
                      <a:ext cx="624" cy="4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1345" tIns="45671" rIns="91345" bIns="45671">
                      <a:spAutoFit/>
                    </a:bodyPr>
                    <a:lstStyle/>
                    <a:p>
                      <a:pPr defTabSz="913504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000" b="1" u="sng" dirty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</a:rPr>
                        <a:t>Quantitative</a:t>
                      </a:r>
                    </a:p>
                    <a:p>
                      <a:pPr defTabSz="913504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</a:rPr>
                        <a:t>Processing-Structure Relations</a:t>
                      </a:r>
                    </a:p>
                  </p:txBody>
                </p:sp>
                <p:sp>
                  <p:nvSpPr>
                    <p:cNvPr id="46" name="Text Box 1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08" y="2304"/>
                      <a:ext cx="785" cy="3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1345" tIns="45671" rIns="91345" bIns="45671">
                      <a:spAutoFit/>
                    </a:bodyPr>
                    <a:lstStyle/>
                    <a:p>
                      <a:pPr defTabSz="913504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</a:rPr>
                        <a:t>Chemistry</a:t>
                      </a:r>
                    </a:p>
                    <a:p>
                      <a:pPr defTabSz="913504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</a:rPr>
                        <a:t>Thermodynamics</a:t>
                      </a:r>
                    </a:p>
                    <a:p>
                      <a:pPr defTabSz="913504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Arial" charset="0"/>
                          <a:ea typeface="ＭＳ Ｐゴシック" charset="0"/>
                        </a:rPr>
                        <a:t>Diffusion</a:t>
                      </a:r>
                    </a:p>
                  </p:txBody>
                </p:sp>
                <p:sp>
                  <p:nvSpPr>
                    <p:cNvPr id="47" name="Line 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3408"/>
                      <a:ext cx="19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algn="ctr" defTabSz="913504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8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44" y="2688"/>
                      <a:ext cx="0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algn="ctr" defTabSz="913504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21" name="Group 16"/>
            <p:cNvGrpSpPr>
              <a:grpSpLocks/>
            </p:cNvGrpSpPr>
            <p:nvPr/>
          </p:nvGrpSpPr>
          <p:grpSpPr bwMode="auto">
            <a:xfrm>
              <a:off x="457200" y="3322735"/>
              <a:ext cx="1371600" cy="914400"/>
              <a:chOff x="192" y="2832"/>
              <a:chExt cx="864" cy="576"/>
            </a:xfrm>
          </p:grpSpPr>
          <p:sp>
            <p:nvSpPr>
              <p:cNvPr id="35" name="Rectangle 17"/>
              <p:cNvSpPr>
                <a:spLocks noChangeArrowheads="1"/>
              </p:cNvSpPr>
              <p:nvPr/>
            </p:nvSpPr>
            <p:spPr bwMode="auto">
              <a:xfrm>
                <a:off x="192" y="2832"/>
                <a:ext cx="648" cy="57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3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36" name="Group 18"/>
              <p:cNvGrpSpPr>
                <a:grpSpLocks/>
              </p:cNvGrpSpPr>
              <p:nvPr/>
            </p:nvGrpSpPr>
            <p:grpSpPr bwMode="auto">
              <a:xfrm>
                <a:off x="192" y="2928"/>
                <a:ext cx="864" cy="349"/>
                <a:chOff x="192" y="2928"/>
                <a:chExt cx="864" cy="349"/>
              </a:xfrm>
            </p:grpSpPr>
            <p:sp>
              <p:nvSpPr>
                <p:cNvPr id="37" name="Line 19"/>
                <p:cNvSpPr>
                  <a:spLocks noChangeShapeType="1"/>
                </p:cNvSpPr>
                <p:nvPr/>
              </p:nvSpPr>
              <p:spPr bwMode="auto">
                <a:xfrm>
                  <a:off x="840" y="3120"/>
                  <a:ext cx="21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defTabSz="91350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3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92" y="2928"/>
                  <a:ext cx="673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1345" tIns="45671" rIns="91345" bIns="45671">
                  <a:spAutoFit/>
                </a:bodyPr>
                <a:lstStyle/>
                <a:p>
                  <a:pPr defTabSz="913504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dirty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rPr>
                    <a:t>Manufacturing</a:t>
                  </a:r>
                </a:p>
                <a:p>
                  <a:pPr defTabSz="913504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dirty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rPr>
                    <a:t>Process</a:t>
                  </a:r>
                </a:p>
                <a:p>
                  <a:pPr defTabSz="913504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dirty="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rPr>
                    <a:t>Simulation</a:t>
                  </a:r>
                </a:p>
              </p:txBody>
            </p:sp>
          </p:grpSp>
        </p:grp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5791200" y="3398935"/>
              <a:ext cx="1295400" cy="721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45" tIns="45671" rIns="91345" bIns="45671">
              <a:spAutoFit/>
            </a:bodyPr>
            <a:lstStyle/>
            <a:p>
              <a:pPr defTabSz="91350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Engineering Product Performance Analysis</a:t>
              </a:r>
            </a:p>
          </p:txBody>
        </p:sp>
        <p:grpSp>
          <p:nvGrpSpPr>
            <p:cNvPr id="23" name="Group 24"/>
            <p:cNvGrpSpPr>
              <a:grpSpLocks/>
            </p:cNvGrpSpPr>
            <p:nvPr/>
          </p:nvGrpSpPr>
          <p:grpSpPr bwMode="auto">
            <a:xfrm>
              <a:off x="4038600" y="3322735"/>
              <a:ext cx="2743200" cy="914400"/>
              <a:chOff x="2448" y="2832"/>
              <a:chExt cx="1728" cy="576"/>
            </a:xfrm>
          </p:grpSpPr>
          <p:sp>
            <p:nvSpPr>
              <p:cNvPr id="27" name="Line 25"/>
              <p:cNvSpPr>
                <a:spLocks noChangeShapeType="1"/>
              </p:cNvSpPr>
              <p:nvPr/>
            </p:nvSpPr>
            <p:spPr bwMode="auto">
              <a:xfrm>
                <a:off x="2448" y="3120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3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28" name="Group 26"/>
              <p:cNvGrpSpPr>
                <a:grpSpLocks/>
              </p:cNvGrpSpPr>
              <p:nvPr/>
            </p:nvGrpSpPr>
            <p:grpSpPr bwMode="auto">
              <a:xfrm>
                <a:off x="2688" y="2832"/>
                <a:ext cx="1488" cy="576"/>
                <a:chOff x="2688" y="2832"/>
                <a:chExt cx="1488" cy="576"/>
              </a:xfrm>
            </p:grpSpPr>
            <p:sp>
              <p:nvSpPr>
                <p:cNvPr id="3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688" y="2976"/>
                  <a:ext cx="624" cy="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1345" tIns="45671" rIns="91345" bIns="45671">
                  <a:spAutoFit/>
                </a:bodyPr>
                <a:lstStyle/>
                <a:p>
                  <a:pPr defTabSz="913504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</a:rPr>
                    <a:t>Constitutive Models</a:t>
                  </a:r>
                </a:p>
              </p:txBody>
            </p:sp>
            <p:sp>
              <p:nvSpPr>
                <p:cNvPr id="32" name="Rectangle 28"/>
                <p:cNvSpPr>
                  <a:spLocks noChangeArrowheads="1"/>
                </p:cNvSpPr>
                <p:nvPr/>
              </p:nvSpPr>
              <p:spPr bwMode="auto">
                <a:xfrm>
                  <a:off x="3504" y="2832"/>
                  <a:ext cx="672" cy="576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350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33" name="Rectangle 29"/>
                <p:cNvSpPr>
                  <a:spLocks noChangeArrowheads="1"/>
                </p:cNvSpPr>
                <p:nvPr/>
              </p:nvSpPr>
              <p:spPr bwMode="auto">
                <a:xfrm>
                  <a:off x="2688" y="2832"/>
                  <a:ext cx="576" cy="576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350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34" name="Line 30"/>
                <p:cNvSpPr>
                  <a:spLocks noChangeShapeType="1"/>
                </p:cNvSpPr>
                <p:nvPr/>
              </p:nvSpPr>
              <p:spPr bwMode="auto">
                <a:xfrm>
                  <a:off x="3264" y="3120"/>
                  <a:ext cx="24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defTabSz="91350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6858000" y="3322735"/>
              <a:ext cx="2286000" cy="1529172"/>
              <a:chOff x="6705600" y="4495800"/>
              <a:chExt cx="2286000" cy="1529172"/>
            </a:xfrm>
          </p:grpSpPr>
          <p:sp>
            <p:nvSpPr>
              <p:cNvPr id="25" name="AutoShape 31"/>
              <p:cNvSpPr>
                <a:spLocks noChangeArrowheads="1"/>
              </p:cNvSpPr>
              <p:nvPr/>
            </p:nvSpPr>
            <p:spPr bwMode="auto">
              <a:xfrm>
                <a:off x="6705600" y="4572000"/>
                <a:ext cx="685800" cy="762000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3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6" name="Text Box 32"/>
              <p:cNvSpPr txBox="1">
                <a:spLocks noChangeArrowheads="1"/>
              </p:cNvSpPr>
              <p:nvPr/>
            </p:nvSpPr>
            <p:spPr bwMode="auto">
              <a:xfrm>
                <a:off x="7397750" y="4495800"/>
                <a:ext cx="1593850" cy="1529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345" tIns="45671" rIns="91345" bIns="45671">
                <a:spAutoFit/>
              </a:bodyPr>
              <a:lstStyle/>
              <a:p>
                <a:pPr defTabSz="913504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</a:rPr>
                  <a:t> Process &amp;   product optimization  </a:t>
                </a:r>
              </a:p>
              <a:p>
                <a:pPr defTabSz="913504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en-US" dirty="0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</a:rPr>
                  <a:t> Innovation</a:t>
                </a:r>
              </a:p>
              <a:p>
                <a:pPr defTabSz="913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02407" y="1117062"/>
            <a:ext cx="8529001" cy="4148763"/>
            <a:chOff x="202407" y="1117062"/>
            <a:chExt cx="8529001" cy="4148763"/>
          </a:xfrm>
        </p:grpSpPr>
        <p:sp>
          <p:nvSpPr>
            <p:cNvPr id="16" name="Oval 15"/>
            <p:cNvSpPr/>
            <p:nvPr/>
          </p:nvSpPr>
          <p:spPr bwMode="auto">
            <a:xfrm>
              <a:off x="1045882" y="2424867"/>
              <a:ext cx="4208097" cy="2840958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51" tIns="45675" rIns="91351" bIns="45675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913504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17763" y="1117062"/>
              <a:ext cx="3713645" cy="1200238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txBody>
            <a:bodyPr wrap="square" lIns="91351" tIns="45675" rIns="91351" bIns="45675" rtlCol="0">
              <a:spAutoFit/>
            </a:bodyPr>
            <a:lstStyle/>
            <a:p>
              <a:pPr algn="ctr" defTabSz="456697"/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PRISMS – </a:t>
              </a: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u="sng" dirty="0" smtClean="0">
                  <a:solidFill>
                    <a:prstClr val="black"/>
                  </a:solidFill>
                  <a:latin typeface="Calibri"/>
                </a:rPr>
                <a:t>extensible</a:t>
              </a: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scientific core for </a:t>
              </a: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ICME for </a:t>
              </a: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structural metals</a:t>
              </a: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 flipV="1">
              <a:off x="3729851" y="1901847"/>
              <a:ext cx="1287912" cy="571459"/>
            </a:xfrm>
            <a:prstGeom prst="line">
              <a:avLst/>
            </a:prstGeom>
            <a:solidFill>
              <a:schemeClr val="folHlink">
                <a:alpha val="50000"/>
              </a:schemeClr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202407" y="1399516"/>
              <a:ext cx="2940088" cy="841504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>
              <a:solidFill>
                <a:sysClr val="windowText" lastClr="000000"/>
              </a:solidFill>
            </a:ln>
          </p:spPr>
          <p:txBody>
            <a:bodyPr wrap="square" lIns="101747" tIns="50874" rIns="101747" bIns="50874" rtlCol="0">
              <a:spAutoFit/>
            </a:bodyPr>
            <a:lstStyle/>
            <a:p>
              <a:pPr defTabSz="456697"/>
              <a:r>
                <a:rPr lang="en-US" sz="1600" dirty="0">
                  <a:solidFill>
                    <a:prstClr val="black"/>
                  </a:solidFill>
                  <a:latin typeface="Arial" charset="0"/>
                </a:rPr>
                <a:t>Provide the capability for rapid insertion of the latest science into the engineering 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857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-14110" y="0"/>
            <a:ext cx="9158110" cy="931333"/>
          </a:xfrm>
          <a:prstGeom prst="rect">
            <a:avLst/>
          </a:prstGeom>
          <a:solidFill>
            <a:srgbClr val="214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6976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 dirty="0">
              <a:solidFill>
                <a:prstClr val="white"/>
              </a:solidFill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323351" y="-597468"/>
            <a:ext cx="8692019" cy="2170904"/>
          </a:xfrm>
          <a:prstGeom prst="rect">
            <a:avLst/>
          </a:prstGeom>
        </p:spPr>
        <p:txBody>
          <a:bodyPr vert="horz" lIns="91395" tIns="45698" rIns="91395" bIns="45698" rtlCol="0" anchor="ctr">
            <a:normAutofit/>
          </a:bodyPr>
          <a:lstStyle>
            <a:lvl1pPr algn="ctr" defTabSz="4569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FFFFFF"/>
                </a:solidFill>
                <a:cs typeface="Calibri"/>
              </a:rPr>
              <a:t>PRISMS Center Integrated Framework</a:t>
            </a:r>
            <a:r>
              <a:rPr lang="en-US" sz="3100" dirty="0" smtClean="0">
                <a:solidFill>
                  <a:srgbClr val="FFFFFF"/>
                </a:solidFill>
                <a:cs typeface="Calibri"/>
              </a:rPr>
              <a:t/>
            </a:r>
            <a:br>
              <a:rPr lang="en-US" sz="3100" dirty="0" smtClean="0">
                <a:solidFill>
                  <a:srgbClr val="FFFFFF"/>
                </a:solidFill>
                <a:cs typeface="Calibri"/>
              </a:rPr>
            </a:br>
            <a:r>
              <a:rPr lang="en-US" sz="2000" dirty="0" smtClean="0">
                <a:solidFill>
                  <a:srgbClr val="FFFFFF"/>
                </a:solidFill>
                <a:cs typeface="Calibri"/>
              </a:rPr>
              <a:t> Enabling accelerated predictive materials science</a:t>
            </a:r>
            <a:endParaRPr lang="en-US" sz="2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7012" y="1097479"/>
            <a:ext cx="8675865" cy="5525041"/>
            <a:chOff x="227012" y="1097479"/>
            <a:chExt cx="8675865" cy="5525041"/>
          </a:xfrm>
        </p:grpSpPr>
        <p:grpSp>
          <p:nvGrpSpPr>
            <p:cNvPr id="7" name="Group 6"/>
            <p:cNvGrpSpPr/>
            <p:nvPr/>
          </p:nvGrpSpPr>
          <p:grpSpPr>
            <a:xfrm>
              <a:off x="227012" y="1097479"/>
              <a:ext cx="8675865" cy="5525041"/>
              <a:chOff x="227012" y="1097479"/>
              <a:chExt cx="8675865" cy="5525041"/>
            </a:xfrm>
          </p:grpSpPr>
          <p:grpSp>
            <p:nvGrpSpPr>
              <p:cNvPr id="176" name="Group 175"/>
              <p:cNvGrpSpPr/>
              <p:nvPr/>
            </p:nvGrpSpPr>
            <p:grpSpPr>
              <a:xfrm>
                <a:off x="227012" y="1097479"/>
                <a:ext cx="8675865" cy="5525041"/>
                <a:chOff x="227012" y="1097479"/>
                <a:chExt cx="8675865" cy="5525041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3636485" y="4825813"/>
                  <a:ext cx="1715728" cy="1796707"/>
                  <a:chOff x="3707081" y="4941990"/>
                  <a:chExt cx="1715728" cy="1796707"/>
                </a:xfrm>
              </p:grpSpPr>
              <p:sp>
                <p:nvSpPr>
                  <p:cNvPr id="119" name="Rounded Rectangle 118"/>
                  <p:cNvSpPr/>
                  <p:nvPr/>
                </p:nvSpPr>
                <p:spPr>
                  <a:xfrm>
                    <a:off x="3707081" y="4941990"/>
                    <a:ext cx="1715728" cy="1531720"/>
                  </a:xfrm>
                  <a:prstGeom prst="roundRect">
                    <a:avLst/>
                  </a:prstGeom>
                  <a:solidFill>
                    <a:srgbClr val="CCFFCC"/>
                  </a:solidFill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59" name="Picture 2" descr="Z:\Esitz\Research\Alloys\Mg-2.17Nd C\TEM\Mg-Nd AlloyC-AT250C2hr\03-03-15\DF2-41-magx3M-0001orientation-41.bmp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 rot="16200000">
                    <a:off x="4048091" y="5070308"/>
                    <a:ext cx="1097190" cy="95202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4063261" y="6030811"/>
                    <a:ext cx="1118383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b="1" dirty="0" smtClean="0">
                        <a:solidFill>
                          <a:srgbClr val="FF0000"/>
                        </a:solidFill>
                        <a:latin typeface="Calibri"/>
                      </a:rPr>
                      <a:t>EXPERIMENTS</a:t>
                    </a:r>
                    <a:endParaRPr lang="en-US" sz="1100" dirty="0">
                      <a:solidFill>
                        <a:prstClr val="black"/>
                      </a:solidFill>
                      <a:latin typeface="Calibri"/>
                    </a:endParaRPr>
                  </a:p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 smtClean="0">
                        <a:solidFill>
                          <a:prstClr val="black"/>
                        </a:solidFill>
                        <a:latin typeface="Calibri"/>
                      </a:rPr>
                      <a:t>(TEM, APT) </a:t>
                    </a:r>
                    <a:endParaRPr lang="en-US" sz="1100" dirty="0">
                      <a:solidFill>
                        <a:prstClr val="black"/>
                      </a:solidFill>
                      <a:latin typeface="Calibri"/>
                    </a:endParaRPr>
                  </a:p>
                  <a:p>
                    <a:pPr algn="l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54" name="Group 53"/>
                <p:cNvGrpSpPr/>
                <p:nvPr/>
              </p:nvGrpSpPr>
              <p:grpSpPr>
                <a:xfrm>
                  <a:off x="227012" y="2784044"/>
                  <a:ext cx="1314464" cy="1588671"/>
                  <a:chOff x="366965" y="2729653"/>
                  <a:chExt cx="1314464" cy="1588671"/>
                </a:xfrm>
              </p:grpSpPr>
              <p:sp>
                <p:nvSpPr>
                  <p:cNvPr id="81" name="Rounded Rectangle 80"/>
                  <p:cNvSpPr/>
                  <p:nvPr/>
                </p:nvSpPr>
                <p:spPr>
                  <a:xfrm>
                    <a:off x="367281" y="2729653"/>
                    <a:ext cx="1314148" cy="1588671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366965" y="2817571"/>
                    <a:ext cx="1314148" cy="1397068"/>
                    <a:chOff x="105404" y="3410178"/>
                    <a:chExt cx="1314148" cy="1397068"/>
                  </a:xfrm>
                  <a:solidFill>
                    <a:schemeClr val="accent1"/>
                  </a:solidFill>
                </p:grpSpPr>
                <p:pic>
                  <p:nvPicPr>
                    <p:cNvPr id="19" name="Picture 18"/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51388" y="3410178"/>
                      <a:ext cx="1009806" cy="1025503"/>
                    </a:xfrm>
                    <a:prstGeom prst="rect">
                      <a:avLst/>
                    </a:prstGeom>
                    <a:grpFill/>
                  </p:spPr>
                </p:pic>
                <p:sp>
                  <p:nvSpPr>
                    <p:cNvPr id="41" name="TextBox 40"/>
                    <p:cNvSpPr txBox="1"/>
                    <p:nvPr/>
                  </p:nvSpPr>
                  <p:spPr>
                    <a:xfrm>
                      <a:off x="105404" y="4391748"/>
                      <a:ext cx="1314148" cy="4154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prstClr val="black"/>
                          </a:solidFill>
                          <a:latin typeface="Calibri"/>
                        </a:rPr>
                        <a:t>Fourier Space DFT </a:t>
                      </a:r>
                    </a:p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prstClr val="black"/>
                          </a:solidFill>
                          <a:latin typeface="Calibri"/>
                        </a:rPr>
                        <a:t>(e.g. VASP)</a:t>
                      </a:r>
                    </a:p>
                  </p:txBody>
                </p:sp>
              </p:grpSp>
            </p:grpSp>
            <p:grpSp>
              <p:nvGrpSpPr>
                <p:cNvPr id="51" name="Group 50"/>
                <p:cNvGrpSpPr/>
                <p:nvPr/>
              </p:nvGrpSpPr>
              <p:grpSpPr>
                <a:xfrm>
                  <a:off x="4902782" y="1097479"/>
                  <a:ext cx="1754094" cy="1554848"/>
                  <a:chOff x="5334805" y="1043989"/>
                  <a:chExt cx="1754094" cy="1554848"/>
                </a:xfrm>
              </p:grpSpPr>
              <p:sp>
                <p:nvSpPr>
                  <p:cNvPr id="132" name="Rounded Rectangle 131"/>
                  <p:cNvSpPr/>
                  <p:nvPr/>
                </p:nvSpPr>
                <p:spPr>
                  <a:xfrm>
                    <a:off x="5334805" y="1043989"/>
                    <a:ext cx="1688809" cy="1554848"/>
                  </a:xfrm>
                  <a:prstGeom prst="roundRect">
                    <a:avLst/>
                  </a:prstGeom>
                  <a:solidFill>
                    <a:srgbClr val="CCFFCC"/>
                  </a:solidFill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6" name="Group 38"/>
                  <p:cNvGrpSpPr/>
                  <p:nvPr/>
                </p:nvGrpSpPr>
                <p:grpSpPr>
                  <a:xfrm>
                    <a:off x="5370681" y="1084165"/>
                    <a:ext cx="1718218" cy="1462276"/>
                    <a:chOff x="6966362" y="4261073"/>
                    <a:chExt cx="1718218" cy="1462276"/>
                  </a:xfrm>
                  <a:noFill/>
                </p:grpSpPr>
                <p:pic>
                  <p:nvPicPr>
                    <p:cNvPr id="66" name="Picture 65"/>
                    <p:cNvPicPr>
                      <a:picLocks noChangeAspect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312324" y="4261073"/>
                      <a:ext cx="982612" cy="1098996"/>
                    </a:xfrm>
                    <a:prstGeom prst="rect">
                      <a:avLst/>
                    </a:prstGeom>
                    <a:grpFill/>
                  </p:spPr>
                </p:pic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6966362" y="5292462"/>
                      <a:ext cx="1718218" cy="430887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Calibri"/>
                        </a:rPr>
                        <a:t>EXPERIMENTS </a:t>
                      </a:r>
                      <a:r>
                        <a:rPr lang="en-US" sz="1100" dirty="0">
                          <a:solidFill>
                            <a:prstClr val="black"/>
                          </a:solidFill>
                          <a:latin typeface="Calibri"/>
                        </a:rPr>
                        <a:t> (slip, </a:t>
                      </a:r>
                    </a:p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prstClr val="black"/>
                          </a:solidFill>
                          <a:latin typeface="Calibri"/>
                        </a:rPr>
                        <a:t>twinning, crack, etc.)</a:t>
                      </a:r>
                    </a:p>
                  </p:txBody>
                </p:sp>
              </p:grpSp>
            </p:grpSp>
            <p:grpSp>
              <p:nvGrpSpPr>
                <p:cNvPr id="72" name="Group 71"/>
                <p:cNvGrpSpPr/>
                <p:nvPr/>
              </p:nvGrpSpPr>
              <p:grpSpPr>
                <a:xfrm>
                  <a:off x="227012" y="1181929"/>
                  <a:ext cx="1504488" cy="1412551"/>
                  <a:chOff x="339505" y="1141825"/>
                  <a:chExt cx="1504488" cy="1412551"/>
                </a:xfrm>
              </p:grpSpPr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2042" y="1213733"/>
                    <a:ext cx="991001" cy="937545"/>
                  </a:xfrm>
                  <a:prstGeom prst="rect">
                    <a:avLst/>
                  </a:prstGeom>
                </p:spPr>
              </p:pic>
              <p:sp>
                <p:nvSpPr>
                  <p:cNvPr id="2" name="TextBox 1"/>
                  <p:cNvSpPr txBox="1"/>
                  <p:nvPr/>
                </p:nvSpPr>
                <p:spPr>
                  <a:xfrm>
                    <a:off x="551729" y="2103811"/>
                    <a:ext cx="1050288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>
                        <a:solidFill>
                          <a:prstClr val="black"/>
                        </a:solidFill>
                        <a:latin typeface="Calibri"/>
                      </a:rPr>
                      <a:t>Real Space DFT</a:t>
                    </a:r>
                  </a:p>
                  <a:p>
                    <a:pPr algn="l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b="1" dirty="0">
                        <a:solidFill>
                          <a:srgbClr val="F79646">
                            <a:lumMod val="50000"/>
                          </a:srgbClr>
                        </a:solidFill>
                        <a:latin typeface="Calibri"/>
                      </a:rPr>
                      <a:t>PRISMS-RSDFT</a:t>
                    </a:r>
                    <a:endParaRPr lang="en-US" sz="1100" b="1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" name="Rounded Rectangle 13"/>
                  <p:cNvSpPr/>
                  <p:nvPr/>
                </p:nvSpPr>
                <p:spPr>
                  <a:xfrm>
                    <a:off x="339505" y="1141825"/>
                    <a:ext cx="1504488" cy="1412551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5" name="Group 64"/>
                <p:cNvGrpSpPr/>
                <p:nvPr/>
              </p:nvGrpSpPr>
              <p:grpSpPr>
                <a:xfrm>
                  <a:off x="5375501" y="2933625"/>
                  <a:ext cx="1715238" cy="1650623"/>
                  <a:chOff x="5458731" y="2884303"/>
                  <a:chExt cx="1715238" cy="1650623"/>
                </a:xfrm>
              </p:grpSpPr>
              <p:pic>
                <p:nvPicPr>
                  <p:cNvPr id="60" name="Picture 70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27908" y="2884303"/>
                    <a:ext cx="1176885" cy="1248078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5458731" y="4040257"/>
                    <a:ext cx="1715238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>
                        <a:solidFill>
                          <a:prstClr val="black"/>
                        </a:solidFill>
                        <a:latin typeface="Calibri"/>
                      </a:rPr>
                      <a:t>Crystal Plasticity</a:t>
                    </a:r>
                  </a:p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b="1" dirty="0">
                        <a:solidFill>
                          <a:srgbClr val="F79646">
                            <a:lumMod val="50000"/>
                          </a:srgbClr>
                        </a:solidFill>
                        <a:latin typeface="Calibri"/>
                      </a:rPr>
                      <a:t>PRISMS-Plasticity</a:t>
                    </a:r>
                    <a:endParaRPr lang="en-US" sz="1100" b="1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1" name="Rounded Rectangle 90"/>
                  <p:cNvSpPr/>
                  <p:nvPr/>
                </p:nvSpPr>
                <p:spPr>
                  <a:xfrm>
                    <a:off x="5545821" y="2884303"/>
                    <a:ext cx="1597221" cy="1650623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1775546" y="2667927"/>
                  <a:ext cx="1677535" cy="1443801"/>
                  <a:chOff x="1858899" y="2957630"/>
                  <a:chExt cx="1677535" cy="1443801"/>
                </a:xfrm>
              </p:grpSpPr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2242555" y="2793827"/>
                    <a:ext cx="930765" cy="1479974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2025046" y="3930885"/>
                    <a:ext cx="1375697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>
                        <a:solidFill>
                          <a:prstClr val="black"/>
                        </a:solidFill>
                        <a:latin typeface="Calibri"/>
                      </a:rPr>
                      <a:t>Statistical Mechanics</a:t>
                    </a:r>
                  </a:p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b="1" dirty="0">
                        <a:solidFill>
                          <a:srgbClr val="F79646">
                            <a:lumMod val="50000"/>
                          </a:srgbClr>
                        </a:solidFill>
                        <a:latin typeface="Calibri"/>
                      </a:rPr>
                      <a:t>CASM</a:t>
                    </a:r>
                    <a:endParaRPr lang="en-US" sz="1100" b="1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8" name="Rounded Rectangle 97"/>
                  <p:cNvSpPr/>
                  <p:nvPr/>
                </p:nvSpPr>
                <p:spPr>
                  <a:xfrm>
                    <a:off x="1858899" y="2957630"/>
                    <a:ext cx="1677535" cy="1443801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4" name="Group 63"/>
                <p:cNvGrpSpPr/>
                <p:nvPr/>
              </p:nvGrpSpPr>
              <p:grpSpPr>
                <a:xfrm>
                  <a:off x="7292134" y="2951902"/>
                  <a:ext cx="1565071" cy="1614006"/>
                  <a:chOff x="7336041" y="2920920"/>
                  <a:chExt cx="1565071" cy="1614006"/>
                </a:xfrm>
              </p:grpSpPr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27957" y="3055920"/>
                    <a:ext cx="1371797" cy="872135"/>
                  </a:xfrm>
                  <a:prstGeom prst="rect">
                    <a:avLst/>
                  </a:prstGeom>
                </p:spPr>
              </p:pic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7427957" y="3928177"/>
                    <a:ext cx="1358064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>
                        <a:solidFill>
                          <a:prstClr val="black"/>
                        </a:solidFill>
                        <a:latin typeface="Calibri"/>
                      </a:rPr>
                      <a:t>Continuum Plasticity</a:t>
                    </a:r>
                  </a:p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b="1" dirty="0">
                        <a:solidFill>
                          <a:srgbClr val="F79646">
                            <a:lumMod val="50000"/>
                          </a:srgbClr>
                        </a:solidFill>
                        <a:latin typeface="Calibri"/>
                      </a:rPr>
                      <a:t>PRISMS-Plasticity</a:t>
                    </a:r>
                    <a:endParaRPr lang="en-US" sz="1100" b="1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3" name="Rounded Rectangle 132"/>
                  <p:cNvSpPr/>
                  <p:nvPr/>
                </p:nvSpPr>
                <p:spPr>
                  <a:xfrm>
                    <a:off x="7336041" y="2920920"/>
                    <a:ext cx="1565071" cy="1614006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1651843" y="4303072"/>
                  <a:ext cx="1813305" cy="1427692"/>
                  <a:chOff x="1474131" y="4628265"/>
                  <a:chExt cx="1813305" cy="1427692"/>
                </a:xfrm>
              </p:grpSpPr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1851086" y="5625070"/>
                    <a:ext cx="1135247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>
                        <a:solidFill>
                          <a:prstClr val="black"/>
                        </a:solidFill>
                        <a:latin typeface="Calibri"/>
                      </a:rPr>
                      <a:t>Phase Diagrams </a:t>
                    </a:r>
                  </a:p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b="1" dirty="0">
                        <a:solidFill>
                          <a:srgbClr val="F79646">
                            <a:lumMod val="50000"/>
                          </a:srgbClr>
                        </a:solidFill>
                        <a:latin typeface="Calibri"/>
                      </a:rPr>
                      <a:t>CASM</a:t>
                    </a:r>
                    <a:r>
                      <a:rPr lang="en-US" sz="1100" dirty="0">
                        <a:solidFill>
                          <a:prstClr val="black"/>
                        </a:solidFill>
                        <a:latin typeface="Calibri"/>
                      </a:rPr>
                      <a:t>/CALPHAD</a:t>
                    </a:r>
                  </a:p>
                </p:txBody>
              </p:sp>
              <p:sp>
                <p:nvSpPr>
                  <p:cNvPr id="102" name="Rounded Rectangle 101"/>
                  <p:cNvSpPr/>
                  <p:nvPr/>
                </p:nvSpPr>
                <p:spPr>
                  <a:xfrm>
                    <a:off x="1474131" y="4628265"/>
                    <a:ext cx="1813305" cy="1416970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80" name="Picture 79" descr="phase_diagram-01.png"/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06691" y="4659695"/>
                    <a:ext cx="1729076" cy="110805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0" name="Group 69"/>
                <p:cNvGrpSpPr/>
                <p:nvPr/>
              </p:nvGrpSpPr>
              <p:grpSpPr>
                <a:xfrm>
                  <a:off x="3172717" y="1113733"/>
                  <a:ext cx="1481202" cy="1417190"/>
                  <a:chOff x="3285210" y="1073629"/>
                  <a:chExt cx="1481202" cy="1417190"/>
                </a:xfrm>
              </p:grpSpPr>
              <p:sp>
                <p:nvSpPr>
                  <p:cNvPr id="83" name="Rounded Rectangle 82"/>
                  <p:cNvSpPr/>
                  <p:nvPr/>
                </p:nvSpPr>
                <p:spPr>
                  <a:xfrm>
                    <a:off x="3285210" y="1073629"/>
                    <a:ext cx="1474935" cy="1417190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3336212" y="2021647"/>
                    <a:ext cx="1430200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>
                        <a:solidFill>
                          <a:prstClr val="black"/>
                        </a:solidFill>
                        <a:latin typeface="Calibri"/>
                      </a:rPr>
                      <a:t>Dislocation Dynamics </a:t>
                    </a:r>
                  </a:p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>
                        <a:solidFill>
                          <a:prstClr val="black"/>
                        </a:solidFill>
                        <a:latin typeface="Calibri"/>
                      </a:rPr>
                      <a:t>LLNL-</a:t>
                    </a:r>
                    <a:r>
                      <a:rPr lang="en-US" sz="1100" dirty="0" err="1">
                        <a:solidFill>
                          <a:prstClr val="black"/>
                        </a:solidFill>
                        <a:latin typeface="Calibri"/>
                      </a:rPr>
                      <a:t>ParaDIS</a:t>
                    </a:r>
                    <a:endParaRPr lang="en-US" sz="11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pic>
                <p:nvPicPr>
                  <p:cNvPr id="82" name="Picture 81" descr="DD.png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68378" y="1113237"/>
                    <a:ext cx="944180" cy="944180"/>
                  </a:xfrm>
                  <a:prstGeom prst="rect">
                    <a:avLst/>
                  </a:prstGeom>
                  <a:solidFill>
                    <a:schemeClr val="accent1"/>
                  </a:solidFill>
                </p:spPr>
              </p:pic>
            </p:grpSp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14231" y="1593532"/>
                  <a:ext cx="1888646" cy="414847"/>
                </a:xfrm>
                <a:prstGeom prst="rect">
                  <a:avLst/>
                </a:prstGeom>
                <a:ln w="19050" cmpd="sng">
                  <a:solidFill>
                    <a:srgbClr val="660066"/>
                  </a:solidFill>
                </a:ln>
              </p:spPr>
            </p:pic>
            <p:grpSp>
              <p:nvGrpSpPr>
                <p:cNvPr id="71" name="Group 70"/>
                <p:cNvGrpSpPr/>
                <p:nvPr/>
              </p:nvGrpSpPr>
              <p:grpSpPr>
                <a:xfrm>
                  <a:off x="3659194" y="2904784"/>
                  <a:ext cx="1571075" cy="1649172"/>
                  <a:chOff x="3756430" y="2935207"/>
                  <a:chExt cx="1571075" cy="1649172"/>
                </a:xfrm>
              </p:grpSpPr>
              <p:sp>
                <p:nvSpPr>
                  <p:cNvPr id="110" name="Rounded Rectangle 109"/>
                  <p:cNvSpPr/>
                  <p:nvPr/>
                </p:nvSpPr>
                <p:spPr>
                  <a:xfrm>
                    <a:off x="3756430" y="2935207"/>
                    <a:ext cx="1571075" cy="1649172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105" name="Group 104"/>
                  <p:cNvGrpSpPr/>
                  <p:nvPr/>
                </p:nvGrpSpPr>
                <p:grpSpPr>
                  <a:xfrm>
                    <a:off x="3948391" y="3096657"/>
                    <a:ext cx="1168919" cy="994295"/>
                    <a:chOff x="530231" y="1337733"/>
                    <a:chExt cx="4023360" cy="3520017"/>
                  </a:xfrm>
                </p:grpSpPr>
                <p:pic>
                  <p:nvPicPr>
                    <p:cNvPr id="107" name="Picture 106" descr="visit0000.png"/>
                    <p:cNvPicPr>
                      <a:picLocks noChangeAspect="1"/>
                    </p:cNvPicPr>
                    <p:nvPr/>
                  </p:nvPicPr>
                  <p:blipFill rotWithShape="1">
                    <a:blip r:embed="rId1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530231" y="1379831"/>
                      <a:ext cx="4023360" cy="343906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8" name="Rectangle 107"/>
                    <p:cNvSpPr/>
                    <p:nvPr/>
                  </p:nvSpPr>
                  <p:spPr>
                    <a:xfrm>
                      <a:off x="656167" y="1337733"/>
                      <a:ext cx="448733" cy="48683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9" name="Rectangle 108"/>
                    <p:cNvSpPr/>
                    <p:nvPr/>
                  </p:nvSpPr>
                  <p:spPr>
                    <a:xfrm>
                      <a:off x="3446902" y="4591050"/>
                      <a:ext cx="909198" cy="2667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1" name="Rectangle 110"/>
                    <p:cNvSpPr/>
                    <p:nvPr/>
                  </p:nvSpPr>
                  <p:spPr>
                    <a:xfrm>
                      <a:off x="576702" y="4032250"/>
                      <a:ext cx="731398" cy="5842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112" name="TextBox 111"/>
                  <p:cNvSpPr txBox="1"/>
                  <p:nvPr/>
                </p:nvSpPr>
                <p:spPr>
                  <a:xfrm>
                    <a:off x="4151210" y="4054544"/>
                    <a:ext cx="827470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>
                        <a:solidFill>
                          <a:prstClr val="black"/>
                        </a:solidFill>
                        <a:latin typeface="Calibri"/>
                      </a:rPr>
                      <a:t>Phase Field</a:t>
                    </a:r>
                  </a:p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b="1" dirty="0">
                        <a:solidFill>
                          <a:srgbClr val="F79646">
                            <a:lumMod val="50000"/>
                          </a:srgbClr>
                        </a:solidFill>
                        <a:latin typeface="Calibri"/>
                      </a:rPr>
                      <a:t>PRISMS-PF</a:t>
                    </a:r>
                    <a:endParaRPr lang="en-US" sz="1100" b="1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58" name="Group 57"/>
                <p:cNvGrpSpPr/>
                <p:nvPr/>
              </p:nvGrpSpPr>
              <p:grpSpPr>
                <a:xfrm>
                  <a:off x="5615804" y="4865546"/>
                  <a:ext cx="1474935" cy="1445297"/>
                  <a:chOff x="5675374" y="4924235"/>
                  <a:chExt cx="1474935" cy="1445297"/>
                </a:xfrm>
              </p:grpSpPr>
              <p:sp>
                <p:nvSpPr>
                  <p:cNvPr id="89" name="Rounded Rectangle 88"/>
                  <p:cNvSpPr/>
                  <p:nvPr/>
                </p:nvSpPr>
                <p:spPr>
                  <a:xfrm>
                    <a:off x="5675374" y="4924235"/>
                    <a:ext cx="1474935" cy="1417190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 w="1905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4" name="TextBox 93"/>
                  <p:cNvSpPr txBox="1"/>
                  <p:nvPr/>
                </p:nvSpPr>
                <p:spPr>
                  <a:xfrm>
                    <a:off x="5969256" y="5938645"/>
                    <a:ext cx="874173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 smtClean="0">
                        <a:solidFill>
                          <a:prstClr val="black"/>
                        </a:solidFill>
                        <a:latin typeface="Calibri"/>
                      </a:rPr>
                      <a:t>Atomistic</a:t>
                    </a:r>
                  </a:p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 smtClean="0">
                        <a:solidFill>
                          <a:prstClr val="black"/>
                        </a:solidFill>
                        <a:latin typeface="Calibri"/>
                      </a:rPr>
                      <a:t>LAMMPS</a:t>
                    </a:r>
                    <a:endParaRPr lang="en-US" sz="11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cxnSp>
              <p:nvCxnSpPr>
                <p:cNvPr id="76" name="Straight Arrow Connector 75"/>
                <p:cNvCxnSpPr>
                  <a:stCxn id="81" idx="2"/>
                  <a:endCxn id="102" idx="1"/>
                </p:cNvCxnSpPr>
                <p:nvPr/>
              </p:nvCxnSpPr>
              <p:spPr>
                <a:xfrm>
                  <a:off x="884402" y="4372715"/>
                  <a:ext cx="767441" cy="638842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Arrow Connector 112"/>
                <p:cNvCxnSpPr/>
                <p:nvPr/>
              </p:nvCxnSpPr>
              <p:spPr>
                <a:xfrm flipV="1">
                  <a:off x="1439451" y="2170904"/>
                  <a:ext cx="1733266" cy="67181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Arrow Connector 113"/>
                <p:cNvCxnSpPr/>
                <p:nvPr/>
              </p:nvCxnSpPr>
              <p:spPr>
                <a:xfrm flipV="1">
                  <a:off x="1731500" y="1848543"/>
                  <a:ext cx="1423068" cy="2331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/>
                <p:cNvCxnSpPr/>
                <p:nvPr/>
              </p:nvCxnSpPr>
              <p:spPr>
                <a:xfrm flipV="1">
                  <a:off x="3467217" y="4544634"/>
                  <a:ext cx="339876" cy="323809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Arrow Connector 116"/>
                <p:cNvCxnSpPr/>
                <p:nvPr/>
              </p:nvCxnSpPr>
              <p:spPr>
                <a:xfrm flipH="1" flipV="1">
                  <a:off x="4350342" y="4565908"/>
                  <a:ext cx="3382" cy="259905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Arrow Connector 133"/>
                <p:cNvCxnSpPr/>
                <p:nvPr/>
              </p:nvCxnSpPr>
              <p:spPr>
                <a:xfrm flipH="1" flipV="1">
                  <a:off x="3434719" y="5620052"/>
                  <a:ext cx="199697" cy="231775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Arrow Connector 134"/>
                <p:cNvCxnSpPr/>
                <p:nvPr/>
              </p:nvCxnSpPr>
              <p:spPr>
                <a:xfrm flipH="1">
                  <a:off x="5230269" y="3897465"/>
                  <a:ext cx="250198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Arrow Connector 140"/>
                <p:cNvCxnSpPr/>
                <p:nvPr/>
              </p:nvCxnSpPr>
              <p:spPr>
                <a:xfrm flipH="1">
                  <a:off x="7059812" y="3856440"/>
                  <a:ext cx="250198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Arrow Connector 141"/>
                <p:cNvCxnSpPr/>
                <p:nvPr/>
              </p:nvCxnSpPr>
              <p:spPr>
                <a:xfrm flipH="1" flipV="1">
                  <a:off x="6001178" y="2659692"/>
                  <a:ext cx="3382" cy="259905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Arrow Connector 142"/>
                <p:cNvCxnSpPr/>
                <p:nvPr/>
              </p:nvCxnSpPr>
              <p:spPr>
                <a:xfrm>
                  <a:off x="3458924" y="3345585"/>
                  <a:ext cx="20027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Arrow Connector 149"/>
                <p:cNvCxnSpPr/>
                <p:nvPr/>
              </p:nvCxnSpPr>
              <p:spPr>
                <a:xfrm flipH="1">
                  <a:off x="4630192" y="1985582"/>
                  <a:ext cx="282508" cy="4133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Arrow Connector 159"/>
                <p:cNvCxnSpPr/>
                <p:nvPr/>
              </p:nvCxnSpPr>
              <p:spPr>
                <a:xfrm flipH="1" flipV="1">
                  <a:off x="4172932" y="2542456"/>
                  <a:ext cx="9711" cy="36232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Arrow Connector 163"/>
                <p:cNvCxnSpPr/>
                <p:nvPr/>
              </p:nvCxnSpPr>
              <p:spPr>
                <a:xfrm flipH="1" flipV="1">
                  <a:off x="6342431" y="4592910"/>
                  <a:ext cx="3382" cy="259905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Arrow Connector 165"/>
                <p:cNvCxnSpPr/>
                <p:nvPr/>
              </p:nvCxnSpPr>
              <p:spPr>
                <a:xfrm flipH="1" flipV="1">
                  <a:off x="5170724" y="4465738"/>
                  <a:ext cx="557098" cy="460035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Arrow Connector 166"/>
                <p:cNvCxnSpPr/>
                <p:nvPr/>
              </p:nvCxnSpPr>
              <p:spPr>
                <a:xfrm flipH="1">
                  <a:off x="5344204" y="5720042"/>
                  <a:ext cx="282741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Arrow Connector 173"/>
                <p:cNvCxnSpPr/>
                <p:nvPr/>
              </p:nvCxnSpPr>
              <p:spPr>
                <a:xfrm flipH="1" flipV="1">
                  <a:off x="6589900" y="2254535"/>
                  <a:ext cx="949475" cy="697367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Straight Arrow Connector 72"/>
              <p:cNvCxnSpPr>
                <a:endCxn id="98" idx="1"/>
              </p:cNvCxnSpPr>
              <p:nvPr/>
            </p:nvCxnSpPr>
            <p:spPr>
              <a:xfrm flipV="1">
                <a:off x="1541160" y="3389828"/>
                <a:ext cx="234386" cy="195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4" name="Picture 73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6" t="9538" r="11964" b="10803"/>
            <a:stretch/>
          </p:blipFill>
          <p:spPr>
            <a:xfrm>
              <a:off x="5653750" y="5088738"/>
              <a:ext cx="1383030" cy="720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76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62" y="399481"/>
            <a:ext cx="7772977" cy="732175"/>
          </a:xfrm>
        </p:spPr>
        <p:txBody>
          <a:bodyPr>
            <a:normAutofit/>
          </a:bodyPr>
          <a:lstStyle/>
          <a:p>
            <a:r>
              <a:rPr lang="en-US" sz="2818" dirty="0"/>
              <a:t>Materials Genome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81" y="976873"/>
            <a:ext cx="7772977" cy="4448910"/>
          </a:xfrm>
        </p:spPr>
        <p:txBody>
          <a:bodyPr>
            <a:normAutofit fontScale="92500" lnSpcReduction="10000"/>
          </a:bodyPr>
          <a:lstStyle/>
          <a:p>
            <a:pPr marL="334912" indent="-334912">
              <a:buFont typeface="Arial"/>
              <a:buChar char="•"/>
            </a:pPr>
            <a:r>
              <a:rPr lang="en-US" dirty="0" smtClean="0"/>
              <a:t>Coordinated Multi-agency effort – DOE, DOD, NSF, NIST with White House OSTP leadership</a:t>
            </a:r>
          </a:p>
          <a:p>
            <a:pPr marL="334912" indent="-334912">
              <a:buFont typeface="Arial"/>
              <a:buChar char="•"/>
            </a:pPr>
            <a:r>
              <a:rPr lang="en-US" dirty="0" smtClean="0"/>
              <a:t>$150M / year  “10 year program”</a:t>
            </a:r>
          </a:p>
          <a:p>
            <a:pPr marL="334912" indent="-334912">
              <a:buFont typeface="Arial"/>
              <a:buChar char="•"/>
            </a:pPr>
            <a:r>
              <a:rPr lang="en-US" dirty="0" smtClean="0"/>
              <a:t>Essential ingredients</a:t>
            </a:r>
          </a:p>
          <a:p>
            <a:pPr marL="669217" lvl="1" indent="-334912">
              <a:buFont typeface="Arial"/>
              <a:buChar char="•"/>
            </a:pPr>
            <a:r>
              <a:rPr lang="en-US" sz="2545" dirty="0"/>
              <a:t>Collaboration</a:t>
            </a:r>
          </a:p>
          <a:p>
            <a:pPr marL="669217" lvl="1" indent="-334912">
              <a:buFont typeface="Arial"/>
              <a:buChar char="•"/>
            </a:pPr>
            <a:r>
              <a:rPr lang="en-US" sz="2545" dirty="0"/>
              <a:t>Integration of theory, </a:t>
            </a:r>
          </a:p>
          <a:p>
            <a:pPr marL="668627" lvl="2" indent="0">
              <a:buNone/>
            </a:pPr>
            <a:r>
              <a:rPr lang="en-US" sz="2545" dirty="0"/>
              <a:t>simulation and experiments</a:t>
            </a:r>
          </a:p>
          <a:p>
            <a:pPr marL="669217" lvl="1" indent="-334912">
              <a:buFont typeface="Arial"/>
              <a:buChar char="•"/>
            </a:pPr>
            <a:r>
              <a:rPr lang="en-US" sz="2545" dirty="0"/>
              <a:t>Information Infrastructure</a:t>
            </a:r>
          </a:p>
          <a:p>
            <a:pPr marL="669217" lvl="1" indent="-334912">
              <a:buFont typeface="Arial"/>
              <a:buChar char="•"/>
            </a:pPr>
            <a:r>
              <a:rPr lang="en-US" sz="2545" dirty="0"/>
              <a:t>Workforce development</a:t>
            </a:r>
          </a:p>
          <a:p>
            <a:pPr marL="669217" lvl="1" indent="-334912">
              <a:buFont typeface="Arial"/>
              <a:buChar char="•"/>
            </a:pPr>
            <a:r>
              <a:rPr lang="en-US" sz="2545" b="1" u="sng" dirty="0">
                <a:solidFill>
                  <a:srgbClr val="FF0000"/>
                </a:solidFill>
              </a:rPr>
              <a:t>ICME</a:t>
            </a:r>
          </a:p>
          <a:p>
            <a:pPr marL="334912" indent="-334912">
              <a:buFont typeface="Arial"/>
              <a:buChar char="•"/>
            </a:pPr>
            <a:endParaRPr lang="en-US" dirty="0" smtClean="0"/>
          </a:p>
          <a:p>
            <a:pPr marL="334912" indent="-334912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5637" y="2667000"/>
            <a:ext cx="3248211" cy="299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9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4" descr="RA Logo_2l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30" y="3267333"/>
            <a:ext cx="4190999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Arc 64"/>
          <p:cNvSpPr/>
          <p:nvPr/>
        </p:nvSpPr>
        <p:spPr>
          <a:xfrm>
            <a:off x="3864954" y="1693142"/>
            <a:ext cx="3635104" cy="734410"/>
          </a:xfrm>
          <a:prstGeom prst="arc">
            <a:avLst>
              <a:gd name="adj1" fmla="val 16200000"/>
              <a:gd name="adj2" fmla="val 1"/>
            </a:avLst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0333" tIns="45158" rIns="90333" bIns="45158" rtlCol="0" anchor="ctr"/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Arc 66"/>
          <p:cNvSpPr/>
          <p:nvPr/>
        </p:nvSpPr>
        <p:spPr>
          <a:xfrm flipV="1">
            <a:off x="4823347" y="2889217"/>
            <a:ext cx="2676711" cy="637817"/>
          </a:xfrm>
          <a:prstGeom prst="arc">
            <a:avLst>
              <a:gd name="adj1" fmla="val 16303865"/>
              <a:gd name="adj2" fmla="val 1"/>
            </a:avLst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0333" tIns="45158" rIns="90333" bIns="45158" rtlCol="0" anchor="ctr"/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Arc 68"/>
          <p:cNvSpPr/>
          <p:nvPr/>
        </p:nvSpPr>
        <p:spPr>
          <a:xfrm flipH="1">
            <a:off x="117688" y="3800110"/>
            <a:ext cx="3453117" cy="1237661"/>
          </a:xfrm>
          <a:prstGeom prst="arc">
            <a:avLst>
              <a:gd name="adj1" fmla="val 16200000"/>
              <a:gd name="adj2" fmla="val 1"/>
            </a:avLst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0333" tIns="45158" rIns="90333" bIns="45158" rtlCol="0" anchor="ctr"/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rot="10800000" flipH="1">
            <a:off x="1786432" y="3626556"/>
            <a:ext cx="4433046" cy="199046"/>
          </a:xfrm>
          <a:prstGeom prst="line">
            <a:avLst/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225698" y="5116049"/>
            <a:ext cx="5568936" cy="1588"/>
          </a:xfrm>
          <a:prstGeom prst="line">
            <a:avLst/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25097" y="1693142"/>
            <a:ext cx="4711998" cy="1588"/>
          </a:xfrm>
          <a:prstGeom prst="line">
            <a:avLst/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745" y="-173196"/>
            <a:ext cx="8229600" cy="1143000"/>
          </a:xfrm>
        </p:spPr>
        <p:txBody>
          <a:bodyPr/>
          <a:lstStyle/>
          <a:p>
            <a:r>
              <a:rPr lang="en-US" dirty="0" smtClean="0"/>
              <a:t>ICME/MGI Historical </a:t>
            </a:r>
            <a:r>
              <a:rPr lang="en-US" dirty="0"/>
              <a:t>Highlights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21" y="875283"/>
            <a:ext cx="1205014" cy="178967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7303" y="508214"/>
            <a:ext cx="695942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1989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550" y="1245253"/>
            <a:ext cx="1237145" cy="104595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525600" y="1037718"/>
            <a:ext cx="1974632" cy="1199194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DOE: Advanced Strategic Computing Initiative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2603796"/>
            <a:ext cx="2062590" cy="922195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NRC: Materials Science &amp; Eng for the 1990s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49883" y="735254"/>
            <a:ext cx="650407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1995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05504" y="1104597"/>
            <a:ext cx="2007639" cy="645196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NRC: The Valley of Death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005" y="2952736"/>
            <a:ext cx="1227518" cy="11003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789" y="2991266"/>
            <a:ext cx="2257781" cy="1013107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244503" y="2679704"/>
            <a:ext cx="650407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1999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00357" y="3836654"/>
            <a:ext cx="1295904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DARPA-AIM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69668" y="3799598"/>
            <a:ext cx="1844124" cy="645196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AFOSR-MEANS</a:t>
            </a:r>
          </a:p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610495" y="2673914"/>
            <a:ext cx="1344931" cy="368197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2001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17946" y="5553524"/>
            <a:ext cx="652643" cy="368197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2004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890503" y="5638887"/>
            <a:ext cx="650407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2010</a:t>
            </a:r>
          </a:p>
        </p:txBody>
      </p:sp>
      <p:pic>
        <p:nvPicPr>
          <p:cNvPr id="56" name="Picture 55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74382" y="4312079"/>
            <a:ext cx="1606566" cy="148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99305" y="4563630"/>
            <a:ext cx="771324" cy="10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2860428" y="5588819"/>
            <a:ext cx="652643" cy="368197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2008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595230" y="4225077"/>
            <a:ext cx="1141828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NRC-ICME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985813" y="5669294"/>
            <a:ext cx="650407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2011</a:t>
            </a:r>
          </a:p>
        </p:txBody>
      </p:sp>
      <p:sp>
        <p:nvSpPr>
          <p:cNvPr id="68" name="Arc 67"/>
          <p:cNvSpPr/>
          <p:nvPr/>
        </p:nvSpPr>
        <p:spPr>
          <a:xfrm flipH="1" flipV="1">
            <a:off x="117512" y="3726086"/>
            <a:ext cx="2974218" cy="1389969"/>
          </a:xfrm>
          <a:prstGeom prst="arc">
            <a:avLst>
              <a:gd name="adj1" fmla="val 16200000"/>
              <a:gd name="adj2" fmla="val 1"/>
            </a:avLst>
          </a:prstGeom>
          <a:ln w="127000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0333" tIns="45158" rIns="90333" bIns="45158" rtlCol="0" anchor="ctr"/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131" y="4563633"/>
            <a:ext cx="1590297" cy="86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TextBox 78"/>
          <p:cNvSpPr txBox="1"/>
          <p:nvPr/>
        </p:nvSpPr>
        <p:spPr>
          <a:xfrm>
            <a:off x="582954" y="4155897"/>
            <a:ext cx="1081302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ONR-D3D 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6699" y="4486660"/>
            <a:ext cx="813980" cy="106360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955602" y="5568029"/>
            <a:ext cx="652643" cy="368197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2009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651718" y="4225077"/>
            <a:ext cx="1259648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WTEC-SBES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7382" y="1773842"/>
            <a:ext cx="1683526" cy="1307420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41" name="Picture 22" descr="vir[star]_blu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576" y="2991398"/>
            <a:ext cx="1082675" cy="4027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53399" y="3166136"/>
            <a:ext cx="2690741" cy="886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33" tIns="45158" rIns="90333" bIns="45158" rtlCol="0" anchor="ctr"/>
          <a:lstStyle/>
          <a:p>
            <a:pPr defTabSz="451743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50" name="Picture 49" descr="CMSC_xlg.jp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4947397" y="4581076"/>
            <a:ext cx="802051" cy="106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extBox 61"/>
          <p:cNvSpPr txBox="1"/>
          <p:nvPr/>
        </p:nvSpPr>
        <p:spPr>
          <a:xfrm>
            <a:off x="4859837" y="4221837"/>
            <a:ext cx="1092936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BES-ASCR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985276" y="6038506"/>
            <a:ext cx="3880889" cy="42207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lIns="100662" tIns="50332" rIns="100662" bIns="50332" rtlCol="0">
            <a:spAutoFit/>
          </a:bodyPr>
          <a:lstStyle/>
          <a:p>
            <a:pPr defTabSz="9035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We are at a tipping point!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355979" y="2673914"/>
            <a:ext cx="1844124" cy="368197"/>
          </a:xfrm>
          <a:prstGeom prst="rect">
            <a:avLst/>
          </a:prstGeom>
          <a:noFill/>
        </p:spPr>
        <p:txBody>
          <a:bodyPr wrap="squar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European Union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526326" y="3752594"/>
            <a:ext cx="2658243" cy="368197"/>
          </a:xfrm>
          <a:prstGeom prst="rect">
            <a:avLst/>
          </a:prstGeom>
          <a:noFill/>
        </p:spPr>
        <p:txBody>
          <a:bodyPr wrap="none" lIns="90333" tIns="45158" rIns="90333" bIns="45158" rtlCol="0">
            <a:spAutoFit/>
          </a:bodyPr>
          <a:lstStyle/>
          <a:p>
            <a:pPr defTabSz="45157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Virtual Aluminum Castings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017" y="5654733"/>
            <a:ext cx="4572000" cy="10895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082"/>
              </a:spcBef>
            </a:pPr>
            <a:r>
              <a:rPr lang="en-US" dirty="0">
                <a:latin typeface="Verdana" charset="0"/>
                <a:ea typeface="ＭＳ Ｐゴシック" charset="0"/>
                <a:cs typeface="Verdana" charset="0"/>
              </a:rPr>
              <a:t>For ICME to succeed, </a:t>
            </a:r>
            <a:r>
              <a:rPr lang="en-US" u="sng" dirty="0">
                <a:latin typeface="Verdana" charset="0"/>
                <a:ea typeface="ＭＳ Ｐゴシック" charset="0"/>
                <a:cs typeface="Verdana" charset="0"/>
              </a:rPr>
              <a:t>it must be embraced as a discipline </a:t>
            </a:r>
            <a:r>
              <a:rPr lang="en-US" dirty="0">
                <a:latin typeface="Verdana" charset="0"/>
                <a:ea typeface="ＭＳ Ｐゴシック" charset="0"/>
                <a:cs typeface="Verdana" charset="0"/>
              </a:rPr>
              <a:t>by the materials science and engineering community</a:t>
            </a:r>
          </a:p>
        </p:txBody>
      </p:sp>
    </p:spTree>
    <p:extLst>
      <p:ext uri="{BB962C8B-B14F-4D97-AF65-F5344CB8AC3E}">
        <p14:creationId xmlns:p14="http://schemas.microsoft.com/office/powerpoint/2010/main" val="3590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62" y="399481"/>
            <a:ext cx="7772977" cy="732175"/>
          </a:xfrm>
        </p:spPr>
        <p:txBody>
          <a:bodyPr>
            <a:normAutofit/>
          </a:bodyPr>
          <a:lstStyle/>
          <a:p>
            <a:r>
              <a:rPr lang="en-US" sz="2818" dirty="0"/>
              <a:t>Materials Genome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81" y="976873"/>
            <a:ext cx="7772977" cy="4448910"/>
          </a:xfrm>
        </p:spPr>
        <p:txBody>
          <a:bodyPr>
            <a:normAutofit fontScale="92500" lnSpcReduction="10000"/>
          </a:bodyPr>
          <a:lstStyle/>
          <a:p>
            <a:pPr marL="334912" indent="-334912">
              <a:buFont typeface="Arial"/>
              <a:buChar char="•"/>
            </a:pPr>
            <a:r>
              <a:rPr lang="en-US" dirty="0" smtClean="0"/>
              <a:t>Coordinated Multi-agency effort – DOE, DOD, NSF, NIST with White House OSTP leadership</a:t>
            </a:r>
          </a:p>
          <a:p>
            <a:pPr marL="334912" indent="-334912">
              <a:buFont typeface="Arial"/>
              <a:buChar char="•"/>
            </a:pPr>
            <a:r>
              <a:rPr lang="en-US" dirty="0" smtClean="0"/>
              <a:t>$150M / year  “10 year program”</a:t>
            </a:r>
          </a:p>
          <a:p>
            <a:pPr marL="334912" indent="-334912">
              <a:buFont typeface="Arial"/>
              <a:buChar char="•"/>
            </a:pPr>
            <a:r>
              <a:rPr lang="en-US" dirty="0" smtClean="0"/>
              <a:t>Essential ingredients</a:t>
            </a:r>
          </a:p>
          <a:p>
            <a:pPr marL="669217" lvl="1" indent="-334912">
              <a:buFont typeface="Arial"/>
              <a:buChar char="•"/>
            </a:pPr>
            <a:r>
              <a:rPr lang="en-US" sz="2545" dirty="0"/>
              <a:t>Collaboration</a:t>
            </a:r>
          </a:p>
          <a:p>
            <a:pPr marL="669217" lvl="1" indent="-334912">
              <a:buFont typeface="Arial"/>
              <a:buChar char="•"/>
            </a:pPr>
            <a:r>
              <a:rPr lang="en-US" sz="2545" dirty="0"/>
              <a:t>Integration of theory, </a:t>
            </a:r>
          </a:p>
          <a:p>
            <a:pPr marL="668627" lvl="2" indent="0">
              <a:buNone/>
            </a:pPr>
            <a:r>
              <a:rPr lang="en-US" sz="2545" dirty="0"/>
              <a:t>simulation and experiments</a:t>
            </a:r>
          </a:p>
          <a:p>
            <a:pPr marL="669217" lvl="1" indent="-334912">
              <a:buFont typeface="Arial"/>
              <a:buChar char="•"/>
            </a:pPr>
            <a:r>
              <a:rPr lang="en-US" sz="2545" dirty="0"/>
              <a:t>Information Infrastructure</a:t>
            </a:r>
          </a:p>
          <a:p>
            <a:pPr marL="669217" lvl="1" indent="-334912">
              <a:buFont typeface="Arial"/>
              <a:buChar char="•"/>
            </a:pPr>
            <a:r>
              <a:rPr lang="en-US" sz="2545" b="1" u="sng" dirty="0">
                <a:solidFill>
                  <a:srgbClr val="FF0000"/>
                </a:solidFill>
              </a:rPr>
              <a:t>Workforce development</a:t>
            </a:r>
          </a:p>
          <a:p>
            <a:pPr marL="669217" lvl="1" indent="-334912">
              <a:buFont typeface="Arial"/>
              <a:buChar char="•"/>
            </a:pPr>
            <a:r>
              <a:rPr lang="en-US" sz="2545" dirty="0"/>
              <a:t>ICME</a:t>
            </a:r>
          </a:p>
          <a:p>
            <a:pPr marL="334912" indent="-334912">
              <a:buFont typeface="Arial"/>
              <a:buChar char="•"/>
            </a:pPr>
            <a:endParaRPr lang="en-US" dirty="0" smtClean="0"/>
          </a:p>
          <a:p>
            <a:pPr marL="334912" indent="-334912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5637" y="2667000"/>
            <a:ext cx="3248211" cy="299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35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312"/>
            <a:ext cx="8229600" cy="579230"/>
          </a:xfrm>
        </p:spPr>
        <p:txBody>
          <a:bodyPr/>
          <a:lstStyle/>
          <a:p>
            <a:r>
              <a:rPr lang="en-US" sz="3300" dirty="0">
                <a:latin typeface="Arial Rounded MT Bold"/>
                <a:cs typeface="Arial Rounded MT Bold"/>
              </a:rPr>
              <a:t>ICME: Current Status in Education and Professional Societies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54" y="1709255"/>
            <a:ext cx="8410195" cy="6154491"/>
          </a:xfrm>
        </p:spPr>
        <p:txBody>
          <a:bodyPr/>
          <a:lstStyle/>
          <a:p>
            <a:r>
              <a:rPr lang="en-US" sz="2600" dirty="0"/>
              <a:t>Educational Efforts</a:t>
            </a:r>
          </a:p>
          <a:p>
            <a:pPr lvl="1"/>
            <a:r>
              <a:rPr lang="en-US" sz="2100" dirty="0" err="1" smtClean="0">
                <a:solidFill>
                  <a:srgbClr val="FF0000"/>
                </a:solidFill>
              </a:rPr>
              <a:t>ICMEd</a:t>
            </a:r>
            <a:r>
              <a:rPr lang="en-US" sz="2100" dirty="0" smtClean="0">
                <a:solidFill>
                  <a:srgbClr val="FF0000"/>
                </a:solidFill>
              </a:rPr>
              <a:t> </a:t>
            </a:r>
            <a:r>
              <a:rPr lang="en-US" sz="2100" dirty="0">
                <a:solidFill>
                  <a:srgbClr val="FF0000"/>
                </a:solidFill>
              </a:rPr>
              <a:t>Short Course </a:t>
            </a:r>
            <a:endParaRPr lang="en-US" sz="2100" dirty="0" smtClean="0">
              <a:solidFill>
                <a:srgbClr val="FF0000"/>
              </a:solidFill>
            </a:endParaRPr>
          </a:p>
          <a:p>
            <a:pPr lvl="1"/>
            <a:r>
              <a:rPr lang="en-US" sz="2100" dirty="0"/>
              <a:t>Northwestern U: ICME Certificate </a:t>
            </a:r>
            <a:r>
              <a:rPr lang="en-US" sz="2100" dirty="0" smtClean="0"/>
              <a:t>Program</a:t>
            </a:r>
            <a:endParaRPr lang="en-US" sz="2100" dirty="0">
              <a:solidFill>
                <a:srgbClr val="FF0000"/>
              </a:solidFill>
            </a:endParaRPr>
          </a:p>
          <a:p>
            <a:pPr lvl="1"/>
            <a:r>
              <a:rPr lang="en-US" sz="2100" dirty="0"/>
              <a:t>Mississippi State U: ICME Course</a:t>
            </a:r>
          </a:p>
          <a:p>
            <a:r>
              <a:rPr lang="en-US" sz="2600" dirty="0"/>
              <a:t>Professional Society Efforts (examples)</a:t>
            </a:r>
          </a:p>
          <a:p>
            <a:pPr lvl="1"/>
            <a:r>
              <a:rPr lang="en-US" sz="2100" dirty="0"/>
              <a:t>TMS International ICME Congress: 2011, 2013, </a:t>
            </a:r>
            <a:r>
              <a:rPr lang="en-US" sz="2100" dirty="0" smtClean="0"/>
              <a:t>2015, 2017 </a:t>
            </a:r>
            <a:endParaRPr lang="en-US" sz="2100" dirty="0"/>
          </a:p>
          <a:p>
            <a:pPr lvl="1"/>
            <a:r>
              <a:rPr lang="en-US" sz="2100" dirty="0"/>
              <a:t>TMS “How To” Guide for Systematic ICME Implementation &amp; Short Course</a:t>
            </a:r>
          </a:p>
          <a:p>
            <a:pPr lvl="2"/>
            <a:r>
              <a:rPr lang="en-US" sz="2200" dirty="0">
                <a:hlinkClick r:id="rId2"/>
              </a:rPr>
              <a:t>http://www.tms.org/icmestudy/</a:t>
            </a:r>
            <a:endParaRPr lang="en-US" sz="2200" dirty="0"/>
          </a:p>
          <a:p>
            <a:pPr lvl="1"/>
            <a:r>
              <a:rPr lang="en-US" sz="2400" dirty="0"/>
              <a:t>AIAA ICME Symposia </a:t>
            </a:r>
          </a:p>
          <a:p>
            <a:pPr lvl="1"/>
            <a:r>
              <a:rPr lang="en-US" sz="2400" dirty="0" smtClean="0"/>
              <a:t>AIAA/ASME/TMS Symposia</a:t>
            </a:r>
            <a:endParaRPr lang="en-US" sz="2600" dirty="0"/>
          </a:p>
          <a:p>
            <a:pPr lvl="1"/>
            <a:endParaRPr lang="en-US" sz="21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9465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2"/>
          <p:cNvSpPr>
            <a:spLocks noGrp="1"/>
          </p:cNvSpPr>
          <p:nvPr>
            <p:ph type="title"/>
          </p:nvPr>
        </p:nvSpPr>
        <p:spPr>
          <a:xfrm>
            <a:off x="685800" y="186273"/>
            <a:ext cx="7772400" cy="755650"/>
          </a:xfrm>
        </p:spPr>
        <p:txBody>
          <a:bodyPr/>
          <a:lstStyle/>
          <a:p>
            <a:pPr eaLnBrk="1" hangingPunct="1"/>
            <a:r>
              <a:rPr lang="en-US" sz="2900" dirty="0">
                <a:latin typeface="Trebuchet MS" charset="0"/>
                <a:ea typeface="ＭＳ Ｐゴシック" charset="0"/>
                <a:cs typeface="ＭＳ Ｐゴシック" charset="0"/>
              </a:rPr>
              <a:t>What are some things you can do to embed ICME into your curricula?</a:t>
            </a:r>
          </a:p>
        </p:txBody>
      </p:sp>
      <p:sp>
        <p:nvSpPr>
          <p:cNvPr id="175107" name="Slide Number Placeholder 3"/>
          <p:cNvSpPr txBox="1">
            <a:spLocks noGrp="1"/>
          </p:cNvSpPr>
          <p:nvPr/>
        </p:nvSpPr>
        <p:spPr bwMode="auto">
          <a:xfrm>
            <a:off x="8312154" y="6224588"/>
            <a:ext cx="595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83" tIns="45133" rIns="90283" bIns="45133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A748501-8E34-164D-988A-760A01563D2A}" type="slidenum">
              <a:rPr lang="en-US" sz="1200">
                <a:solidFill>
                  <a:srgbClr val="000000"/>
                </a:solidFill>
                <a:latin typeface="Verdana" charset="0"/>
              </a:rPr>
              <a:pPr/>
              <a:t>68</a:t>
            </a:fld>
            <a:endParaRPr lang="en-US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7510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5867408"/>
            <a:ext cx="32051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23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3"/>
            <a:ext cx="7772400" cy="1143000"/>
          </a:xfrm>
        </p:spPr>
        <p:txBody>
          <a:bodyPr/>
          <a:lstStyle/>
          <a:p>
            <a:r>
              <a:rPr lang="en-US" sz="3600" dirty="0">
                <a:latin typeface="Trebuchet MS"/>
              </a:rPr>
              <a:t>Integrating ICME into our curriculum</a:t>
            </a:r>
          </a:p>
        </p:txBody>
      </p:sp>
      <p:sp>
        <p:nvSpPr>
          <p:cNvPr id="106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6"/>
            <a:ext cx="77724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Arial"/>
                <a:cs typeface="Arial"/>
              </a:rPr>
              <a:t>Develop awareness that ICME is possible and valuable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      </a:t>
            </a:r>
            <a:r>
              <a:rPr lang="en-US" sz="1800" i="1" dirty="0">
                <a:latin typeface="Arial"/>
                <a:cs typeface="Arial"/>
              </a:rPr>
              <a:t> NAE ICME Study: www </a:t>
            </a:r>
            <a:r>
              <a:rPr lang="en-US" sz="1800" i="1" dirty="0" err="1">
                <a:latin typeface="Arial"/>
                <a:cs typeface="Arial"/>
              </a:rPr>
              <a:t>nae.edu</a:t>
            </a:r>
            <a:r>
              <a:rPr lang="en-US" sz="1800" i="1" dirty="0">
                <a:latin typeface="Arial"/>
                <a:cs typeface="Arial"/>
              </a:rPr>
              <a:t>/19582/Reports/25043.aspx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Arial"/>
                <a:cs typeface="Arial"/>
              </a:rPr>
              <a:t>Use ICME tools as a means to enhance the learning experience  within the current curricula (but they’re not available yet as integrated tools…)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Arial"/>
                <a:cs typeface="Arial"/>
              </a:rPr>
              <a:t>Therefore focus on: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/>
                <a:cs typeface="Arial"/>
              </a:rPr>
              <a:t>Collaboration &amp; Teamwork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/>
                <a:cs typeface="Arial"/>
              </a:rPr>
              <a:t>Integration - computational methods &amp; experiments (labs)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/>
                <a:cs typeface="Arial"/>
              </a:rPr>
              <a:t>Linkages between specialty areas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Arial"/>
                <a:cs typeface="Arial"/>
              </a:rPr>
              <a:t>Linkages between science and engineering (Decision Making) – Cross-Disciplinary Design Courses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  <a:buFontTx/>
              <a:buNone/>
            </a:pPr>
            <a:endParaRPr lang="en-US" sz="1800" dirty="0"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>
          <a:xfrm>
            <a:off x="1387475" y="155763"/>
            <a:ext cx="6513513" cy="835025"/>
          </a:xfrm>
        </p:spPr>
        <p:txBody>
          <a:bodyPr/>
          <a:lstStyle/>
          <a:p>
            <a:r>
              <a:rPr lang="en-US" sz="3200" dirty="0">
                <a:latin typeface="Arial Rounded MT Bold" charset="0"/>
                <a:ea typeface="ＭＳ Ｐゴシック" charset="0"/>
                <a:cs typeface="ＭＳ Ｐゴシック" charset="0"/>
              </a:rPr>
              <a:t>Materials Genome Initiative</a:t>
            </a:r>
          </a:p>
        </p:txBody>
      </p:sp>
      <p:pic>
        <p:nvPicPr>
          <p:cNvPr id="9523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588" y="838200"/>
            <a:ext cx="52117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Box 8"/>
          <p:cNvSpPr txBox="1">
            <a:spLocks noChangeArrowheads="1"/>
          </p:cNvSpPr>
          <p:nvPr/>
        </p:nvSpPr>
        <p:spPr bwMode="auto">
          <a:xfrm>
            <a:off x="5638800" y="2667001"/>
            <a:ext cx="3505200" cy="284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58" tIns="45120" rIns="90258" bIns="451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 dirty="0">
                <a:solidFill>
                  <a:srgbClr val="000000"/>
                </a:solidFill>
                <a:latin typeface="Times New Roman"/>
                <a:cs typeface="Times New Roman"/>
              </a:rPr>
              <a:t>. . . This initiative offers a unique opportunity for the United States to discover, develop, manufacture, and deploy advanced materials at least twice as fast as possible today, at a fraction of the cost.</a:t>
            </a:r>
          </a:p>
          <a:p>
            <a:pPr algn="ctr" eaLnBrk="1" hangingPunct="1"/>
            <a:endParaRPr lang="en-US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eaLnBrk="1" hangingPunct="1"/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President Barack Obama, 24 June 2011</a:t>
            </a:r>
          </a:p>
          <a:p>
            <a:pPr algn="r" eaLnBrk="1" hangingPunct="1"/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Announcing the 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cs typeface="Times New Roman"/>
              </a:rPr>
              <a:t>Materials Genome Initiative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5" y="5867432"/>
            <a:ext cx="5994371" cy="6451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0296" tIns="45140" rIns="90296" bIns="4514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“(In this context) genome connotes a fundamental building block </a:t>
            </a:r>
            <a:r>
              <a:rPr lang="en-US" u="sng" dirty="0">
                <a:solidFill>
                  <a:srgbClr val="000000"/>
                </a:solidFill>
              </a:rPr>
              <a:t>toward a larger purpose</a:t>
            </a:r>
            <a:r>
              <a:rPr lang="en-US" dirty="0">
                <a:solidFill>
                  <a:srgbClr val="000000"/>
                </a:solidFill>
              </a:rPr>
              <a:t>” NSTC MGI White Paper, 2011</a:t>
            </a:r>
          </a:p>
        </p:txBody>
      </p:sp>
    </p:spTree>
    <p:extLst>
      <p:ext uri="{BB962C8B-B14F-4D97-AF65-F5344CB8AC3E}">
        <p14:creationId xmlns:p14="http://schemas.microsoft.com/office/powerpoint/2010/main" val="54642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Arial Rounded MT Bold"/>
                <a:cs typeface="Arial Rounded MT Bold"/>
              </a:rPr>
              <a:t>ICME in MSE 420 &amp; MSE 520</a:t>
            </a:r>
            <a:br>
              <a:rPr lang="en-US" sz="3600" dirty="0">
                <a:latin typeface="Arial Rounded MT Bold"/>
                <a:cs typeface="Arial Rounded MT Bold"/>
              </a:rPr>
            </a:br>
            <a:r>
              <a:rPr lang="en-US" sz="3600" dirty="0">
                <a:latin typeface="Arial Rounded MT Bold"/>
                <a:cs typeface="Arial Rounded MT Bold"/>
              </a:rPr>
              <a:t>Undergraduate &amp; Graduate Level</a:t>
            </a:r>
            <a:br>
              <a:rPr lang="en-US" sz="3600" dirty="0">
                <a:latin typeface="Arial Rounded MT Bold"/>
                <a:cs typeface="Arial Rounded MT Bold"/>
              </a:rPr>
            </a:br>
            <a:r>
              <a:rPr lang="en-US" sz="3600" dirty="0">
                <a:latin typeface="Arial Rounded MT Bold"/>
                <a:cs typeface="Arial Rounded MT Bold"/>
              </a:rPr>
              <a:t> Mechanical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r>
              <a:rPr lang="en-US" sz="2400" dirty="0">
                <a:latin typeface="Arial Rounded MT Bold"/>
                <a:cs typeface="Arial Rounded MT Bold"/>
              </a:rPr>
              <a:t>Include ICME as part of the syllabus &amp; a thread throughout the course</a:t>
            </a:r>
          </a:p>
          <a:p>
            <a:r>
              <a:rPr lang="en-US" sz="2400" dirty="0">
                <a:latin typeface="Arial Rounded MT Bold"/>
                <a:cs typeface="Arial Rounded MT Bold"/>
              </a:rPr>
              <a:t>Finite Element Analysis Module</a:t>
            </a:r>
          </a:p>
          <a:p>
            <a:pPr lvl="1"/>
            <a:r>
              <a:rPr lang="en-US" sz="2000" dirty="0">
                <a:latin typeface="Arial Rounded MT Bold"/>
                <a:cs typeface="Arial Rounded MT Bold"/>
              </a:rPr>
              <a:t>Lecture 1 – Overview </a:t>
            </a:r>
            <a:r>
              <a:rPr lang="en-US" sz="2000" dirty="0" smtClean="0">
                <a:latin typeface="Arial Rounded MT Bold"/>
                <a:cs typeface="Arial Rounded MT Bold"/>
              </a:rPr>
              <a:t> (ICME)</a:t>
            </a:r>
            <a:endParaRPr lang="en-US" sz="2000" dirty="0">
              <a:latin typeface="Arial Rounded MT Bold"/>
              <a:cs typeface="Arial Rounded MT Bold"/>
            </a:endParaRPr>
          </a:p>
          <a:p>
            <a:pPr lvl="1"/>
            <a:r>
              <a:rPr lang="en-US" sz="2000" dirty="0">
                <a:latin typeface="Arial Rounded MT Bold"/>
                <a:cs typeface="Arial Rounded MT Bold"/>
              </a:rPr>
              <a:t>Lecture 2 – COMSOL Hands-on Demo</a:t>
            </a:r>
          </a:p>
          <a:p>
            <a:pPr lvl="1"/>
            <a:r>
              <a:rPr lang="en-US" sz="2000" dirty="0">
                <a:latin typeface="Arial Rounded MT Bold"/>
                <a:cs typeface="Arial Rounded MT Bold"/>
              </a:rPr>
              <a:t>2 </a:t>
            </a:r>
            <a:r>
              <a:rPr lang="en-US" sz="2000" dirty="0" err="1">
                <a:latin typeface="Arial Rounded MT Bold"/>
                <a:cs typeface="Arial Rounded MT Bold"/>
              </a:rPr>
              <a:t>Homeworks</a:t>
            </a:r>
            <a:endParaRPr lang="en-US" sz="2000" dirty="0">
              <a:latin typeface="Arial Rounded MT Bold"/>
              <a:cs typeface="Arial Rounded MT Bold"/>
            </a:endParaRPr>
          </a:p>
          <a:p>
            <a:r>
              <a:rPr lang="en-US" sz="2400" dirty="0">
                <a:latin typeface="Arial Rounded MT Bold"/>
                <a:cs typeface="Arial Rounded MT Bold"/>
              </a:rPr>
              <a:t>Team Projects – </a:t>
            </a:r>
            <a:r>
              <a:rPr lang="en-US" sz="2400" dirty="0" err="1">
                <a:latin typeface="Arial Rounded MT Bold"/>
                <a:cs typeface="Arial Rounded MT Bold"/>
              </a:rPr>
              <a:t>Matlab</a:t>
            </a:r>
            <a:r>
              <a:rPr lang="en-US" sz="2400" dirty="0">
                <a:latin typeface="Arial Rounded MT Bold"/>
                <a:cs typeface="Arial Rounded MT Bold"/>
              </a:rPr>
              <a:t> ICME Modules</a:t>
            </a:r>
          </a:p>
        </p:txBody>
      </p:sp>
    </p:spTree>
    <p:extLst>
      <p:ext uri="{BB962C8B-B14F-4D97-AF65-F5344CB8AC3E}">
        <p14:creationId xmlns:p14="http://schemas.microsoft.com/office/powerpoint/2010/main" val="278596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Arial Rounded MT Bold"/>
                <a:cs typeface="Arial Rounded MT Bold"/>
              </a:rPr>
              <a:t>ICME in MSE 470 </a:t>
            </a:r>
            <a:br>
              <a:rPr lang="en-US" sz="3600" dirty="0">
                <a:latin typeface="Arial Rounded MT Bold"/>
                <a:cs typeface="Arial Rounded MT Bold"/>
              </a:rPr>
            </a:br>
            <a:r>
              <a:rPr lang="en-US" sz="3600" dirty="0">
                <a:latin typeface="Arial Rounded MT Bold"/>
                <a:cs typeface="Arial Rounded MT Bold"/>
              </a:rPr>
              <a:t>Undergraduate Level</a:t>
            </a:r>
            <a:br>
              <a:rPr lang="en-US" sz="3600" dirty="0">
                <a:latin typeface="Arial Rounded MT Bold"/>
                <a:cs typeface="Arial Rounded MT Bold"/>
              </a:rPr>
            </a:br>
            <a:r>
              <a:rPr lang="en-US" sz="3600" dirty="0">
                <a:latin typeface="Arial Rounded MT Bold"/>
                <a:cs typeface="Arial Rounded MT Bold"/>
              </a:rPr>
              <a:t>Physical Metallurgy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r>
              <a:rPr lang="en-US" sz="2400" dirty="0">
                <a:latin typeface="Arial Rounded MT Bold"/>
                <a:cs typeface="Arial Rounded MT Bold"/>
              </a:rPr>
              <a:t>Include ICME as part of the syllabus &amp; a thread throughout the course</a:t>
            </a:r>
          </a:p>
          <a:p>
            <a:r>
              <a:rPr lang="en-US" sz="2400" dirty="0" err="1">
                <a:latin typeface="Arial Rounded MT Bold"/>
                <a:cs typeface="Arial Rounded MT Bold"/>
              </a:rPr>
              <a:t>ThermoCalc</a:t>
            </a:r>
            <a:r>
              <a:rPr lang="en-US" sz="2400" dirty="0">
                <a:latin typeface="Arial Rounded MT Bold"/>
                <a:cs typeface="Arial Rounded MT Bold"/>
              </a:rPr>
              <a:t> </a:t>
            </a:r>
            <a:r>
              <a:rPr lang="en-US" sz="2400" dirty="0" smtClean="0">
                <a:latin typeface="Arial Rounded MT Bold"/>
                <a:cs typeface="Arial Rounded MT Bold"/>
              </a:rPr>
              <a:t>&amp; TC PRISMA Analysis </a:t>
            </a:r>
            <a:r>
              <a:rPr lang="en-US" sz="2400" dirty="0">
                <a:latin typeface="Arial Rounded MT Bold"/>
                <a:cs typeface="Arial Rounded MT Bold"/>
              </a:rPr>
              <a:t>Module</a:t>
            </a:r>
          </a:p>
          <a:p>
            <a:pPr lvl="1"/>
            <a:r>
              <a:rPr lang="en-US" sz="2000" dirty="0">
                <a:latin typeface="Arial Rounded MT Bold"/>
                <a:cs typeface="Arial Rounded MT Bold"/>
              </a:rPr>
              <a:t>Lecture 1 – Overview </a:t>
            </a:r>
            <a:r>
              <a:rPr lang="en-US" sz="2000" dirty="0" smtClean="0">
                <a:latin typeface="Arial Rounded MT Bold"/>
                <a:cs typeface="Arial Rounded MT Bold"/>
              </a:rPr>
              <a:t>(ICME)</a:t>
            </a:r>
            <a:endParaRPr lang="en-US" sz="2000" dirty="0">
              <a:latin typeface="Arial Rounded MT Bold"/>
              <a:cs typeface="Arial Rounded MT Bold"/>
            </a:endParaRPr>
          </a:p>
          <a:p>
            <a:pPr lvl="1"/>
            <a:r>
              <a:rPr lang="en-US" sz="2000" dirty="0">
                <a:latin typeface="Arial Rounded MT Bold"/>
                <a:cs typeface="Arial Rounded MT Bold"/>
              </a:rPr>
              <a:t>Lecture 2 – </a:t>
            </a:r>
            <a:r>
              <a:rPr lang="en-US" sz="2000" dirty="0" err="1">
                <a:latin typeface="Arial Rounded MT Bold"/>
                <a:cs typeface="Arial Rounded MT Bold"/>
              </a:rPr>
              <a:t>ThermoCalc</a:t>
            </a:r>
            <a:r>
              <a:rPr lang="en-US" sz="2000" dirty="0">
                <a:latin typeface="Arial Rounded MT Bold"/>
                <a:cs typeface="Arial Rounded MT Bold"/>
              </a:rPr>
              <a:t> </a:t>
            </a:r>
            <a:r>
              <a:rPr lang="en-US" sz="2000" dirty="0" smtClean="0">
                <a:latin typeface="Arial Rounded MT Bold"/>
                <a:cs typeface="Arial Rounded MT Bold"/>
              </a:rPr>
              <a:t>&amp; TC PRISMA Hands-on </a:t>
            </a:r>
            <a:r>
              <a:rPr lang="en-US" sz="2000" dirty="0">
                <a:latin typeface="Arial Rounded MT Bold"/>
                <a:cs typeface="Arial Rounded MT Bold"/>
              </a:rPr>
              <a:t>Demo</a:t>
            </a:r>
          </a:p>
          <a:p>
            <a:pPr lvl="1"/>
            <a:r>
              <a:rPr lang="en-US" sz="2000" dirty="0">
                <a:latin typeface="Arial Rounded MT Bold"/>
                <a:cs typeface="Arial Rounded MT Bold"/>
              </a:rPr>
              <a:t>3 </a:t>
            </a:r>
            <a:r>
              <a:rPr lang="en-US" sz="2000" dirty="0" err="1">
                <a:latin typeface="Arial Rounded MT Bold"/>
                <a:cs typeface="Arial Rounded MT Bold"/>
              </a:rPr>
              <a:t>Homeworks</a:t>
            </a:r>
            <a:endParaRPr lang="en-US" sz="2000" dirty="0">
              <a:latin typeface="Arial Rounded MT Bold"/>
              <a:cs typeface="Arial Rounded MT Bold"/>
            </a:endParaRPr>
          </a:p>
          <a:p>
            <a:r>
              <a:rPr lang="en-US" sz="2400" dirty="0">
                <a:latin typeface="Arial Rounded MT Bold"/>
                <a:cs typeface="Arial Rounded MT Bold"/>
              </a:rPr>
              <a:t>Team Projects – </a:t>
            </a:r>
            <a:r>
              <a:rPr lang="en-US" sz="2400" dirty="0" err="1">
                <a:latin typeface="Arial Rounded MT Bold"/>
                <a:cs typeface="Arial Rounded MT Bold"/>
              </a:rPr>
              <a:t>Matlab</a:t>
            </a:r>
            <a:r>
              <a:rPr lang="en-US" sz="2400" dirty="0">
                <a:latin typeface="Arial Rounded MT Bold"/>
                <a:cs typeface="Arial Rounded MT Bold"/>
              </a:rPr>
              <a:t> ICME Modules</a:t>
            </a:r>
          </a:p>
        </p:txBody>
      </p:sp>
    </p:spTree>
    <p:extLst>
      <p:ext uri="{BB962C8B-B14F-4D97-AF65-F5344CB8AC3E}">
        <p14:creationId xmlns:p14="http://schemas.microsoft.com/office/powerpoint/2010/main" val="212566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Team Project</a:t>
            </a:r>
            <a:br>
              <a:rPr lang="en-US" dirty="0" smtClean="0"/>
            </a:br>
            <a:r>
              <a:rPr lang="en-US" dirty="0" smtClean="0"/>
              <a:t> “Educational Module”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ADE3E-94F5-2848-86BD-752BD112C3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Matlab</a:t>
            </a:r>
            <a:r>
              <a:rPr lang="en-US" dirty="0" smtClean="0"/>
              <a:t>-based model that describes a microstructure-mechanical property (or in MSE 470 a Processing-Microstructure) relationship </a:t>
            </a:r>
          </a:p>
          <a:p>
            <a:r>
              <a:rPr lang="en-US" dirty="0" smtClean="0"/>
              <a:t>Could be used in an undergraduate project to teach a concept – or as part of a larger ICME educational module.</a:t>
            </a:r>
          </a:p>
          <a:p>
            <a:pPr marL="0" indent="0">
              <a:buNone/>
            </a:pPr>
            <a:r>
              <a:rPr lang="en-US" dirty="0" smtClean="0"/>
              <a:t>Deliverables:</a:t>
            </a:r>
          </a:p>
          <a:p>
            <a:r>
              <a:rPr lang="en-US" dirty="0" smtClean="0"/>
              <a:t>Model, Paper and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8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200" b="1" dirty="0">
                <a:latin typeface="Cambria" pitchFamily="18" charset="0"/>
              </a:rPr>
              <a:t>Properties of Particle Strengthened Aluminum</a:t>
            </a:r>
          </a:p>
        </p:txBody>
      </p:sp>
      <p:pic>
        <p:nvPicPr>
          <p:cNvPr id="25602" name="Picture 2" descr="D:\MSE520 project\interfac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2" y="1213562"/>
            <a:ext cx="8759846" cy="53904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653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863601" y="93136"/>
            <a:ext cx="8229600" cy="1143200"/>
          </a:xfrm>
          <a:prstGeom prst="rect">
            <a:avLst/>
          </a:prstGeom>
        </p:spPr>
        <p:txBody>
          <a:bodyPr lIns="91106" tIns="91106" rIns="91106" bIns="91106" anchor="b" anchorCtr="0">
            <a:noAutofit/>
          </a:bodyPr>
          <a:lstStyle/>
          <a:p>
            <a:r>
              <a:rPr lang="en" sz="3200" dirty="0"/>
              <a:t>Influence of Alloying Elements on Solidification in Ni-based Superalloys</a:t>
            </a:r>
            <a:endParaRPr lang="en" sz="3400" dirty="0"/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430" y="1653400"/>
            <a:ext cx="6905150" cy="39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/>
          <p:nvPr/>
        </p:nvSpPr>
        <p:spPr>
          <a:xfrm>
            <a:off x="1911878" y="2549103"/>
            <a:ext cx="1427699" cy="1468000"/>
          </a:xfrm>
          <a:prstGeom prst="ellipse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106" tIns="91106" rIns="91106" bIns="91106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cxnSp>
        <p:nvCxnSpPr>
          <p:cNvPr id="102" name="Shape 102"/>
          <p:cNvCxnSpPr/>
          <p:nvPr/>
        </p:nvCxnSpPr>
        <p:spPr>
          <a:xfrm flipH="1">
            <a:off x="3276600" y="2590800"/>
            <a:ext cx="1144800" cy="3810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3" name="Shape 103"/>
          <p:cNvSpPr txBox="1"/>
          <p:nvPr/>
        </p:nvSpPr>
        <p:spPr>
          <a:xfrm>
            <a:off x="3733850" y="2209800"/>
            <a:ext cx="2465099" cy="570399"/>
          </a:xfrm>
          <a:prstGeom prst="rect">
            <a:avLst/>
          </a:prstGeom>
          <a:noFill/>
          <a:ln>
            <a:noFill/>
          </a:ln>
        </p:spPr>
        <p:txBody>
          <a:bodyPr lIns="91106" tIns="91106" rIns="91106" bIns="91106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Alloy Options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457200" y="5609203"/>
            <a:ext cx="8486100" cy="1701200"/>
          </a:xfrm>
          <a:prstGeom prst="rect">
            <a:avLst/>
          </a:prstGeom>
          <a:noFill/>
          <a:ln>
            <a:noFill/>
          </a:ln>
        </p:spPr>
        <p:txBody>
          <a:bodyPr lIns="91106" tIns="91106" rIns="91106" bIns="91106" anchor="t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Varied: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Concentrations, Liquidus Slope, Partition Coefficients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Result: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Solidification Temperatures vs. Remained Liquid Fraction for different segregating elements</a:t>
            </a:r>
          </a:p>
        </p:txBody>
      </p:sp>
    </p:spTree>
    <p:extLst>
      <p:ext uri="{BB962C8B-B14F-4D97-AF65-F5344CB8AC3E}">
        <p14:creationId xmlns:p14="http://schemas.microsoft.com/office/powerpoint/2010/main" val="39357928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ChangeArrowheads="1"/>
          </p:cNvSpPr>
          <p:nvPr/>
        </p:nvSpPr>
        <p:spPr bwMode="auto">
          <a:xfrm>
            <a:off x="3581400" y="914400"/>
            <a:ext cx="838200" cy="9144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69621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Casting </a:t>
            </a:r>
          </a:p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71" name="Rectangle 3"/>
          <p:cNvSpPr>
            <a:spLocks noChangeArrowheads="1"/>
          </p:cNvSpPr>
          <p:nvPr/>
        </p:nvSpPr>
        <p:spPr bwMode="auto">
          <a:xfrm>
            <a:off x="7391400" y="3429000"/>
            <a:ext cx="1430338" cy="4572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13076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   Precipitation</a:t>
            </a:r>
          </a:p>
        </p:txBody>
      </p:sp>
      <p:sp>
        <p:nvSpPr>
          <p:cNvPr id="723972" name="Rectangle 4"/>
          <p:cNvSpPr>
            <a:spLocks noChangeArrowheads="1"/>
          </p:cNvSpPr>
          <p:nvPr/>
        </p:nvSpPr>
        <p:spPr bwMode="auto">
          <a:xfrm>
            <a:off x="3276600" y="3429000"/>
            <a:ext cx="1447800" cy="4572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  <a:latin typeface="Arial" charset="0"/>
              </a:rPr>
              <a:t>Micro porosity</a:t>
            </a:r>
          </a:p>
        </p:txBody>
      </p:sp>
      <p:sp>
        <p:nvSpPr>
          <p:cNvPr id="723973" name="Rectangle 5"/>
          <p:cNvSpPr>
            <a:spLocks noChangeArrowheads="1"/>
          </p:cNvSpPr>
          <p:nvPr/>
        </p:nvSpPr>
        <p:spPr bwMode="auto">
          <a:xfrm>
            <a:off x="5257800" y="3429000"/>
            <a:ext cx="1430338" cy="4572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1200" b="1">
                <a:solidFill>
                  <a:srgbClr val="FFFFFF"/>
                </a:solidFill>
                <a:latin typeface="Arial" charset="0"/>
              </a:rPr>
              <a:t>Eutectic Phases</a:t>
            </a:r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74" name="Rectangle 6"/>
          <p:cNvSpPr>
            <a:spLocks noChangeArrowheads="1"/>
          </p:cNvSpPr>
          <p:nvPr/>
        </p:nvSpPr>
        <p:spPr bwMode="auto">
          <a:xfrm>
            <a:off x="4448328" y="2571758"/>
            <a:ext cx="142875" cy="10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eaLnBrk="0" hangingPunct="0"/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75" name="Rectangle 7"/>
          <p:cNvSpPr>
            <a:spLocks noChangeArrowheads="1"/>
          </p:cNvSpPr>
          <p:nvPr/>
        </p:nvSpPr>
        <p:spPr bwMode="auto">
          <a:xfrm>
            <a:off x="1295400" y="1524000"/>
            <a:ext cx="1125538" cy="381000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200" b="1" i="1">
                <a:solidFill>
                  <a:srgbClr val="000000"/>
                </a:solidFill>
                <a:latin typeface="Arial" charset="0"/>
              </a:rPr>
              <a:t>Chemistry</a:t>
            </a:r>
          </a:p>
        </p:txBody>
      </p:sp>
      <p:sp>
        <p:nvSpPr>
          <p:cNvPr id="723976" name="Rectangle 8"/>
          <p:cNvSpPr>
            <a:spLocks noChangeArrowheads="1"/>
          </p:cNvSpPr>
          <p:nvPr/>
        </p:nvSpPr>
        <p:spPr bwMode="auto">
          <a:xfrm>
            <a:off x="1143000" y="2209800"/>
            <a:ext cx="1430338" cy="533400"/>
          </a:xfrm>
          <a:prstGeom prst="rect">
            <a:avLst/>
          </a:prstGeom>
          <a:solidFill>
            <a:srgbClr val="FFCC00">
              <a:alpha val="72000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Thermodynamics/</a:t>
            </a:r>
          </a:p>
          <a:p>
            <a:pPr eaLnBrk="0" hangingPunct="0"/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Kinetics</a:t>
            </a:r>
          </a:p>
        </p:txBody>
      </p:sp>
      <p:sp>
        <p:nvSpPr>
          <p:cNvPr id="723977" name="Rectangle 9"/>
          <p:cNvSpPr>
            <a:spLocks noChangeArrowheads="1"/>
          </p:cNvSpPr>
          <p:nvPr/>
        </p:nvSpPr>
        <p:spPr bwMode="auto">
          <a:xfrm>
            <a:off x="6119813" y="1371745"/>
            <a:ext cx="654050" cy="36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07" tIns="45197" rIns="90407" bIns="45197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</a:rPr>
              <a:t>n</a:t>
            </a:r>
          </a:p>
        </p:txBody>
      </p:sp>
      <p:sp>
        <p:nvSpPr>
          <p:cNvPr id="723978" name="Rectangle 10"/>
          <p:cNvSpPr>
            <a:spLocks noChangeArrowheads="1"/>
          </p:cNvSpPr>
          <p:nvPr/>
        </p:nvSpPr>
        <p:spPr bwMode="auto">
          <a:xfrm>
            <a:off x="5662613" y="1371600"/>
            <a:ext cx="1828800" cy="3810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  <a:p>
            <a:pPr algn="l" eaLnBrk="0" hangingPunct="0">
              <a:tabLst>
                <a:tab pos="169621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Solution Treatment</a:t>
            </a:r>
          </a:p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79" name="Rectangle 11"/>
          <p:cNvSpPr>
            <a:spLocks noChangeArrowheads="1"/>
          </p:cNvSpPr>
          <p:nvPr/>
        </p:nvSpPr>
        <p:spPr bwMode="auto">
          <a:xfrm>
            <a:off x="7720013" y="1371600"/>
            <a:ext cx="609600" cy="3810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  <a:p>
            <a:pPr algn="l" eaLnBrk="0" hangingPunct="0">
              <a:tabLst>
                <a:tab pos="169621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Aging</a:t>
            </a:r>
          </a:p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80" name="Rectangle 12"/>
          <p:cNvSpPr>
            <a:spLocks noChangeArrowheads="1"/>
          </p:cNvSpPr>
          <p:nvPr/>
        </p:nvSpPr>
        <p:spPr bwMode="auto">
          <a:xfrm>
            <a:off x="5662613" y="838200"/>
            <a:ext cx="2667000" cy="533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  <a:p>
            <a:pPr algn="l" eaLnBrk="0" hangingPunct="0">
              <a:tabLst>
                <a:tab pos="169621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               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Heat Treatment</a:t>
            </a:r>
          </a:p>
          <a:p>
            <a:pPr algn="l" eaLnBrk="0" hangingPunct="0">
              <a:tabLst>
                <a:tab pos="169621" algn="l"/>
              </a:tabLst>
            </a:pPr>
            <a:endParaRPr lang="en-US" sz="1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3981" name="Text Box 13"/>
          <p:cNvSpPr txBox="1">
            <a:spLocks noChangeArrowheads="1"/>
          </p:cNvSpPr>
          <p:nvPr/>
        </p:nvSpPr>
        <p:spPr bwMode="auto">
          <a:xfrm>
            <a:off x="317376" y="990753"/>
            <a:ext cx="1578229" cy="41129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07" tIns="45197" rIns="90407" bIns="45197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 Rounded MT Bold" charset="0"/>
              </a:rPr>
              <a:t>Processing</a:t>
            </a:r>
          </a:p>
        </p:txBody>
      </p:sp>
      <p:sp>
        <p:nvSpPr>
          <p:cNvPr id="723982" name="Text Box 14"/>
          <p:cNvSpPr txBox="1">
            <a:spLocks noChangeArrowheads="1"/>
          </p:cNvSpPr>
          <p:nvPr/>
        </p:nvSpPr>
        <p:spPr bwMode="auto">
          <a:xfrm>
            <a:off x="320652" y="3429137"/>
            <a:ext cx="2024110" cy="41129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07" tIns="45197" rIns="90407" bIns="45197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 Rounded MT Bold" charset="0"/>
              </a:rPr>
              <a:t>Microstructure</a:t>
            </a:r>
          </a:p>
        </p:txBody>
      </p:sp>
      <p:sp>
        <p:nvSpPr>
          <p:cNvPr id="723983" name="Text Box 15"/>
          <p:cNvSpPr txBox="1">
            <a:spLocks noChangeArrowheads="1"/>
          </p:cNvSpPr>
          <p:nvPr/>
        </p:nvSpPr>
        <p:spPr bwMode="auto">
          <a:xfrm>
            <a:off x="315968" y="5562753"/>
            <a:ext cx="1490565" cy="41129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07" tIns="45197" rIns="90407" bIns="45197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 Rounded MT Bold" charset="0"/>
              </a:rPr>
              <a:t>Properties</a:t>
            </a:r>
          </a:p>
        </p:txBody>
      </p:sp>
      <p:sp>
        <p:nvSpPr>
          <p:cNvPr id="723984" name="Line 16"/>
          <p:cNvSpPr>
            <a:spLocks noChangeShapeType="1"/>
          </p:cNvSpPr>
          <p:nvPr/>
        </p:nvSpPr>
        <p:spPr bwMode="auto">
          <a:xfrm>
            <a:off x="1828800" y="1905000"/>
            <a:ext cx="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3985" name="Line 17"/>
          <p:cNvSpPr>
            <a:spLocks noChangeShapeType="1"/>
          </p:cNvSpPr>
          <p:nvPr/>
        </p:nvSpPr>
        <p:spPr bwMode="auto">
          <a:xfrm>
            <a:off x="6705600" y="36576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3986" name="Line 18"/>
          <p:cNvSpPr>
            <a:spLocks noChangeShapeType="1"/>
          </p:cNvSpPr>
          <p:nvPr/>
        </p:nvSpPr>
        <p:spPr bwMode="auto">
          <a:xfrm flipH="1">
            <a:off x="3962400" y="1828800"/>
            <a:ext cx="0" cy="6096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3987" name="Line 19"/>
          <p:cNvSpPr>
            <a:spLocks noChangeShapeType="1"/>
          </p:cNvSpPr>
          <p:nvPr/>
        </p:nvSpPr>
        <p:spPr bwMode="auto">
          <a:xfrm flipH="1">
            <a:off x="5943600" y="2438400"/>
            <a:ext cx="0" cy="9906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3988" name="Line 20"/>
          <p:cNvSpPr>
            <a:spLocks noChangeShapeType="1"/>
          </p:cNvSpPr>
          <p:nvPr/>
        </p:nvSpPr>
        <p:spPr bwMode="auto">
          <a:xfrm flipH="1">
            <a:off x="3962400" y="2438400"/>
            <a:ext cx="0" cy="9906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286000" y="5638800"/>
            <a:ext cx="6459538" cy="762000"/>
            <a:chOff x="1503" y="2928"/>
            <a:chExt cx="4069" cy="480"/>
          </a:xfrm>
        </p:grpSpPr>
        <p:sp>
          <p:nvSpPr>
            <p:cNvPr id="723990" name="Rectangle 22"/>
            <p:cNvSpPr>
              <a:spLocks noChangeArrowheads="1"/>
            </p:cNvSpPr>
            <p:nvPr/>
          </p:nvSpPr>
          <p:spPr bwMode="auto">
            <a:xfrm>
              <a:off x="1503" y="3120"/>
              <a:ext cx="901" cy="26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371" tIns="45684" rIns="91371" bIns="45684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High Cycle Fatigue</a:t>
              </a:r>
            </a:p>
          </p:txBody>
        </p:sp>
        <p:sp>
          <p:nvSpPr>
            <p:cNvPr id="723991" name="Rectangle 23"/>
            <p:cNvSpPr>
              <a:spLocks noChangeArrowheads="1"/>
            </p:cNvSpPr>
            <p:nvPr/>
          </p:nvSpPr>
          <p:spPr bwMode="auto">
            <a:xfrm>
              <a:off x="2511" y="3120"/>
              <a:ext cx="901" cy="26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371" tIns="45684" rIns="91371" bIns="45684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Low Cycle Fatigue</a:t>
              </a:r>
            </a:p>
          </p:txBody>
        </p:sp>
        <p:sp>
          <p:nvSpPr>
            <p:cNvPr id="723992" name="Rectangle 24"/>
            <p:cNvSpPr>
              <a:spLocks noChangeArrowheads="1"/>
            </p:cNvSpPr>
            <p:nvPr/>
          </p:nvSpPr>
          <p:spPr bwMode="auto">
            <a:xfrm>
              <a:off x="3519" y="3120"/>
              <a:ext cx="1056" cy="28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371" tIns="45684" rIns="91371" bIns="45684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Yield Strength</a:t>
              </a:r>
            </a:p>
          </p:txBody>
        </p:sp>
        <p:sp>
          <p:nvSpPr>
            <p:cNvPr id="723993" name="Rectangle 25"/>
            <p:cNvSpPr>
              <a:spLocks noChangeArrowheads="1"/>
            </p:cNvSpPr>
            <p:nvPr/>
          </p:nvSpPr>
          <p:spPr bwMode="auto">
            <a:xfrm>
              <a:off x="4671" y="3120"/>
              <a:ext cx="901" cy="26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371" tIns="45684" rIns="91371" bIns="45684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Thermal Growth</a:t>
              </a:r>
            </a:p>
          </p:txBody>
        </p:sp>
        <p:sp>
          <p:nvSpPr>
            <p:cNvPr id="723994" name="Line 26"/>
            <p:cNvSpPr>
              <a:spLocks noChangeShapeType="1"/>
            </p:cNvSpPr>
            <p:nvPr/>
          </p:nvSpPr>
          <p:spPr bwMode="auto">
            <a:xfrm>
              <a:off x="2064" y="2928"/>
              <a:ext cx="4" cy="198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  <p:sp>
          <p:nvSpPr>
            <p:cNvPr id="723995" name="Line 27"/>
            <p:cNvSpPr>
              <a:spLocks noChangeShapeType="1"/>
            </p:cNvSpPr>
            <p:nvPr/>
          </p:nvSpPr>
          <p:spPr bwMode="auto">
            <a:xfrm>
              <a:off x="5136" y="2928"/>
              <a:ext cx="0" cy="192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  <p:sp>
          <p:nvSpPr>
            <p:cNvPr id="723996" name="Line 28"/>
            <p:cNvSpPr>
              <a:spLocks noChangeShapeType="1"/>
            </p:cNvSpPr>
            <p:nvPr/>
          </p:nvSpPr>
          <p:spPr bwMode="auto">
            <a:xfrm>
              <a:off x="4128" y="2928"/>
              <a:ext cx="0" cy="194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  <p:sp>
          <p:nvSpPr>
            <p:cNvPr id="723997" name="Line 29"/>
            <p:cNvSpPr>
              <a:spLocks noChangeShapeType="1"/>
            </p:cNvSpPr>
            <p:nvPr/>
          </p:nvSpPr>
          <p:spPr bwMode="auto">
            <a:xfrm>
              <a:off x="3072" y="2928"/>
              <a:ext cx="0" cy="194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  <p:sp>
          <p:nvSpPr>
            <p:cNvPr id="723998" name="Line 30"/>
            <p:cNvSpPr>
              <a:spLocks noChangeShapeType="1"/>
            </p:cNvSpPr>
            <p:nvPr/>
          </p:nvSpPr>
          <p:spPr bwMode="auto">
            <a:xfrm flipV="1">
              <a:off x="2064" y="2928"/>
              <a:ext cx="3072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</p:grpSp>
      <p:sp>
        <p:nvSpPr>
          <p:cNvPr id="723999" name="Line 31"/>
          <p:cNvSpPr>
            <a:spLocks noChangeShapeType="1"/>
          </p:cNvSpPr>
          <p:nvPr/>
        </p:nvSpPr>
        <p:spPr bwMode="auto">
          <a:xfrm flipV="1">
            <a:off x="3962400" y="5029200"/>
            <a:ext cx="41148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0" name="Line 32"/>
          <p:cNvSpPr>
            <a:spLocks noChangeShapeType="1"/>
          </p:cNvSpPr>
          <p:nvPr/>
        </p:nvSpPr>
        <p:spPr bwMode="auto">
          <a:xfrm>
            <a:off x="3962400" y="3886200"/>
            <a:ext cx="0" cy="1143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1" name="Line 33"/>
          <p:cNvSpPr>
            <a:spLocks noChangeShapeType="1"/>
          </p:cNvSpPr>
          <p:nvPr/>
        </p:nvSpPr>
        <p:spPr bwMode="auto">
          <a:xfrm>
            <a:off x="8077200" y="3886200"/>
            <a:ext cx="0" cy="1143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2" name="Line 34"/>
          <p:cNvSpPr>
            <a:spLocks noChangeShapeType="1"/>
          </p:cNvSpPr>
          <p:nvPr/>
        </p:nvSpPr>
        <p:spPr bwMode="auto">
          <a:xfrm>
            <a:off x="5943600" y="3886200"/>
            <a:ext cx="0" cy="1143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3" name="Line 35"/>
          <p:cNvSpPr>
            <a:spLocks noChangeShapeType="1"/>
          </p:cNvSpPr>
          <p:nvPr/>
        </p:nvSpPr>
        <p:spPr bwMode="auto">
          <a:xfrm flipH="1">
            <a:off x="5791200" y="5029200"/>
            <a:ext cx="6350" cy="62865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4" name="Line 36"/>
          <p:cNvSpPr>
            <a:spLocks noChangeShapeType="1"/>
          </p:cNvSpPr>
          <p:nvPr/>
        </p:nvSpPr>
        <p:spPr bwMode="auto">
          <a:xfrm flipV="1">
            <a:off x="3429000" y="2438400"/>
            <a:ext cx="46482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5" name="Line 37"/>
          <p:cNvSpPr>
            <a:spLocks noChangeShapeType="1"/>
          </p:cNvSpPr>
          <p:nvPr/>
        </p:nvSpPr>
        <p:spPr bwMode="auto">
          <a:xfrm>
            <a:off x="6477000" y="1752600"/>
            <a:ext cx="0" cy="685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6" name="Line 38"/>
          <p:cNvSpPr>
            <a:spLocks noChangeShapeType="1"/>
          </p:cNvSpPr>
          <p:nvPr/>
        </p:nvSpPr>
        <p:spPr bwMode="auto">
          <a:xfrm>
            <a:off x="8077200" y="2438400"/>
            <a:ext cx="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7" name="Line 39"/>
          <p:cNvSpPr>
            <a:spLocks noChangeShapeType="1"/>
          </p:cNvSpPr>
          <p:nvPr/>
        </p:nvSpPr>
        <p:spPr bwMode="auto">
          <a:xfrm>
            <a:off x="2590800" y="2438400"/>
            <a:ext cx="914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41" name="Rectangle 42"/>
          <p:cNvSpPr txBox="1">
            <a:spLocks noChangeArrowheads="1"/>
          </p:cNvSpPr>
          <p:nvPr/>
        </p:nvSpPr>
        <p:spPr bwMode="auto">
          <a:xfrm>
            <a:off x="228600" y="2286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00" tIns="45550" rIns="91100" bIns="45550" numCol="1" anchor="ctr" anchorCtr="0" compatLnSpc="1">
            <a:prstTxWarp prst="textNoShape">
              <a:avLst/>
            </a:prstTxWarp>
          </a:bodyPr>
          <a:lstStyle/>
          <a:p>
            <a:pPr defTabSz="904613">
              <a:lnSpc>
                <a:spcPct val="88000"/>
              </a:lnSpc>
              <a:defRPr/>
            </a:pPr>
            <a:r>
              <a:rPr lang="en-US" sz="2600" b="1" kern="0" dirty="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rPr>
              <a:t>ICME (Cast Aluminum) Processing-Structure-Property Linkages</a:t>
            </a:r>
          </a:p>
        </p:txBody>
      </p:sp>
    </p:spTree>
    <p:extLst>
      <p:ext uri="{BB962C8B-B14F-4D97-AF65-F5344CB8AC3E}">
        <p14:creationId xmlns:p14="http://schemas.microsoft.com/office/powerpoint/2010/main" val="411079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ChangeArrowheads="1"/>
          </p:cNvSpPr>
          <p:nvPr/>
        </p:nvSpPr>
        <p:spPr bwMode="auto">
          <a:xfrm>
            <a:off x="3581400" y="914400"/>
            <a:ext cx="838200" cy="9144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69621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Casting </a:t>
            </a:r>
          </a:p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71" name="Rectangle 3"/>
          <p:cNvSpPr>
            <a:spLocks noChangeArrowheads="1"/>
          </p:cNvSpPr>
          <p:nvPr/>
        </p:nvSpPr>
        <p:spPr bwMode="auto">
          <a:xfrm>
            <a:off x="7391400" y="3429000"/>
            <a:ext cx="1430338" cy="4572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13076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   Precipitation</a:t>
            </a:r>
          </a:p>
        </p:txBody>
      </p:sp>
      <p:sp>
        <p:nvSpPr>
          <p:cNvPr id="723972" name="Rectangle 4"/>
          <p:cNvSpPr>
            <a:spLocks noChangeArrowheads="1"/>
          </p:cNvSpPr>
          <p:nvPr/>
        </p:nvSpPr>
        <p:spPr bwMode="auto">
          <a:xfrm>
            <a:off x="3276600" y="3429000"/>
            <a:ext cx="1447800" cy="4572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  <a:latin typeface="Arial" charset="0"/>
              </a:rPr>
              <a:t>Micro porosity</a:t>
            </a:r>
          </a:p>
        </p:txBody>
      </p:sp>
      <p:sp>
        <p:nvSpPr>
          <p:cNvPr id="723973" name="Rectangle 5"/>
          <p:cNvSpPr>
            <a:spLocks noChangeArrowheads="1"/>
          </p:cNvSpPr>
          <p:nvPr/>
        </p:nvSpPr>
        <p:spPr bwMode="auto">
          <a:xfrm>
            <a:off x="5257800" y="3429000"/>
            <a:ext cx="1430338" cy="4572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1200" b="1">
                <a:solidFill>
                  <a:srgbClr val="FFFFFF"/>
                </a:solidFill>
                <a:latin typeface="Arial" charset="0"/>
              </a:rPr>
              <a:t>Eutectic Phases</a:t>
            </a:r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74" name="Rectangle 6"/>
          <p:cNvSpPr>
            <a:spLocks noChangeArrowheads="1"/>
          </p:cNvSpPr>
          <p:nvPr/>
        </p:nvSpPr>
        <p:spPr bwMode="auto">
          <a:xfrm>
            <a:off x="4448328" y="2571758"/>
            <a:ext cx="142875" cy="10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eaLnBrk="0" hangingPunct="0"/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75" name="Rectangle 7"/>
          <p:cNvSpPr>
            <a:spLocks noChangeArrowheads="1"/>
          </p:cNvSpPr>
          <p:nvPr/>
        </p:nvSpPr>
        <p:spPr bwMode="auto">
          <a:xfrm>
            <a:off x="1295400" y="1524000"/>
            <a:ext cx="1125538" cy="381000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200" b="1" i="1">
                <a:solidFill>
                  <a:srgbClr val="000000"/>
                </a:solidFill>
                <a:latin typeface="Arial" charset="0"/>
              </a:rPr>
              <a:t>Chemistry</a:t>
            </a:r>
          </a:p>
        </p:txBody>
      </p:sp>
      <p:sp>
        <p:nvSpPr>
          <p:cNvPr id="723976" name="Rectangle 8"/>
          <p:cNvSpPr>
            <a:spLocks noChangeArrowheads="1"/>
          </p:cNvSpPr>
          <p:nvPr/>
        </p:nvSpPr>
        <p:spPr bwMode="auto">
          <a:xfrm>
            <a:off x="1143000" y="2209800"/>
            <a:ext cx="1430338" cy="533400"/>
          </a:xfrm>
          <a:prstGeom prst="rect">
            <a:avLst/>
          </a:prstGeom>
          <a:solidFill>
            <a:srgbClr val="FFCC00">
              <a:alpha val="72000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Thermodynamics/</a:t>
            </a:r>
          </a:p>
          <a:p>
            <a:pPr eaLnBrk="0" hangingPunct="0"/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Kinetics</a:t>
            </a:r>
          </a:p>
        </p:txBody>
      </p:sp>
      <p:sp>
        <p:nvSpPr>
          <p:cNvPr id="723977" name="Rectangle 9"/>
          <p:cNvSpPr>
            <a:spLocks noChangeArrowheads="1"/>
          </p:cNvSpPr>
          <p:nvPr/>
        </p:nvSpPr>
        <p:spPr bwMode="auto">
          <a:xfrm>
            <a:off x="6119813" y="1371745"/>
            <a:ext cx="654050" cy="36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07" tIns="45197" rIns="90407" bIns="45197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</a:rPr>
              <a:t>n</a:t>
            </a:r>
          </a:p>
        </p:txBody>
      </p:sp>
      <p:sp>
        <p:nvSpPr>
          <p:cNvPr id="723978" name="Rectangle 10"/>
          <p:cNvSpPr>
            <a:spLocks noChangeArrowheads="1"/>
          </p:cNvSpPr>
          <p:nvPr/>
        </p:nvSpPr>
        <p:spPr bwMode="auto">
          <a:xfrm>
            <a:off x="5662613" y="1371600"/>
            <a:ext cx="1828800" cy="3810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  <a:p>
            <a:pPr algn="l" eaLnBrk="0" hangingPunct="0">
              <a:tabLst>
                <a:tab pos="169621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Solution Treatment</a:t>
            </a:r>
          </a:p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79" name="Rectangle 11"/>
          <p:cNvSpPr>
            <a:spLocks noChangeArrowheads="1"/>
          </p:cNvSpPr>
          <p:nvPr/>
        </p:nvSpPr>
        <p:spPr bwMode="auto">
          <a:xfrm>
            <a:off x="7720013" y="1371600"/>
            <a:ext cx="609600" cy="3810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  <a:p>
            <a:pPr algn="l" eaLnBrk="0" hangingPunct="0">
              <a:tabLst>
                <a:tab pos="169621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Aging</a:t>
            </a:r>
          </a:p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80" name="Rectangle 12"/>
          <p:cNvSpPr>
            <a:spLocks noChangeArrowheads="1"/>
          </p:cNvSpPr>
          <p:nvPr/>
        </p:nvSpPr>
        <p:spPr bwMode="auto">
          <a:xfrm>
            <a:off x="5662613" y="838200"/>
            <a:ext cx="2667000" cy="533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69621" algn="l"/>
              </a:tabLst>
            </a:pPr>
            <a:endParaRPr lang="en-US" sz="1200" b="1" dirty="0">
              <a:solidFill>
                <a:srgbClr val="FFFFFF"/>
              </a:solidFill>
              <a:latin typeface="Arial" charset="0"/>
            </a:endParaRPr>
          </a:p>
          <a:p>
            <a:pPr algn="l" eaLnBrk="0" hangingPunct="0">
              <a:tabLst>
                <a:tab pos="169621" algn="l"/>
              </a:tabLst>
            </a:pP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               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Heat Treatment</a:t>
            </a:r>
          </a:p>
          <a:p>
            <a:pPr algn="l" eaLnBrk="0" hangingPunct="0">
              <a:tabLst>
                <a:tab pos="169621" algn="l"/>
              </a:tabLst>
            </a:pPr>
            <a:endParaRPr lang="en-US" sz="1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3981" name="Text Box 13"/>
          <p:cNvSpPr txBox="1">
            <a:spLocks noChangeArrowheads="1"/>
          </p:cNvSpPr>
          <p:nvPr/>
        </p:nvSpPr>
        <p:spPr bwMode="auto">
          <a:xfrm>
            <a:off x="317376" y="990753"/>
            <a:ext cx="1578229" cy="41129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07" tIns="45197" rIns="90407" bIns="45197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 Rounded MT Bold" charset="0"/>
              </a:rPr>
              <a:t>Processing</a:t>
            </a:r>
          </a:p>
        </p:txBody>
      </p:sp>
      <p:sp>
        <p:nvSpPr>
          <p:cNvPr id="723982" name="Text Box 14"/>
          <p:cNvSpPr txBox="1">
            <a:spLocks noChangeArrowheads="1"/>
          </p:cNvSpPr>
          <p:nvPr/>
        </p:nvSpPr>
        <p:spPr bwMode="auto">
          <a:xfrm>
            <a:off x="320652" y="3429137"/>
            <a:ext cx="2024110" cy="41129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07" tIns="45197" rIns="90407" bIns="45197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 Rounded MT Bold" charset="0"/>
              </a:rPr>
              <a:t>Microstructure</a:t>
            </a:r>
          </a:p>
        </p:txBody>
      </p:sp>
      <p:sp>
        <p:nvSpPr>
          <p:cNvPr id="723983" name="Text Box 15"/>
          <p:cNvSpPr txBox="1">
            <a:spLocks noChangeArrowheads="1"/>
          </p:cNvSpPr>
          <p:nvPr/>
        </p:nvSpPr>
        <p:spPr bwMode="auto">
          <a:xfrm>
            <a:off x="315968" y="5562753"/>
            <a:ext cx="1490565" cy="41129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07" tIns="45197" rIns="90407" bIns="45197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 Rounded MT Bold" charset="0"/>
              </a:rPr>
              <a:t>Properties</a:t>
            </a:r>
          </a:p>
        </p:txBody>
      </p:sp>
      <p:sp>
        <p:nvSpPr>
          <p:cNvPr id="723984" name="Line 16"/>
          <p:cNvSpPr>
            <a:spLocks noChangeShapeType="1"/>
          </p:cNvSpPr>
          <p:nvPr/>
        </p:nvSpPr>
        <p:spPr bwMode="auto">
          <a:xfrm>
            <a:off x="1828800" y="1905000"/>
            <a:ext cx="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3985" name="Line 17"/>
          <p:cNvSpPr>
            <a:spLocks noChangeShapeType="1"/>
          </p:cNvSpPr>
          <p:nvPr/>
        </p:nvSpPr>
        <p:spPr bwMode="auto">
          <a:xfrm>
            <a:off x="6705600" y="36576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3986" name="Line 18"/>
          <p:cNvSpPr>
            <a:spLocks noChangeShapeType="1"/>
          </p:cNvSpPr>
          <p:nvPr/>
        </p:nvSpPr>
        <p:spPr bwMode="auto">
          <a:xfrm flipH="1">
            <a:off x="3962400" y="1828800"/>
            <a:ext cx="0" cy="6096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3987" name="Line 19"/>
          <p:cNvSpPr>
            <a:spLocks noChangeShapeType="1"/>
          </p:cNvSpPr>
          <p:nvPr/>
        </p:nvSpPr>
        <p:spPr bwMode="auto">
          <a:xfrm flipH="1">
            <a:off x="5943600" y="2438400"/>
            <a:ext cx="0" cy="9906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3988" name="Line 20"/>
          <p:cNvSpPr>
            <a:spLocks noChangeShapeType="1"/>
          </p:cNvSpPr>
          <p:nvPr/>
        </p:nvSpPr>
        <p:spPr bwMode="auto">
          <a:xfrm flipH="1">
            <a:off x="3962400" y="2438400"/>
            <a:ext cx="0" cy="9906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286000" y="5638800"/>
            <a:ext cx="6459538" cy="762000"/>
            <a:chOff x="1503" y="2928"/>
            <a:chExt cx="4069" cy="480"/>
          </a:xfrm>
        </p:grpSpPr>
        <p:sp>
          <p:nvSpPr>
            <p:cNvPr id="723990" name="Rectangle 22"/>
            <p:cNvSpPr>
              <a:spLocks noChangeArrowheads="1"/>
            </p:cNvSpPr>
            <p:nvPr/>
          </p:nvSpPr>
          <p:spPr bwMode="auto">
            <a:xfrm>
              <a:off x="1503" y="3120"/>
              <a:ext cx="901" cy="26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371" tIns="45684" rIns="91371" bIns="45684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High Cycle Fatigue</a:t>
              </a:r>
            </a:p>
          </p:txBody>
        </p:sp>
        <p:sp>
          <p:nvSpPr>
            <p:cNvPr id="723991" name="Rectangle 23"/>
            <p:cNvSpPr>
              <a:spLocks noChangeArrowheads="1"/>
            </p:cNvSpPr>
            <p:nvPr/>
          </p:nvSpPr>
          <p:spPr bwMode="auto">
            <a:xfrm>
              <a:off x="2511" y="3120"/>
              <a:ext cx="901" cy="26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371" tIns="45684" rIns="91371" bIns="45684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Low Cycle Fatigue</a:t>
              </a:r>
            </a:p>
          </p:txBody>
        </p:sp>
        <p:sp>
          <p:nvSpPr>
            <p:cNvPr id="723992" name="Rectangle 24"/>
            <p:cNvSpPr>
              <a:spLocks noChangeArrowheads="1"/>
            </p:cNvSpPr>
            <p:nvPr/>
          </p:nvSpPr>
          <p:spPr bwMode="auto">
            <a:xfrm>
              <a:off x="3519" y="3120"/>
              <a:ext cx="1056" cy="28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371" tIns="45684" rIns="91371" bIns="45684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Yield Strength</a:t>
              </a:r>
            </a:p>
          </p:txBody>
        </p:sp>
        <p:sp>
          <p:nvSpPr>
            <p:cNvPr id="723993" name="Rectangle 25"/>
            <p:cNvSpPr>
              <a:spLocks noChangeArrowheads="1"/>
            </p:cNvSpPr>
            <p:nvPr/>
          </p:nvSpPr>
          <p:spPr bwMode="auto">
            <a:xfrm>
              <a:off x="4671" y="3120"/>
              <a:ext cx="901" cy="26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371" tIns="45684" rIns="91371" bIns="45684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Thermal Growth</a:t>
              </a:r>
            </a:p>
          </p:txBody>
        </p:sp>
        <p:sp>
          <p:nvSpPr>
            <p:cNvPr id="723994" name="Line 26"/>
            <p:cNvSpPr>
              <a:spLocks noChangeShapeType="1"/>
            </p:cNvSpPr>
            <p:nvPr/>
          </p:nvSpPr>
          <p:spPr bwMode="auto">
            <a:xfrm>
              <a:off x="2064" y="2928"/>
              <a:ext cx="4" cy="198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  <p:sp>
          <p:nvSpPr>
            <p:cNvPr id="723995" name="Line 27"/>
            <p:cNvSpPr>
              <a:spLocks noChangeShapeType="1"/>
            </p:cNvSpPr>
            <p:nvPr/>
          </p:nvSpPr>
          <p:spPr bwMode="auto">
            <a:xfrm>
              <a:off x="5136" y="2928"/>
              <a:ext cx="0" cy="192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  <p:sp>
          <p:nvSpPr>
            <p:cNvPr id="723996" name="Line 28"/>
            <p:cNvSpPr>
              <a:spLocks noChangeShapeType="1"/>
            </p:cNvSpPr>
            <p:nvPr/>
          </p:nvSpPr>
          <p:spPr bwMode="auto">
            <a:xfrm>
              <a:off x="4128" y="2928"/>
              <a:ext cx="0" cy="194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  <p:sp>
          <p:nvSpPr>
            <p:cNvPr id="723997" name="Line 29"/>
            <p:cNvSpPr>
              <a:spLocks noChangeShapeType="1"/>
            </p:cNvSpPr>
            <p:nvPr/>
          </p:nvSpPr>
          <p:spPr bwMode="auto">
            <a:xfrm>
              <a:off x="3072" y="2928"/>
              <a:ext cx="0" cy="194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  <p:sp>
          <p:nvSpPr>
            <p:cNvPr id="723998" name="Line 30"/>
            <p:cNvSpPr>
              <a:spLocks noChangeShapeType="1"/>
            </p:cNvSpPr>
            <p:nvPr/>
          </p:nvSpPr>
          <p:spPr bwMode="auto">
            <a:xfrm flipV="1">
              <a:off x="2064" y="2928"/>
              <a:ext cx="3072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</p:grpSp>
      <p:sp>
        <p:nvSpPr>
          <p:cNvPr id="723999" name="Line 31"/>
          <p:cNvSpPr>
            <a:spLocks noChangeShapeType="1"/>
          </p:cNvSpPr>
          <p:nvPr/>
        </p:nvSpPr>
        <p:spPr bwMode="auto">
          <a:xfrm flipV="1">
            <a:off x="3962400" y="5029200"/>
            <a:ext cx="41148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0" name="Line 32"/>
          <p:cNvSpPr>
            <a:spLocks noChangeShapeType="1"/>
          </p:cNvSpPr>
          <p:nvPr/>
        </p:nvSpPr>
        <p:spPr bwMode="auto">
          <a:xfrm>
            <a:off x="3962400" y="3886200"/>
            <a:ext cx="0" cy="1143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1" name="Line 33"/>
          <p:cNvSpPr>
            <a:spLocks noChangeShapeType="1"/>
          </p:cNvSpPr>
          <p:nvPr/>
        </p:nvSpPr>
        <p:spPr bwMode="auto">
          <a:xfrm>
            <a:off x="8077200" y="3886200"/>
            <a:ext cx="0" cy="1143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2" name="Line 34"/>
          <p:cNvSpPr>
            <a:spLocks noChangeShapeType="1"/>
          </p:cNvSpPr>
          <p:nvPr/>
        </p:nvSpPr>
        <p:spPr bwMode="auto">
          <a:xfrm>
            <a:off x="5943600" y="3886200"/>
            <a:ext cx="0" cy="1143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3" name="Line 35"/>
          <p:cNvSpPr>
            <a:spLocks noChangeShapeType="1"/>
          </p:cNvSpPr>
          <p:nvPr/>
        </p:nvSpPr>
        <p:spPr bwMode="auto">
          <a:xfrm flipH="1">
            <a:off x="5791200" y="5029200"/>
            <a:ext cx="6350" cy="62865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4" name="Line 36"/>
          <p:cNvSpPr>
            <a:spLocks noChangeShapeType="1"/>
          </p:cNvSpPr>
          <p:nvPr/>
        </p:nvSpPr>
        <p:spPr bwMode="auto">
          <a:xfrm flipV="1">
            <a:off x="3429000" y="2438400"/>
            <a:ext cx="46482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5" name="Line 37"/>
          <p:cNvSpPr>
            <a:spLocks noChangeShapeType="1"/>
          </p:cNvSpPr>
          <p:nvPr/>
        </p:nvSpPr>
        <p:spPr bwMode="auto">
          <a:xfrm>
            <a:off x="6477000" y="1752600"/>
            <a:ext cx="0" cy="685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6" name="Line 38"/>
          <p:cNvSpPr>
            <a:spLocks noChangeShapeType="1"/>
          </p:cNvSpPr>
          <p:nvPr/>
        </p:nvSpPr>
        <p:spPr bwMode="auto">
          <a:xfrm>
            <a:off x="8077200" y="2438400"/>
            <a:ext cx="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7" name="Line 39"/>
          <p:cNvSpPr>
            <a:spLocks noChangeShapeType="1"/>
          </p:cNvSpPr>
          <p:nvPr/>
        </p:nvSpPr>
        <p:spPr bwMode="auto">
          <a:xfrm>
            <a:off x="2590800" y="2438400"/>
            <a:ext cx="914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41" name="Rectangle 42"/>
          <p:cNvSpPr txBox="1">
            <a:spLocks noChangeArrowheads="1"/>
          </p:cNvSpPr>
          <p:nvPr/>
        </p:nvSpPr>
        <p:spPr bwMode="auto">
          <a:xfrm>
            <a:off x="228600" y="2286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00" tIns="45550" rIns="91100" bIns="45550" numCol="1" anchor="ctr" anchorCtr="0" compatLnSpc="1">
            <a:prstTxWarp prst="textNoShape">
              <a:avLst/>
            </a:prstTxWarp>
          </a:bodyPr>
          <a:lstStyle/>
          <a:p>
            <a:pPr defTabSz="904613">
              <a:lnSpc>
                <a:spcPct val="88000"/>
              </a:lnSpc>
              <a:defRPr/>
            </a:pPr>
            <a:r>
              <a:rPr lang="en-US" sz="2600" b="1" kern="0" dirty="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rPr>
              <a:t>Curriculum Linkages</a:t>
            </a:r>
          </a:p>
        </p:txBody>
      </p:sp>
    </p:spTree>
    <p:extLst>
      <p:ext uri="{BB962C8B-B14F-4D97-AF65-F5344CB8AC3E}">
        <p14:creationId xmlns:p14="http://schemas.microsoft.com/office/powerpoint/2010/main" val="381658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ChangeArrowheads="1"/>
          </p:cNvSpPr>
          <p:nvPr/>
        </p:nvSpPr>
        <p:spPr bwMode="auto">
          <a:xfrm>
            <a:off x="3581400" y="914400"/>
            <a:ext cx="838200" cy="9144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69621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Casting </a:t>
            </a:r>
          </a:p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71" name="Rectangle 3"/>
          <p:cNvSpPr>
            <a:spLocks noChangeArrowheads="1"/>
          </p:cNvSpPr>
          <p:nvPr/>
        </p:nvSpPr>
        <p:spPr bwMode="auto">
          <a:xfrm>
            <a:off x="7391400" y="3429000"/>
            <a:ext cx="1430338" cy="4572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13076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   Precipitation</a:t>
            </a:r>
          </a:p>
        </p:txBody>
      </p:sp>
      <p:sp>
        <p:nvSpPr>
          <p:cNvPr id="723972" name="Rectangle 4"/>
          <p:cNvSpPr>
            <a:spLocks noChangeArrowheads="1"/>
          </p:cNvSpPr>
          <p:nvPr/>
        </p:nvSpPr>
        <p:spPr bwMode="auto">
          <a:xfrm>
            <a:off x="3276600" y="3429000"/>
            <a:ext cx="1447800" cy="4572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  <a:latin typeface="Arial" charset="0"/>
              </a:rPr>
              <a:t>Micro porosity</a:t>
            </a:r>
          </a:p>
        </p:txBody>
      </p:sp>
      <p:sp>
        <p:nvSpPr>
          <p:cNvPr id="723973" name="Rectangle 5"/>
          <p:cNvSpPr>
            <a:spLocks noChangeArrowheads="1"/>
          </p:cNvSpPr>
          <p:nvPr/>
        </p:nvSpPr>
        <p:spPr bwMode="auto">
          <a:xfrm>
            <a:off x="5257800" y="3429000"/>
            <a:ext cx="1430338" cy="4572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/>
            <a:r>
              <a:rPr lang="en-US" sz="1200" b="1">
                <a:solidFill>
                  <a:srgbClr val="FFFFFF"/>
                </a:solidFill>
                <a:latin typeface="Arial" charset="0"/>
              </a:rPr>
              <a:t>Eutectic Phases</a:t>
            </a:r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74" name="Rectangle 6"/>
          <p:cNvSpPr>
            <a:spLocks noChangeArrowheads="1"/>
          </p:cNvSpPr>
          <p:nvPr/>
        </p:nvSpPr>
        <p:spPr bwMode="auto">
          <a:xfrm>
            <a:off x="4448328" y="2571758"/>
            <a:ext cx="142875" cy="10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eaLnBrk="0" hangingPunct="0"/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75" name="Rectangle 7"/>
          <p:cNvSpPr>
            <a:spLocks noChangeArrowheads="1"/>
          </p:cNvSpPr>
          <p:nvPr/>
        </p:nvSpPr>
        <p:spPr bwMode="auto">
          <a:xfrm>
            <a:off x="1295400" y="1524000"/>
            <a:ext cx="1125538" cy="381000"/>
          </a:xfrm>
          <a:prstGeom prst="rect">
            <a:avLst/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200" b="1" i="1">
                <a:solidFill>
                  <a:srgbClr val="000000"/>
                </a:solidFill>
                <a:latin typeface="Arial" charset="0"/>
              </a:rPr>
              <a:t>Chemistry</a:t>
            </a:r>
          </a:p>
        </p:txBody>
      </p:sp>
      <p:sp>
        <p:nvSpPr>
          <p:cNvPr id="723976" name="Rectangle 8"/>
          <p:cNvSpPr>
            <a:spLocks noChangeArrowheads="1"/>
          </p:cNvSpPr>
          <p:nvPr/>
        </p:nvSpPr>
        <p:spPr bwMode="auto">
          <a:xfrm>
            <a:off x="1143000" y="2209800"/>
            <a:ext cx="1430338" cy="533400"/>
          </a:xfrm>
          <a:prstGeom prst="rect">
            <a:avLst/>
          </a:prstGeom>
          <a:solidFill>
            <a:srgbClr val="FFCC00">
              <a:alpha val="72000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Thermodynamics/</a:t>
            </a:r>
          </a:p>
          <a:p>
            <a:pPr eaLnBrk="0" hangingPunct="0"/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Kinetics</a:t>
            </a:r>
          </a:p>
        </p:txBody>
      </p:sp>
      <p:sp>
        <p:nvSpPr>
          <p:cNvPr id="723977" name="Rectangle 9"/>
          <p:cNvSpPr>
            <a:spLocks noChangeArrowheads="1"/>
          </p:cNvSpPr>
          <p:nvPr/>
        </p:nvSpPr>
        <p:spPr bwMode="auto">
          <a:xfrm>
            <a:off x="6119813" y="1371745"/>
            <a:ext cx="654050" cy="36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07" tIns="45197" rIns="90407" bIns="45197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</a:rPr>
              <a:t>n</a:t>
            </a:r>
          </a:p>
        </p:txBody>
      </p:sp>
      <p:sp>
        <p:nvSpPr>
          <p:cNvPr id="723978" name="Rectangle 10"/>
          <p:cNvSpPr>
            <a:spLocks noChangeArrowheads="1"/>
          </p:cNvSpPr>
          <p:nvPr/>
        </p:nvSpPr>
        <p:spPr bwMode="auto">
          <a:xfrm>
            <a:off x="5662613" y="1371600"/>
            <a:ext cx="1828800" cy="3810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  <a:p>
            <a:pPr algn="l" eaLnBrk="0" hangingPunct="0">
              <a:tabLst>
                <a:tab pos="169621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Solution Treatment</a:t>
            </a:r>
          </a:p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79" name="Rectangle 11"/>
          <p:cNvSpPr>
            <a:spLocks noChangeArrowheads="1"/>
          </p:cNvSpPr>
          <p:nvPr/>
        </p:nvSpPr>
        <p:spPr bwMode="auto">
          <a:xfrm>
            <a:off x="7720013" y="1371600"/>
            <a:ext cx="609600" cy="3810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  <a:p>
            <a:pPr algn="l" eaLnBrk="0" hangingPunct="0">
              <a:tabLst>
                <a:tab pos="169621" algn="l"/>
              </a:tabLs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Aging</a:t>
            </a:r>
          </a:p>
          <a:p>
            <a:pPr algn="l" eaLnBrk="0" hangingPunct="0">
              <a:tabLst>
                <a:tab pos="169621" algn="l"/>
              </a:tabLst>
            </a:pPr>
            <a:endParaRPr lang="en-US" sz="12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3980" name="Rectangle 12"/>
          <p:cNvSpPr>
            <a:spLocks noChangeArrowheads="1"/>
          </p:cNvSpPr>
          <p:nvPr/>
        </p:nvSpPr>
        <p:spPr bwMode="auto">
          <a:xfrm>
            <a:off x="5662613" y="838200"/>
            <a:ext cx="2667000" cy="533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90407" tIns="45197" rIns="90407" bIns="45197" anchor="ctr">
            <a:prstTxWarp prst="textNoShape">
              <a:avLst/>
            </a:prstTxWarp>
          </a:bodyPr>
          <a:lstStyle/>
          <a:p>
            <a:pPr algn="l" eaLnBrk="0" hangingPunct="0">
              <a:tabLst>
                <a:tab pos="169621" algn="l"/>
              </a:tabLst>
            </a:pPr>
            <a:endParaRPr lang="en-US" sz="1200" b="1" dirty="0">
              <a:solidFill>
                <a:srgbClr val="FFFFFF"/>
              </a:solidFill>
              <a:latin typeface="Arial" charset="0"/>
            </a:endParaRPr>
          </a:p>
          <a:p>
            <a:pPr algn="l" eaLnBrk="0" hangingPunct="0">
              <a:tabLst>
                <a:tab pos="169621" algn="l"/>
              </a:tabLst>
            </a:pP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               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Heat Treatment</a:t>
            </a:r>
          </a:p>
          <a:p>
            <a:pPr algn="l" eaLnBrk="0" hangingPunct="0">
              <a:tabLst>
                <a:tab pos="169621" algn="l"/>
              </a:tabLst>
            </a:pPr>
            <a:endParaRPr lang="en-US" sz="1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3981" name="Text Box 13"/>
          <p:cNvSpPr txBox="1">
            <a:spLocks noChangeArrowheads="1"/>
          </p:cNvSpPr>
          <p:nvPr/>
        </p:nvSpPr>
        <p:spPr bwMode="auto">
          <a:xfrm>
            <a:off x="317376" y="990753"/>
            <a:ext cx="1578229" cy="41129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07" tIns="45197" rIns="90407" bIns="45197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 Rounded MT Bold" charset="0"/>
              </a:rPr>
              <a:t>Processing</a:t>
            </a:r>
          </a:p>
        </p:txBody>
      </p:sp>
      <p:sp>
        <p:nvSpPr>
          <p:cNvPr id="723982" name="Text Box 14"/>
          <p:cNvSpPr txBox="1">
            <a:spLocks noChangeArrowheads="1"/>
          </p:cNvSpPr>
          <p:nvPr/>
        </p:nvSpPr>
        <p:spPr bwMode="auto">
          <a:xfrm>
            <a:off x="320652" y="3429137"/>
            <a:ext cx="2024110" cy="41129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07" tIns="45197" rIns="90407" bIns="45197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 Rounded MT Bold" charset="0"/>
              </a:rPr>
              <a:t>Microstructure</a:t>
            </a:r>
          </a:p>
        </p:txBody>
      </p:sp>
      <p:sp>
        <p:nvSpPr>
          <p:cNvPr id="723983" name="Text Box 15"/>
          <p:cNvSpPr txBox="1">
            <a:spLocks noChangeArrowheads="1"/>
          </p:cNvSpPr>
          <p:nvPr/>
        </p:nvSpPr>
        <p:spPr bwMode="auto">
          <a:xfrm>
            <a:off x="315968" y="5562753"/>
            <a:ext cx="1490565" cy="41129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07" tIns="45197" rIns="90407" bIns="45197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 Rounded MT Bold" charset="0"/>
              </a:rPr>
              <a:t>Properties</a:t>
            </a:r>
          </a:p>
        </p:txBody>
      </p:sp>
      <p:sp>
        <p:nvSpPr>
          <p:cNvPr id="723984" name="Line 16"/>
          <p:cNvSpPr>
            <a:spLocks noChangeShapeType="1"/>
          </p:cNvSpPr>
          <p:nvPr/>
        </p:nvSpPr>
        <p:spPr bwMode="auto">
          <a:xfrm>
            <a:off x="1828800" y="1905000"/>
            <a:ext cx="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3985" name="Line 17"/>
          <p:cNvSpPr>
            <a:spLocks noChangeShapeType="1"/>
          </p:cNvSpPr>
          <p:nvPr/>
        </p:nvSpPr>
        <p:spPr bwMode="auto">
          <a:xfrm>
            <a:off x="6705600" y="36576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3986" name="Line 18"/>
          <p:cNvSpPr>
            <a:spLocks noChangeShapeType="1"/>
          </p:cNvSpPr>
          <p:nvPr/>
        </p:nvSpPr>
        <p:spPr bwMode="auto">
          <a:xfrm flipH="1">
            <a:off x="3962400" y="1828800"/>
            <a:ext cx="0" cy="6096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3987" name="Line 19"/>
          <p:cNvSpPr>
            <a:spLocks noChangeShapeType="1"/>
          </p:cNvSpPr>
          <p:nvPr/>
        </p:nvSpPr>
        <p:spPr bwMode="auto">
          <a:xfrm flipH="1">
            <a:off x="5943600" y="2438400"/>
            <a:ext cx="0" cy="9906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3988" name="Line 20"/>
          <p:cNvSpPr>
            <a:spLocks noChangeShapeType="1"/>
          </p:cNvSpPr>
          <p:nvPr/>
        </p:nvSpPr>
        <p:spPr bwMode="auto">
          <a:xfrm flipH="1">
            <a:off x="3962400" y="2438400"/>
            <a:ext cx="0" cy="9906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286000" y="5638800"/>
            <a:ext cx="6459538" cy="762000"/>
            <a:chOff x="1503" y="2928"/>
            <a:chExt cx="4069" cy="480"/>
          </a:xfrm>
        </p:grpSpPr>
        <p:sp>
          <p:nvSpPr>
            <p:cNvPr id="723990" name="Rectangle 22"/>
            <p:cNvSpPr>
              <a:spLocks noChangeArrowheads="1"/>
            </p:cNvSpPr>
            <p:nvPr/>
          </p:nvSpPr>
          <p:spPr bwMode="auto">
            <a:xfrm>
              <a:off x="1503" y="3120"/>
              <a:ext cx="901" cy="26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371" tIns="45684" rIns="91371" bIns="45684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High Cycle Fatigue</a:t>
              </a:r>
            </a:p>
          </p:txBody>
        </p:sp>
        <p:sp>
          <p:nvSpPr>
            <p:cNvPr id="723991" name="Rectangle 23"/>
            <p:cNvSpPr>
              <a:spLocks noChangeArrowheads="1"/>
            </p:cNvSpPr>
            <p:nvPr/>
          </p:nvSpPr>
          <p:spPr bwMode="auto">
            <a:xfrm>
              <a:off x="2511" y="3120"/>
              <a:ext cx="901" cy="26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371" tIns="45684" rIns="91371" bIns="45684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Low Cycle Fatigue</a:t>
              </a:r>
            </a:p>
          </p:txBody>
        </p:sp>
        <p:sp>
          <p:nvSpPr>
            <p:cNvPr id="723992" name="Rectangle 24"/>
            <p:cNvSpPr>
              <a:spLocks noChangeArrowheads="1"/>
            </p:cNvSpPr>
            <p:nvPr/>
          </p:nvSpPr>
          <p:spPr bwMode="auto">
            <a:xfrm>
              <a:off x="3519" y="3120"/>
              <a:ext cx="1056" cy="28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371" tIns="45684" rIns="91371" bIns="45684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Yield Strength</a:t>
              </a:r>
            </a:p>
          </p:txBody>
        </p:sp>
        <p:sp>
          <p:nvSpPr>
            <p:cNvPr id="723993" name="Rectangle 25"/>
            <p:cNvSpPr>
              <a:spLocks noChangeArrowheads="1"/>
            </p:cNvSpPr>
            <p:nvPr/>
          </p:nvSpPr>
          <p:spPr bwMode="auto">
            <a:xfrm>
              <a:off x="4671" y="3120"/>
              <a:ext cx="901" cy="26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371" tIns="45684" rIns="91371" bIns="45684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Thermal Growth</a:t>
              </a:r>
            </a:p>
          </p:txBody>
        </p:sp>
        <p:sp>
          <p:nvSpPr>
            <p:cNvPr id="723994" name="Line 26"/>
            <p:cNvSpPr>
              <a:spLocks noChangeShapeType="1"/>
            </p:cNvSpPr>
            <p:nvPr/>
          </p:nvSpPr>
          <p:spPr bwMode="auto">
            <a:xfrm>
              <a:off x="2064" y="2928"/>
              <a:ext cx="4" cy="198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  <p:sp>
          <p:nvSpPr>
            <p:cNvPr id="723995" name="Line 27"/>
            <p:cNvSpPr>
              <a:spLocks noChangeShapeType="1"/>
            </p:cNvSpPr>
            <p:nvPr/>
          </p:nvSpPr>
          <p:spPr bwMode="auto">
            <a:xfrm>
              <a:off x="5136" y="2928"/>
              <a:ext cx="0" cy="192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  <p:sp>
          <p:nvSpPr>
            <p:cNvPr id="723996" name="Line 28"/>
            <p:cNvSpPr>
              <a:spLocks noChangeShapeType="1"/>
            </p:cNvSpPr>
            <p:nvPr/>
          </p:nvSpPr>
          <p:spPr bwMode="auto">
            <a:xfrm>
              <a:off x="4128" y="2928"/>
              <a:ext cx="0" cy="194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  <p:sp>
          <p:nvSpPr>
            <p:cNvPr id="723997" name="Line 29"/>
            <p:cNvSpPr>
              <a:spLocks noChangeShapeType="1"/>
            </p:cNvSpPr>
            <p:nvPr/>
          </p:nvSpPr>
          <p:spPr bwMode="auto">
            <a:xfrm>
              <a:off x="3072" y="2928"/>
              <a:ext cx="0" cy="194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  <p:sp>
          <p:nvSpPr>
            <p:cNvPr id="723998" name="Line 30"/>
            <p:cNvSpPr>
              <a:spLocks noChangeShapeType="1"/>
            </p:cNvSpPr>
            <p:nvPr/>
          </p:nvSpPr>
          <p:spPr bwMode="auto">
            <a:xfrm flipV="1">
              <a:off x="2064" y="2928"/>
              <a:ext cx="3072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b="1">
                <a:solidFill>
                  <a:srgbClr val="000000"/>
                </a:solidFill>
                <a:latin typeface="Trebuchet MS" charset="0"/>
              </a:endParaRPr>
            </a:p>
          </p:txBody>
        </p:sp>
      </p:grpSp>
      <p:sp>
        <p:nvSpPr>
          <p:cNvPr id="723999" name="Line 31"/>
          <p:cNvSpPr>
            <a:spLocks noChangeShapeType="1"/>
          </p:cNvSpPr>
          <p:nvPr/>
        </p:nvSpPr>
        <p:spPr bwMode="auto">
          <a:xfrm flipV="1">
            <a:off x="3962400" y="5029200"/>
            <a:ext cx="41148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0" name="Line 32"/>
          <p:cNvSpPr>
            <a:spLocks noChangeShapeType="1"/>
          </p:cNvSpPr>
          <p:nvPr/>
        </p:nvSpPr>
        <p:spPr bwMode="auto">
          <a:xfrm>
            <a:off x="3962400" y="3886200"/>
            <a:ext cx="0" cy="1143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1" name="Line 33"/>
          <p:cNvSpPr>
            <a:spLocks noChangeShapeType="1"/>
          </p:cNvSpPr>
          <p:nvPr/>
        </p:nvSpPr>
        <p:spPr bwMode="auto">
          <a:xfrm>
            <a:off x="8077200" y="3886200"/>
            <a:ext cx="0" cy="1143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2" name="Line 34"/>
          <p:cNvSpPr>
            <a:spLocks noChangeShapeType="1"/>
          </p:cNvSpPr>
          <p:nvPr/>
        </p:nvSpPr>
        <p:spPr bwMode="auto">
          <a:xfrm>
            <a:off x="5943600" y="3886200"/>
            <a:ext cx="0" cy="1143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3" name="Line 35"/>
          <p:cNvSpPr>
            <a:spLocks noChangeShapeType="1"/>
          </p:cNvSpPr>
          <p:nvPr/>
        </p:nvSpPr>
        <p:spPr bwMode="auto">
          <a:xfrm flipH="1">
            <a:off x="5791200" y="5029200"/>
            <a:ext cx="6350" cy="62865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4" name="Line 36"/>
          <p:cNvSpPr>
            <a:spLocks noChangeShapeType="1"/>
          </p:cNvSpPr>
          <p:nvPr/>
        </p:nvSpPr>
        <p:spPr bwMode="auto">
          <a:xfrm flipV="1">
            <a:off x="3429000" y="2438400"/>
            <a:ext cx="46482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474" tIns="45232" rIns="90474" bIns="45232" anchor="ctr">
            <a:prstTxWarp prst="textNoShape">
              <a:avLst/>
            </a:prstTxWarp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5" name="Line 37"/>
          <p:cNvSpPr>
            <a:spLocks noChangeShapeType="1"/>
          </p:cNvSpPr>
          <p:nvPr/>
        </p:nvSpPr>
        <p:spPr bwMode="auto">
          <a:xfrm>
            <a:off x="6477000" y="1752600"/>
            <a:ext cx="0" cy="685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6" name="Line 38"/>
          <p:cNvSpPr>
            <a:spLocks noChangeShapeType="1"/>
          </p:cNvSpPr>
          <p:nvPr/>
        </p:nvSpPr>
        <p:spPr bwMode="auto">
          <a:xfrm>
            <a:off x="8077200" y="2438400"/>
            <a:ext cx="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724007" name="Line 39"/>
          <p:cNvSpPr>
            <a:spLocks noChangeShapeType="1"/>
          </p:cNvSpPr>
          <p:nvPr/>
        </p:nvSpPr>
        <p:spPr bwMode="auto">
          <a:xfrm>
            <a:off x="2590800" y="2438400"/>
            <a:ext cx="914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lIns="90474" tIns="45232" rIns="90474" bIns="45232" anchor="ctr">
            <a:prstTxWarp prst="textNoShape">
              <a:avLst/>
            </a:prstTxWarp>
            <a:spAutoFit/>
          </a:bodyPr>
          <a:lstStyle/>
          <a:p>
            <a:endParaRPr lang="en-US" sz="16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41" name="Rectangle 42"/>
          <p:cNvSpPr txBox="1">
            <a:spLocks noChangeArrowheads="1"/>
          </p:cNvSpPr>
          <p:nvPr/>
        </p:nvSpPr>
        <p:spPr bwMode="auto">
          <a:xfrm>
            <a:off x="228600" y="2286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00" tIns="45550" rIns="91100" bIns="45550" numCol="1" anchor="ctr" anchorCtr="0" compatLnSpc="1">
            <a:prstTxWarp prst="textNoShape">
              <a:avLst/>
            </a:prstTxWarp>
          </a:bodyPr>
          <a:lstStyle/>
          <a:p>
            <a:pPr defTabSz="904613">
              <a:lnSpc>
                <a:spcPct val="88000"/>
              </a:lnSpc>
              <a:defRPr/>
            </a:pPr>
            <a:r>
              <a:rPr lang="en-US" sz="2600" b="1" kern="0" dirty="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rPr>
              <a:t>Curriculum Linkages</a:t>
            </a:r>
          </a:p>
        </p:txBody>
      </p:sp>
      <p:sp>
        <p:nvSpPr>
          <p:cNvPr id="3" name="Oval 2"/>
          <p:cNvSpPr/>
          <p:nvPr/>
        </p:nvSpPr>
        <p:spPr>
          <a:xfrm>
            <a:off x="3352800" y="609600"/>
            <a:ext cx="4724400" cy="2133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3" tIns="45480" rIns="90963" bIns="45480" spcCol="0"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029200" y="4648200"/>
            <a:ext cx="2743200" cy="2438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3" tIns="45480" rIns="90963" bIns="45480" spcCol="0"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800600" y="2286000"/>
            <a:ext cx="4800600" cy="2819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3" tIns="45480" rIns="90963" bIns="45480" spcCol="0"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0" y="1066800"/>
            <a:ext cx="4343400" cy="2438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63" tIns="45480" rIns="90963" bIns="45480" spcCol="0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19725" y="3962435"/>
            <a:ext cx="2040481" cy="36884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lIns="90963" tIns="45480" rIns="90963" bIns="45480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Thermo/Kinetics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743200" y="3505200"/>
            <a:ext cx="762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690466" y="76237"/>
            <a:ext cx="2528996" cy="36884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lIns="90963" tIns="45480" rIns="90963" bIns="45480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Materials Processing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19920" y="4419635"/>
            <a:ext cx="2359028" cy="368847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none" lIns="90963" tIns="45480" rIns="90963" bIns="45480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Physical Metallurgy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15117" y="4953035"/>
            <a:ext cx="2530499" cy="368847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none" lIns="90963" tIns="45480" rIns="90963" bIns="45480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Mechanical Behavior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772400" y="457200"/>
            <a:ext cx="3048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4419600" y="4038600"/>
            <a:ext cx="457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267200" y="5334000"/>
            <a:ext cx="83820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25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  <a:noFill/>
        </p:spPr>
        <p:txBody>
          <a:bodyPr lIns="90432" tIns="45210" rIns="90432" bIns="45210" anchor="t"/>
          <a:lstStyle/>
          <a:p>
            <a:pPr eaLnBrk="1" hangingPunct="1"/>
            <a:r>
              <a:rPr lang="en-US" dirty="0"/>
              <a:t>SUMMARY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685800"/>
            <a:ext cx="7772400" cy="5562600"/>
          </a:xfrm>
        </p:spPr>
        <p:txBody>
          <a:bodyPr/>
          <a:lstStyle/>
          <a:p>
            <a:pPr marL="0" eaLnBrk="1" hangingPunct="1">
              <a:lnSpc>
                <a:spcPct val="80000"/>
              </a:lnSpc>
              <a:spcBef>
                <a:spcPts val="0"/>
              </a:spcBef>
            </a:pPr>
            <a:r>
              <a:rPr lang="en-US" sz="2400" dirty="0"/>
              <a:t>Integrated Computational Materials Engineering (ICME) offers a means to link:</a:t>
            </a:r>
          </a:p>
          <a:p>
            <a:pPr lvl="1" eaLnBrk="1" hangingPunct="1">
              <a:lnSpc>
                <a:spcPct val="60000"/>
              </a:lnSpc>
            </a:pPr>
            <a:r>
              <a:rPr lang="en-US" sz="1800" dirty="0"/>
              <a:t>Manufacturing, materials and product development</a:t>
            </a:r>
          </a:p>
          <a:p>
            <a:pPr lvl="1" eaLnBrk="1" hangingPunct="1">
              <a:lnSpc>
                <a:spcPct val="60000"/>
              </a:lnSpc>
            </a:pPr>
            <a:r>
              <a:rPr lang="en-US" sz="1800" dirty="0"/>
              <a:t>Engineering and scientific disciplines</a:t>
            </a:r>
          </a:p>
          <a:p>
            <a:pPr lvl="1" eaLnBrk="1" hangingPunct="1">
              <a:lnSpc>
                <a:spcPct val="60000"/>
              </a:lnSpc>
            </a:pPr>
            <a:r>
              <a:rPr lang="en-US" sz="1800" dirty="0"/>
              <a:t>Information across knowledge domain</a:t>
            </a:r>
            <a:endParaRPr 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Virtual Aluminum Castings is an example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integrated, comprehensive suite of CAE tools that capture extensive expertise in cast aluminum processing, metallurgy &amp; design and provides it to a global engineering workforce</a:t>
            </a:r>
            <a:r>
              <a:rPr lang="en-US" dirty="0" smtClean="0"/>
              <a:t>.</a:t>
            </a:r>
          </a:p>
          <a:p>
            <a:pPr lvl="1"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ICME is </a:t>
            </a:r>
            <a:r>
              <a:rPr lang="en-US" sz="2400" dirty="0">
                <a:latin typeface="Trebuchet MS" charset="0"/>
                <a:ea typeface="ＭＳ Ｐゴシック" charset="0"/>
                <a:cs typeface="ＭＳ Ｐゴシック" charset="0"/>
              </a:rPr>
              <a:t>an essential ingredient of the Materials Genome Initiative (MGI) and the Next Big Thing in Structural Materials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Trebuchet MS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Trebuchet MS" charset="0"/>
              </a:rPr>
              <a:t>For the transformational benefits of ICME and MGI to be realized - educators will play a central and critical role.</a:t>
            </a:r>
            <a:endParaRPr lang="en-US" sz="2400" dirty="0">
              <a:solidFill>
                <a:srgbClr val="000000"/>
              </a:solidFill>
              <a:latin typeface="Trebuchet MS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62" y="399481"/>
            <a:ext cx="7772977" cy="732175"/>
          </a:xfrm>
        </p:spPr>
        <p:txBody>
          <a:bodyPr>
            <a:normAutofit/>
          </a:bodyPr>
          <a:lstStyle/>
          <a:p>
            <a:r>
              <a:rPr lang="en-US" sz="2818" dirty="0"/>
              <a:t>Materials Genome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81" y="976873"/>
            <a:ext cx="7772977" cy="4448910"/>
          </a:xfrm>
        </p:spPr>
        <p:txBody>
          <a:bodyPr/>
          <a:lstStyle/>
          <a:p>
            <a:pPr marL="334912" indent="-334912">
              <a:buFont typeface="Arial"/>
              <a:buChar char="•"/>
            </a:pPr>
            <a:r>
              <a:rPr lang="en-US" dirty="0" smtClean="0"/>
              <a:t>Coordinated Multi-agency effort – DOE, DOD, NSF, NIST with White House OSTP leadership</a:t>
            </a:r>
          </a:p>
          <a:p>
            <a:pPr marL="334912" indent="-334912">
              <a:buFont typeface="Arial"/>
              <a:buChar char="•"/>
            </a:pPr>
            <a:r>
              <a:rPr lang="en-US" dirty="0" smtClean="0"/>
              <a:t>$150M / year  “10 year program”</a:t>
            </a:r>
          </a:p>
          <a:p>
            <a:pPr marL="334912" indent="-334912">
              <a:buFont typeface="Arial"/>
              <a:buChar char="•"/>
            </a:pPr>
            <a:r>
              <a:rPr lang="en-US" dirty="0" smtClean="0"/>
              <a:t>Essential ingredients</a:t>
            </a:r>
          </a:p>
          <a:p>
            <a:pPr marL="669217" lvl="1" indent="-334912">
              <a:buFont typeface="Arial"/>
              <a:buChar char="•"/>
            </a:pPr>
            <a:r>
              <a:rPr lang="en-US" sz="2545" dirty="0"/>
              <a:t>Collaboration</a:t>
            </a:r>
          </a:p>
          <a:p>
            <a:pPr marL="669217" lvl="1" indent="-334912">
              <a:buFont typeface="Arial"/>
              <a:buChar char="•"/>
            </a:pPr>
            <a:r>
              <a:rPr lang="en-US" sz="2545" dirty="0"/>
              <a:t>Integration of theory, </a:t>
            </a:r>
          </a:p>
          <a:p>
            <a:pPr marL="668627" lvl="2" indent="0">
              <a:buNone/>
            </a:pPr>
            <a:r>
              <a:rPr lang="en-US" sz="2545" dirty="0"/>
              <a:t>simulation and experiments</a:t>
            </a:r>
          </a:p>
          <a:p>
            <a:pPr marL="669217" lvl="1" indent="-334912">
              <a:buFont typeface="Arial"/>
              <a:buChar char="•"/>
            </a:pPr>
            <a:r>
              <a:rPr lang="en-US" sz="2545" dirty="0"/>
              <a:t>Information Infrastructure</a:t>
            </a:r>
          </a:p>
          <a:p>
            <a:pPr marL="669217" lvl="1" indent="-334912">
              <a:buFont typeface="Arial"/>
              <a:buChar char="•"/>
            </a:pPr>
            <a:r>
              <a:rPr lang="en-US" sz="2545" dirty="0"/>
              <a:t>Workforce development</a:t>
            </a:r>
          </a:p>
          <a:p>
            <a:pPr marL="669217" lvl="1" indent="-334912">
              <a:buFont typeface="Arial"/>
              <a:buChar char="•"/>
            </a:pPr>
            <a:r>
              <a:rPr lang="en-US" sz="2545" u="sng" dirty="0">
                <a:solidFill>
                  <a:srgbClr val="FF0000"/>
                </a:solidFill>
              </a:rPr>
              <a:t>ICME</a:t>
            </a:r>
          </a:p>
          <a:p>
            <a:pPr marL="334912" indent="-334912">
              <a:buFont typeface="Arial"/>
              <a:buChar char="•"/>
            </a:pPr>
            <a:endParaRPr lang="en-US" dirty="0" smtClean="0"/>
          </a:p>
          <a:p>
            <a:pPr marL="334912" indent="-334912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5" y="3281278"/>
            <a:ext cx="3248211" cy="299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02531" y="3388737"/>
            <a:ext cx="4156364" cy="754409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lIns="82025" tIns="41007" rIns="82025" bIns="41007">
            <a:spAutoFit/>
          </a:bodyPr>
          <a:lstStyle/>
          <a:p>
            <a:pPr defTabSz="820233" fontAlgn="auto">
              <a:spcBef>
                <a:spcPts val="0"/>
              </a:spcBef>
              <a:spcAft>
                <a:spcPts val="0"/>
              </a:spcAft>
            </a:pPr>
            <a:r>
              <a:rPr lang="en-US" sz="2182" kern="0" dirty="0">
                <a:solidFill>
                  <a:srgbClr val="000000"/>
                </a:solidFill>
              </a:rPr>
              <a:t>These represent important building blocks for ICME</a:t>
            </a:r>
          </a:p>
        </p:txBody>
      </p:sp>
    </p:spTree>
    <p:extLst>
      <p:ext uri="{BB962C8B-B14F-4D97-AF65-F5344CB8AC3E}">
        <p14:creationId xmlns:p14="http://schemas.microsoft.com/office/powerpoint/2010/main" val="98035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248650" cy="704850"/>
          </a:xfrm>
        </p:spPr>
        <p:txBody>
          <a:bodyPr/>
          <a:lstStyle/>
          <a:p>
            <a:r>
              <a:rPr lang="en-US" dirty="0"/>
              <a:t>A Well-Equipped Workforce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/>
              <a:t>(Excerpt from 6/2014 MGI Strategic Plan)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143750" cy="4552950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 smtClean="0"/>
              <a:t>… the </a:t>
            </a:r>
            <a:r>
              <a:rPr lang="en-US" dirty="0"/>
              <a:t>next </a:t>
            </a:r>
            <a:r>
              <a:rPr lang="en-US" dirty="0" smtClean="0"/>
              <a:t>generation </a:t>
            </a:r>
            <a:r>
              <a:rPr lang="en-US" dirty="0"/>
              <a:t>of materials scientists and engineers must be able to </a:t>
            </a:r>
            <a:r>
              <a:rPr lang="en-US" dirty="0" smtClean="0"/>
              <a:t>expertly </a:t>
            </a:r>
            <a:r>
              <a:rPr lang="en-US" dirty="0"/>
              <a:t>use these tools to achieve the success promised by </a:t>
            </a:r>
            <a:r>
              <a:rPr lang="en-US" dirty="0" smtClean="0"/>
              <a:t>MGI….</a:t>
            </a:r>
          </a:p>
          <a:p>
            <a:pPr>
              <a:buFontTx/>
              <a:buChar char="-"/>
            </a:pPr>
            <a:r>
              <a:rPr lang="en-US" dirty="0" smtClean="0"/>
              <a:t>.. before </a:t>
            </a:r>
            <a:r>
              <a:rPr lang="en-US" dirty="0"/>
              <a:t>the </a:t>
            </a:r>
            <a:r>
              <a:rPr lang="en-US" dirty="0" smtClean="0"/>
              <a:t>future </a:t>
            </a:r>
            <a:r>
              <a:rPr lang="en-US" dirty="0"/>
              <a:t>generation workforce can be equipped to take advantage of the Materials Innovation </a:t>
            </a:r>
            <a:r>
              <a:rPr lang="en-US" dirty="0" smtClean="0"/>
              <a:t>Infrastructure</a:t>
            </a:r>
            <a:r>
              <a:rPr lang="en-US" dirty="0"/>
              <a:t>, instructors must first be provided information on these new tools, research approaches</a:t>
            </a:r>
            <a:r>
              <a:rPr lang="en-US" dirty="0" smtClean="0"/>
              <a:t>, and </a:t>
            </a:r>
            <a:r>
              <a:rPr lang="en-US" dirty="0"/>
              <a:t>their value.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11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po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ip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p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p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Lipo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ip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p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p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9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rebuchet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rebuchet MS" charset="0"/>
          </a:defRPr>
        </a:defPPr>
      </a:lstStyle>
    </a:lnDef>
  </a:objectDefaults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Lipo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ip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p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p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Lipo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ip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p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p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6_Lipo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ip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p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p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66"/>
      </a:hlink>
      <a:folHlink>
        <a:srgbClr val="000066"/>
      </a:folHlink>
    </a:clrScheme>
    <a:fontScheme name="6_Default Design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6_Lipo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ip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p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p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biz">
  <a:themeElements>
    <a:clrScheme name="Custom 233">
      <a:dk1>
        <a:srgbClr val="000000"/>
      </a:dk1>
      <a:lt1>
        <a:srgbClr val="FFFFFF"/>
      </a:lt1>
      <a:dk2>
        <a:srgbClr val="2388DB"/>
      </a:dk2>
      <a:lt2>
        <a:srgbClr val="BBD7F8"/>
      </a:lt2>
      <a:accent1>
        <a:srgbClr val="80B606"/>
      </a:accent1>
      <a:accent2>
        <a:srgbClr val="E29F1D"/>
      </a:accent2>
      <a:accent3>
        <a:srgbClr val="1D6FB2"/>
      </a:accent3>
      <a:accent4>
        <a:srgbClr val="3FAC98"/>
      </a:accent4>
      <a:accent5>
        <a:srgbClr val="5B57BB"/>
      </a:accent5>
      <a:accent6>
        <a:srgbClr val="D1505E"/>
      </a:accent6>
      <a:hlink>
        <a:srgbClr val="185DA2"/>
      </a:hlink>
      <a:folHlink>
        <a:srgbClr val="0048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66"/>
      </a:hlink>
      <a:folHlink>
        <a:srgbClr val="000066"/>
      </a:folHlink>
    </a:clrScheme>
    <a:fontScheme name="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News Gothic M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News Gothic MT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2_Default Design">
  <a:themeElements>
    <a:clrScheme name="5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66"/>
      </a:hlink>
      <a:folHlink>
        <a:srgbClr val="000066"/>
      </a:folHlink>
    </a:clrScheme>
    <a:fontScheme name="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News Gothic MT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News Gothic MT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66"/>
      </a:hlink>
      <a:folHlink>
        <a:srgbClr val="000066"/>
      </a:folHlink>
    </a:clrScheme>
    <a:fontScheme name="5_Default Design">
      <a:majorFont>
        <a:latin typeface="Arial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66"/>
      </a:hlink>
      <a:folHlink>
        <a:srgbClr val="000066"/>
      </a:folHlink>
    </a:clrScheme>
    <a:fontScheme name="7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66"/>
      </a:hlink>
      <a:folHlink>
        <a:srgbClr val="000066"/>
      </a:folHlink>
    </a:clrScheme>
    <a:fontScheme name="8_Default Design">
      <a:majorFont>
        <a:latin typeface="Arial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Default Design">
  <a:themeElements>
    <a:clrScheme name="9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Lipo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ip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p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p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Lipo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ip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p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p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8_Lipo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ip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p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p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p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12826</TotalTime>
  <Words>3848</Words>
  <Application>Microsoft Macintosh PowerPoint</Application>
  <PresentationFormat>On-screen Show (4:3)</PresentationFormat>
  <Paragraphs>1127</Paragraphs>
  <Slides>79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32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79</vt:i4>
      </vt:variant>
    </vt:vector>
  </HeadingPairs>
  <TitlesOfParts>
    <vt:vector size="136" baseType="lpstr">
      <vt:lpstr>Arial Rounded MT Bold</vt:lpstr>
      <vt:lpstr>Batang</vt:lpstr>
      <vt:lpstr>Calibri</vt:lpstr>
      <vt:lpstr>Cambria</vt:lpstr>
      <vt:lpstr>Courier New</vt:lpstr>
      <vt:lpstr>GM Sans Regular</vt:lpstr>
      <vt:lpstr>Helvetica</vt:lpstr>
      <vt:lpstr>Lucida Grande</vt:lpstr>
      <vt:lpstr>ＭＳ Ｐゴシック</vt:lpstr>
      <vt:lpstr>News Gothic MT</vt:lpstr>
      <vt:lpstr>Symbol</vt:lpstr>
      <vt:lpstr>Times</vt:lpstr>
      <vt:lpstr>Times New Roman</vt:lpstr>
      <vt:lpstr>Times-Roman</vt:lpstr>
      <vt:lpstr>Trebuchet MS</vt:lpstr>
      <vt:lpstr>Verdana</vt:lpstr>
      <vt:lpstr>Wingdings</vt:lpstr>
      <vt:lpstr>굴림</vt:lpstr>
      <vt:lpstr>宋体</vt:lpstr>
      <vt:lpstr>Arial</vt:lpstr>
      <vt:lpstr>Lipo</vt:lpstr>
      <vt:lpstr>6_Default Design</vt:lpstr>
      <vt:lpstr>5_Default Design</vt:lpstr>
      <vt:lpstr>7_Default Design</vt:lpstr>
      <vt:lpstr>8_Default Design</vt:lpstr>
      <vt:lpstr>9_Default Design</vt:lpstr>
      <vt:lpstr>1_Lipo</vt:lpstr>
      <vt:lpstr>5_Lipo</vt:lpstr>
      <vt:lpstr>18_Lipo</vt:lpstr>
      <vt:lpstr>2_Lipo</vt:lpstr>
      <vt:lpstr>10_Default Design</vt:lpstr>
      <vt:lpstr>1_Default Design</vt:lpstr>
      <vt:lpstr>3_Lipo</vt:lpstr>
      <vt:lpstr>4_Default Design</vt:lpstr>
      <vt:lpstr>4_Lipo</vt:lpstr>
      <vt:lpstr>Office Theme</vt:lpstr>
      <vt:lpstr>6_Lipo</vt:lpstr>
      <vt:lpstr>3_Office Theme</vt:lpstr>
      <vt:lpstr>9_Office Theme</vt:lpstr>
      <vt:lpstr>16_Lipo</vt:lpstr>
      <vt:lpstr>7_Office Theme</vt:lpstr>
      <vt:lpstr>8_Office Theme</vt:lpstr>
      <vt:lpstr>10_Office Theme</vt:lpstr>
      <vt:lpstr>biz</vt:lpstr>
      <vt:lpstr>11_Office Theme</vt:lpstr>
      <vt:lpstr>3_Default Design</vt:lpstr>
      <vt:lpstr>12_Default Design</vt:lpstr>
      <vt:lpstr>11_Default Design</vt:lpstr>
      <vt:lpstr>13_Office Theme</vt:lpstr>
      <vt:lpstr>Default Theme</vt:lpstr>
      <vt:lpstr>14_Office Theme</vt:lpstr>
      <vt:lpstr>12_Office Theme</vt:lpstr>
      <vt:lpstr>Equation</vt:lpstr>
      <vt:lpstr>Equation.3</vt:lpstr>
      <vt:lpstr>Excel.Sheet.8</vt:lpstr>
      <vt:lpstr>Worksheet</vt:lpstr>
      <vt:lpstr>Photo Editor Photo</vt:lpstr>
      <vt:lpstr>Integrated Computational Materials Engineering (ICME)   </vt:lpstr>
      <vt:lpstr>PowerPoint Presentation</vt:lpstr>
      <vt:lpstr>It takes 10-20 years to develop a new material</vt:lpstr>
      <vt:lpstr>Materials Genome Initiative</vt:lpstr>
      <vt:lpstr>Outline</vt:lpstr>
      <vt:lpstr>ICME/MGI Historical Highlights</vt:lpstr>
      <vt:lpstr>Materials Genome Initiative</vt:lpstr>
      <vt:lpstr>Materials Genome Initiative</vt:lpstr>
      <vt:lpstr>A Well-Equipped Workforce  (Excerpt from 6/2014 MGI Strategic Plan)</vt:lpstr>
      <vt:lpstr>US National Materials Advisory Board - Committee on Integrated Computational Materials Engineering (ICME)  Tresa Pollock, Chair John Allison, Vice Chair   2008     Free Download: http://books.nap.edu/catalog/12199/       </vt:lpstr>
      <vt:lpstr>PowerPoint Presentation</vt:lpstr>
      <vt:lpstr> Integrated Computational Materials Engineering (ICME) is the integration of materials information, captured in computational tools, with engineering product performance analysis and manufacturing-process simulation.*</vt:lpstr>
      <vt:lpstr> Integrated Computational Materials Engineering (ICME) is the integration of materials information, captured in computational tools, with engineering product performance analysis and manufacturing-process simulation.*</vt:lpstr>
      <vt:lpstr>PowerPoint Presentation</vt:lpstr>
      <vt:lpstr>Why this is important</vt:lpstr>
      <vt:lpstr>The Divide Separating  Materials Science and Materials Engineering</vt:lpstr>
      <vt:lpstr>Integrated Computational Materials Engineering provides a means to link: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Materials Engineering is all about compromises – ICME provides a means to  conduct quantitative tradeoffs </vt:lpstr>
      <vt:lpstr>PowerPoint Presentation</vt:lpstr>
      <vt:lpstr>PowerPoint Presentation</vt:lpstr>
      <vt:lpstr>q’ Al2Cu Precipitates</vt:lpstr>
      <vt:lpstr>Physics Based Models –  Yield Strength</vt:lpstr>
      <vt:lpstr>PowerPoint Presentation</vt:lpstr>
      <vt:lpstr>PowerPoint Presentation</vt:lpstr>
      <vt:lpstr>Aging Response of 319 Aluminum Prediction vs. Experimental</vt:lpstr>
      <vt:lpstr>PowerPoint Presentation</vt:lpstr>
      <vt:lpstr>Model Validation &amp; Accuracy</vt:lpstr>
      <vt:lpstr>Using Virtual Aluminum Castings in Product and Process Optimization </vt:lpstr>
      <vt:lpstr>PowerPoint Presentation</vt:lpstr>
      <vt:lpstr>PowerPoint Presentation</vt:lpstr>
      <vt:lpstr>Use of ICME For  New Process Development and Selection</vt:lpstr>
      <vt:lpstr>PowerPoint Presentation</vt:lpstr>
      <vt:lpstr>ICME enables materials to be part of the design optimization process</vt:lpstr>
      <vt:lpstr>PowerPoint Presentation</vt:lpstr>
      <vt:lpstr>PowerPoint Presentation</vt:lpstr>
      <vt:lpstr>VAC Modeling Methods</vt:lpstr>
      <vt:lpstr>PowerPoint Presentation</vt:lpstr>
      <vt:lpstr>PowerPoint Presentation</vt:lpstr>
      <vt:lpstr>ICME/MGI Historical Highlights</vt:lpstr>
      <vt:lpstr>PowerPoint Presentation</vt:lpstr>
      <vt:lpstr>Selected Conclusions</vt:lpstr>
      <vt:lpstr>Materials represents a different class of computational problem</vt:lpstr>
      <vt:lpstr>PowerPoint Presentation</vt:lpstr>
      <vt:lpstr>What are some additional examples of Foundational Engineering Problems?</vt:lpstr>
      <vt:lpstr>Current Status of ICME </vt:lpstr>
      <vt:lpstr>Residual Stress Engineering in Ni Structures Foundational Engineering Problem (FEP)</vt:lpstr>
      <vt:lpstr>ICME Guided Development of  Advanced Cast Aluminum Alloys For  Automotive Engine Application</vt:lpstr>
      <vt:lpstr>        Lightweight Innovations           for Tomorrow</vt:lpstr>
      <vt:lpstr>PowerPoint Presentation</vt:lpstr>
      <vt:lpstr>Lessons Learned from Other Fields     ICME Complexity and Magnitude Similar to Bioinformatics  </vt:lpstr>
      <vt:lpstr>MGI/ICME  Information Infrastructure</vt:lpstr>
      <vt:lpstr>Materials Information Infrastructure</vt:lpstr>
      <vt:lpstr>PowerPoint Presentation</vt:lpstr>
      <vt:lpstr>PowerPoint Presentation</vt:lpstr>
      <vt:lpstr>Precipitate Evolution – Future Use of Data In Materials Commons</vt:lpstr>
      <vt:lpstr>PowerPoint Presentation</vt:lpstr>
      <vt:lpstr>PowerPoint Presentation</vt:lpstr>
      <vt:lpstr>Materials Genome Initiative</vt:lpstr>
      <vt:lpstr>ICME/MGI Historical Highlights</vt:lpstr>
      <vt:lpstr>Materials Genome Initiative</vt:lpstr>
      <vt:lpstr>ICME: Current Status in Education and Professional Societies</vt:lpstr>
      <vt:lpstr>What are some things you can do to embed ICME into your curricula?</vt:lpstr>
      <vt:lpstr>Integrating ICME into our curriculum</vt:lpstr>
      <vt:lpstr>ICME in MSE 420 &amp; MSE 520 Undergraduate &amp; Graduate Level  Mechanical Behavior</vt:lpstr>
      <vt:lpstr>ICME in MSE 470  Undergraduate Level Physical Metallurgy</vt:lpstr>
      <vt:lpstr>Team Project  “Educational Module”</vt:lpstr>
      <vt:lpstr>Properties of Particle Strengthened Aluminum</vt:lpstr>
      <vt:lpstr>Influence of Alloying Elements on Solidification in Ni-based Superalloys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> Ford Motor Company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Cast Metals Science and Technology - Mission - </dc:title>
  <dc:creator>John Allison</dc:creator>
  <cp:lastModifiedBy>John Allison</cp:lastModifiedBy>
  <cp:revision>449</cp:revision>
  <dcterms:created xsi:type="dcterms:W3CDTF">2011-07-19T12:00:50Z</dcterms:created>
  <dcterms:modified xsi:type="dcterms:W3CDTF">2017-05-18T01:09:54Z</dcterms:modified>
</cp:coreProperties>
</file>