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mpg" ContentType="video/mpeg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50" r:id="rId28"/>
    <p:sldId id="355" r:id="rId29"/>
    <p:sldId id="356" r:id="rId30"/>
    <p:sldId id="35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5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phendewitt:Box%20Sync:PRISMS:GitHub%20Traffic%20Spread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phendewitt:Box%20Sync:PRISMS:CHAC%20FD%20Speed%20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'[Single Precipitate Aspect Ratios (version 1).xlsx]Varied Volume'!$E$66:$E$69</c:f>
              <c:numCache>
                <c:formatCode>0.0000</c:formatCode>
                <c:ptCount val="4"/>
                <c:pt idx="0" formatCode="0.00">
                  <c:v>30.4553698798</c:v>
                </c:pt>
                <c:pt idx="1">
                  <c:v>11.9206125924</c:v>
                </c:pt>
                <c:pt idx="2">
                  <c:v>51.6175560215</c:v>
                </c:pt>
                <c:pt idx="3">
                  <c:v>74.3065190767</c:v>
                </c:pt>
              </c:numCache>
            </c:numRef>
          </c:xVal>
          <c:yVal>
            <c:numRef>
              <c:f>'[Single Precipitate Aspect Ratios (version 1).xlsx]Varied Volume'!$F$66:$F$69</c:f>
              <c:numCache>
                <c:formatCode>0.000</c:formatCode>
                <c:ptCount val="4"/>
                <c:pt idx="0">
                  <c:v>0.141367</c:v>
                </c:pt>
                <c:pt idx="1">
                  <c:v>0.14617</c:v>
                </c:pt>
                <c:pt idx="2">
                  <c:v>0.139565</c:v>
                </c:pt>
                <c:pt idx="3">
                  <c:v>0.138492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061200"/>
        <c:axId val="372954480"/>
      </c:scatterChart>
      <c:valAx>
        <c:axId val="373061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Length &lt;001&gt; (nm)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72954480"/>
        <c:crosses val="autoZero"/>
        <c:crossBetween val="midCat"/>
      </c:valAx>
      <c:valAx>
        <c:axId val="372954480"/>
        <c:scaling>
          <c:orientation val="minMax"/>
          <c:max val="0.25"/>
          <c:min val="0.12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X</a:t>
                </a:r>
                <a:r>
                  <a:rPr lang="en-US" baseline="-25000" dirty="0"/>
                  <a:t>Nd</a:t>
                </a:r>
              </a:p>
            </c:rich>
          </c:tx>
          <c:layout>
            <c:manualLayout>
              <c:xMode val="edge"/>
              <c:yMode val="edge"/>
              <c:x val="0.011437908496732"/>
              <c:y val="0.332846675415573"/>
            </c:manualLayout>
          </c:layout>
          <c:overlay val="0"/>
        </c:title>
        <c:numFmt formatCode="0.00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73061200"/>
        <c:crosses val="autoZero"/>
        <c:crossBetween val="midCat"/>
        <c:majorUnit val="0.02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FD</c:v>
          </c:tx>
          <c:spPr>
            <a:ln w="47625">
              <a:noFill/>
            </a:ln>
          </c:spPr>
          <c:marker>
            <c:symbol val="circle"/>
            <c:size val="11"/>
            <c:spPr>
              <a:solidFill>
                <a:srgbClr val="0000FF"/>
              </a:solidFill>
              <a:ln>
                <a:noFill/>
              </a:ln>
            </c:spPr>
          </c:marker>
          <c:xVal>
            <c:numRef>
              <c:f>Sheet1!$F$39:$F$46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xVal>
          <c:yVal>
            <c:numRef>
              <c:f>Sheet1!$G$39:$G$46</c:f>
              <c:numCache>
                <c:formatCode>General</c:formatCode>
                <c:ptCount val="8"/>
                <c:pt idx="0">
                  <c:v>2357.0</c:v>
                </c:pt>
                <c:pt idx="1">
                  <c:v>1276.0</c:v>
                </c:pt>
                <c:pt idx="2">
                  <c:v>920.0</c:v>
                </c:pt>
                <c:pt idx="3">
                  <c:v>807.0</c:v>
                </c:pt>
                <c:pt idx="4">
                  <c:v>598.0</c:v>
                </c:pt>
                <c:pt idx="5">
                  <c:v>237.0</c:v>
                </c:pt>
                <c:pt idx="6">
                  <c:v>65.0</c:v>
                </c:pt>
                <c:pt idx="7">
                  <c:v>42.0</c:v>
                </c:pt>
              </c:numCache>
            </c:numRef>
          </c:yVal>
          <c:smooth val="0"/>
        </c:ser>
        <c:ser>
          <c:idx val="1"/>
          <c:order val="1"/>
          <c:tx>
            <c:v>FD Ideal</c:v>
          </c:tx>
          <c:spPr>
            <a:ln w="12700">
              <a:solidFill>
                <a:srgbClr val="0000FF"/>
              </a:solidFill>
              <a:prstDash val="dash"/>
            </a:ln>
          </c:spPr>
          <c:marker>
            <c:symbol val="none"/>
          </c:marker>
          <c:xVal>
            <c:numRef>
              <c:f>Sheet1!$F$39:$F$46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xVal>
          <c:yVal>
            <c:numRef>
              <c:f>Sheet1!$H$39:$H$46</c:f>
              <c:numCache>
                <c:formatCode>General</c:formatCode>
                <c:ptCount val="8"/>
                <c:pt idx="0">
                  <c:v>2357.0</c:v>
                </c:pt>
                <c:pt idx="1">
                  <c:v>1178.5</c:v>
                </c:pt>
                <c:pt idx="2">
                  <c:v>589.25</c:v>
                </c:pt>
                <c:pt idx="3">
                  <c:v>294.625</c:v>
                </c:pt>
                <c:pt idx="4">
                  <c:v>147.3125</c:v>
                </c:pt>
                <c:pt idx="5">
                  <c:v>73.65625</c:v>
                </c:pt>
                <c:pt idx="6">
                  <c:v>36.828125</c:v>
                </c:pt>
                <c:pt idx="7">
                  <c:v>18.4140625</c:v>
                </c:pt>
              </c:numCache>
            </c:numRef>
          </c:yVal>
          <c:smooth val="0"/>
        </c:ser>
        <c:ser>
          <c:idx val="2"/>
          <c:order val="2"/>
          <c:tx>
            <c:v>PRISMS-PF (p=2)</c:v>
          </c:tx>
          <c:spPr>
            <a:ln w="47625">
              <a:noFill/>
            </a:ln>
          </c:spPr>
          <c:marker>
            <c:symbol val="circle"/>
            <c:size val="11"/>
            <c:spPr>
              <a:solidFill>
                <a:srgbClr val="008000"/>
              </a:solidFill>
              <a:ln>
                <a:noFill/>
              </a:ln>
            </c:spPr>
          </c:marker>
          <c:xVal>
            <c:numRef>
              <c:f>Sheet1!$B$48:$B$54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xVal>
          <c:yVal>
            <c:numRef>
              <c:f>Sheet1!$C$48:$C$54</c:f>
              <c:numCache>
                <c:formatCode>General</c:formatCode>
                <c:ptCount val="7"/>
                <c:pt idx="0">
                  <c:v>1890.0</c:v>
                </c:pt>
                <c:pt idx="1">
                  <c:v>818.0</c:v>
                </c:pt>
                <c:pt idx="2">
                  <c:v>430.0</c:v>
                </c:pt>
                <c:pt idx="3">
                  <c:v>134.0</c:v>
                </c:pt>
                <c:pt idx="4">
                  <c:v>67.4</c:v>
                </c:pt>
                <c:pt idx="5">
                  <c:v>38.0</c:v>
                </c:pt>
                <c:pt idx="6">
                  <c:v>30.3</c:v>
                </c:pt>
              </c:numCache>
            </c:numRef>
          </c:yVal>
          <c:smooth val="0"/>
        </c:ser>
        <c:ser>
          <c:idx val="3"/>
          <c:order val="3"/>
          <c:tx>
            <c:v>PRISMS-PF (p=2) Ideal</c:v>
          </c:tx>
          <c:spPr>
            <a:ln w="12700">
              <a:solidFill>
                <a:srgbClr val="008000"/>
              </a:solidFill>
              <a:prstDash val="dash"/>
            </a:ln>
          </c:spPr>
          <c:marker>
            <c:symbol val="none"/>
          </c:marker>
          <c:xVal>
            <c:numRef>
              <c:f>Sheet1!$B$48:$B$54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xVal>
          <c:yVal>
            <c:numRef>
              <c:f>Sheet1!$E$48:$E$54</c:f>
              <c:numCache>
                <c:formatCode>General</c:formatCode>
                <c:ptCount val="7"/>
                <c:pt idx="0">
                  <c:v>1890.0</c:v>
                </c:pt>
                <c:pt idx="1">
                  <c:v>945.0</c:v>
                </c:pt>
                <c:pt idx="2">
                  <c:v>472.5</c:v>
                </c:pt>
                <c:pt idx="3">
                  <c:v>236.25</c:v>
                </c:pt>
                <c:pt idx="4">
                  <c:v>118.125</c:v>
                </c:pt>
                <c:pt idx="5">
                  <c:v>59.0625</c:v>
                </c:pt>
                <c:pt idx="6">
                  <c:v>29.53125</c:v>
                </c:pt>
              </c:numCache>
            </c:numRef>
          </c:yVal>
          <c:smooth val="0"/>
        </c:ser>
        <c:ser>
          <c:idx val="4"/>
          <c:order val="4"/>
          <c:tx>
            <c:v>PRISMS-PF (p=1)</c:v>
          </c:tx>
          <c:spPr>
            <a:ln w="47625">
              <a:noFill/>
            </a:ln>
          </c:spPr>
          <c:marker>
            <c:symbol val="circle"/>
            <c:size val="11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Sheet1!$B$40:$B$43</c:f>
              <c:numCache>
                <c:formatCode>General</c:formatCode>
                <c:ptCount val="4"/>
                <c:pt idx="0">
                  <c:v>16.0</c:v>
                </c:pt>
                <c:pt idx="1">
                  <c:v>32.0</c:v>
                </c:pt>
                <c:pt idx="2">
                  <c:v>64.0</c:v>
                </c:pt>
                <c:pt idx="3">
                  <c:v>128.0</c:v>
                </c:pt>
              </c:numCache>
            </c:numRef>
          </c:xVal>
          <c:yVal>
            <c:numRef>
              <c:f>Sheet1!$D$40:$D$43</c:f>
              <c:numCache>
                <c:formatCode>General</c:formatCode>
                <c:ptCount val="4"/>
                <c:pt idx="0">
                  <c:v>2053.7</c:v>
                </c:pt>
                <c:pt idx="1">
                  <c:v>1026.7</c:v>
                </c:pt>
                <c:pt idx="2">
                  <c:v>524.21</c:v>
                </c:pt>
                <c:pt idx="3">
                  <c:v>297.49</c:v>
                </c:pt>
              </c:numCache>
            </c:numRef>
          </c:yVal>
          <c:smooth val="0"/>
        </c:ser>
        <c:ser>
          <c:idx val="5"/>
          <c:order val="5"/>
          <c:tx>
            <c:v>PRISMS-PF (p=1) Ideal</c:v>
          </c:tx>
          <c:spPr>
            <a:ln w="1270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Sheet1!$B$40:$B$43</c:f>
              <c:numCache>
                <c:formatCode>General</c:formatCode>
                <c:ptCount val="4"/>
                <c:pt idx="0">
                  <c:v>16.0</c:v>
                </c:pt>
                <c:pt idx="1">
                  <c:v>32.0</c:v>
                </c:pt>
                <c:pt idx="2">
                  <c:v>64.0</c:v>
                </c:pt>
                <c:pt idx="3">
                  <c:v>128.0</c:v>
                </c:pt>
              </c:numCache>
            </c:numRef>
          </c:xVal>
          <c:yVal>
            <c:numRef>
              <c:f>Sheet1!$E$40:$E$43</c:f>
              <c:numCache>
                <c:formatCode>General</c:formatCode>
                <c:ptCount val="4"/>
                <c:pt idx="0">
                  <c:v>2080.0</c:v>
                </c:pt>
                <c:pt idx="1">
                  <c:v>1040.0</c:v>
                </c:pt>
                <c:pt idx="2">
                  <c:v>520.0</c:v>
                </c:pt>
                <c:pt idx="3">
                  <c:v>260.0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063488"/>
        <c:axId val="305047248"/>
      </c:scatterChart>
      <c:valAx>
        <c:axId val="305063488"/>
        <c:scaling>
          <c:logBase val="10.0"/>
          <c:orientation val="minMax"/>
          <c:max val="128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Cores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05047248"/>
        <c:crosses val="autoZero"/>
        <c:crossBetween val="midCat"/>
      </c:valAx>
      <c:valAx>
        <c:axId val="305047248"/>
        <c:scaling>
          <c:logBase val="10.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Wall 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05063488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Relationship Id="rId2" Type="http://schemas.openxmlformats.org/officeDocument/2006/relationships/image" Target="../media/image75.emf"/><Relationship Id="rId3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64D20-1D81-BF4E-82B3-834D86ADC8EE}" type="datetimeFigureOut">
              <a:t>6/7/17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29BF0-6D2B-5B41-A7BA-315E3CB94CC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DE04-6DA2-E242-8C0C-A3322B4ADBB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7992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A300-3C6B-014E-8C07-A759A133D60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443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A300-3C6B-014E-8C07-A759A133D60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83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9F19-EC77-424D-B127-E46A128D43A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292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9F19-EC77-424D-B127-E46A128D43A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292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Actual values: 0.146, 0.141, 0.140, 0.138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hexes and Ns alternated, this is the &lt;0^2 1&gt; ordering, with composition of 0.15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Decreasing composition consistent with Gibbs-Thomson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9F19-EC77-424D-B127-E46A128D43A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293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A300-3C6B-014E-8C07-A759A133D60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795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4528F-914C-4144-8A33-15FB6FC2601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161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9F19-EC77-424D-B127-E46A128D43A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26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9F19-EC77-424D-B127-E46A128D43A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26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A300-3C6B-014E-8C07-A759A133D60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03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D2C2A55D-21D0-9D4A-84B5-C3E766FB05B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62BAD399-64D0-C340-A079-0AAD17D8239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3391781" y="6236114"/>
            <a:ext cx="4419600" cy="584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1F497D"/>
                </a:solidFill>
                <a:latin typeface="Times New Roman"/>
                <a:cs typeface="Times New Roman"/>
              </a:rPr>
              <a:t>Center for  </a:t>
            </a:r>
            <a:r>
              <a:rPr lang="en-US" sz="1600" b="1" dirty="0" err="1" smtClean="0">
                <a:solidFill>
                  <a:srgbClr val="1F497D"/>
                </a:solidFill>
                <a:latin typeface="Times New Roman"/>
                <a:cs typeface="Times New Roman"/>
              </a:rPr>
              <a:t>PRedictive</a:t>
            </a:r>
            <a:r>
              <a:rPr lang="en-US" sz="1600" b="1" dirty="0" smtClean="0">
                <a:solidFill>
                  <a:srgbClr val="1F497D"/>
                </a:solidFill>
                <a:latin typeface="Times New Roman"/>
                <a:cs typeface="Times New Roman"/>
              </a:rPr>
              <a:t> Integrated </a:t>
            </a:r>
          </a:p>
          <a:p>
            <a:pPr algn="ctr"/>
            <a:r>
              <a:rPr lang="en-US" sz="1600" b="1" dirty="0" smtClean="0">
                <a:solidFill>
                  <a:srgbClr val="1F497D"/>
                </a:solidFill>
                <a:latin typeface="Times New Roman"/>
                <a:cs typeface="Times New Roman"/>
              </a:rPr>
              <a:t>Structural Materials Science</a:t>
            </a:r>
            <a:endParaRPr lang="en-US"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423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D2C2A55D-21D0-9D4A-84B5-C3E766FB05B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62BAD399-64D0-C340-A079-0AAD17D8239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3391781" y="6236114"/>
            <a:ext cx="4419600" cy="584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Center for  PRedictive Integrated </a:t>
            </a:r>
          </a:p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Structural Materials Science</a:t>
            </a:r>
            <a:endParaRPr lang="en-US"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289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D2C2A55D-21D0-9D4A-84B5-C3E766FB05B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62BAD399-64D0-C340-A079-0AAD17D8239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3391781" y="6236114"/>
            <a:ext cx="4419600" cy="584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Center for  PRedictive Integrated </a:t>
            </a:r>
          </a:p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Structural Materials Science</a:t>
            </a:r>
            <a:endParaRPr lang="en-US"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0443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" y="0"/>
            <a:ext cx="9140687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7DB64A-DC79-46FD-937B-BE515AB41A64}" type="datetimeFigureOut">
              <a:rPr lang="en-US">
                <a:solidFill>
                  <a:prstClr val="black">
                    <a:tint val="75000"/>
                  </a:prstClr>
                </a:solidFill>
                <a:latin typeface="Perpetua"/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B2FE9-3BC9-45CB-BFC7-7B206B195963}" type="slidenum">
              <a:rPr lang="en-US">
                <a:solidFill>
                  <a:prstClr val="black">
                    <a:tint val="75000"/>
                  </a:prstClr>
                </a:solidFill>
                <a:latin typeface="Perpet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Perpetua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BAD399-64D0-C340-A079-0AAD17D823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80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079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" y="0"/>
            <a:ext cx="9140687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7DB64A-DC79-46FD-937B-BE515AB41A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Perpetua"/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/>
          <a:lstStyle/>
          <a:p>
            <a:fld id="{C5DB2FE9-3BC9-45CB-BFC7-7B206B1959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Perpet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Perpetua"/>
            </a:endParaRP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391781" y="6236114"/>
            <a:ext cx="4419600" cy="584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Center for  PRedictive Integrated </a:t>
            </a:r>
          </a:p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Structural Materials Science</a:t>
            </a:r>
            <a:endParaRPr lang="en-US"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617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1754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D2C2A55D-21D0-9D4A-84B5-C3E766FB05B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62BAD399-64D0-C340-A079-0AAD17D8239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3391781" y="6236114"/>
            <a:ext cx="4419600" cy="584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Center for  PRedictive Integrated </a:t>
            </a:r>
          </a:p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Structural Materials Science</a:t>
            </a:r>
            <a:endParaRPr lang="en-US"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441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D2C2A55D-21D0-9D4A-84B5-C3E766FB05B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62BAD399-64D0-C340-A079-0AAD17D8239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3391781" y="6236114"/>
            <a:ext cx="4419600" cy="584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Center for  PRedictive Integrated </a:t>
            </a:r>
          </a:p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Structural Materials Science</a:t>
            </a:r>
            <a:endParaRPr lang="en-US"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425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D2C2A55D-21D0-9D4A-84B5-C3E766FB05B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62BAD399-64D0-C340-A079-0AAD17D8239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391781" y="6236114"/>
            <a:ext cx="4419600" cy="584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Center for  PRedictive Integrated </a:t>
            </a:r>
          </a:p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Structural Materials Science</a:t>
            </a:r>
            <a:endParaRPr lang="en-US"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86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6" indent="0">
              <a:buNone/>
              <a:defRPr sz="2000" b="1"/>
            </a:lvl2pPr>
            <a:lvl3pPr marL="913952" indent="0">
              <a:buNone/>
              <a:defRPr sz="1800" b="1"/>
            </a:lvl3pPr>
            <a:lvl4pPr marL="1370926" indent="0">
              <a:buNone/>
              <a:defRPr sz="1600" b="1"/>
            </a:lvl4pPr>
            <a:lvl5pPr marL="1827899" indent="0">
              <a:buNone/>
              <a:defRPr sz="1600" b="1"/>
            </a:lvl5pPr>
            <a:lvl6pPr marL="2284874" indent="0">
              <a:buNone/>
              <a:defRPr sz="1600" b="1"/>
            </a:lvl6pPr>
            <a:lvl7pPr marL="2741851" indent="0">
              <a:buNone/>
              <a:defRPr sz="1600" b="1"/>
            </a:lvl7pPr>
            <a:lvl8pPr marL="3198825" indent="0">
              <a:buNone/>
              <a:defRPr sz="1600" b="1"/>
            </a:lvl8pPr>
            <a:lvl9pPr marL="365580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6" indent="0">
              <a:buNone/>
              <a:defRPr sz="2000" b="1"/>
            </a:lvl2pPr>
            <a:lvl3pPr marL="913952" indent="0">
              <a:buNone/>
              <a:defRPr sz="1800" b="1"/>
            </a:lvl3pPr>
            <a:lvl4pPr marL="1370926" indent="0">
              <a:buNone/>
              <a:defRPr sz="1600" b="1"/>
            </a:lvl4pPr>
            <a:lvl5pPr marL="1827899" indent="0">
              <a:buNone/>
              <a:defRPr sz="1600" b="1"/>
            </a:lvl5pPr>
            <a:lvl6pPr marL="2284874" indent="0">
              <a:buNone/>
              <a:defRPr sz="1600" b="1"/>
            </a:lvl6pPr>
            <a:lvl7pPr marL="2741851" indent="0">
              <a:buNone/>
              <a:defRPr sz="1600" b="1"/>
            </a:lvl7pPr>
            <a:lvl8pPr marL="3198825" indent="0">
              <a:buNone/>
              <a:defRPr sz="1600" b="1"/>
            </a:lvl8pPr>
            <a:lvl9pPr marL="365580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D2C2A55D-21D0-9D4A-84B5-C3E766FB05B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62BAD399-64D0-C340-A079-0AAD17D8239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3391781" y="6236114"/>
            <a:ext cx="4419600" cy="584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Center for  PRedictive Integrated </a:t>
            </a:r>
          </a:p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Structural Materials Science</a:t>
            </a:r>
            <a:endParaRPr lang="en-US"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545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D2C2A55D-21D0-9D4A-84B5-C3E766FB05B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62BAD399-64D0-C340-A079-0AAD17D8239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>
          <a:xfrm>
            <a:off x="3391781" y="6236114"/>
            <a:ext cx="4419600" cy="584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Center for  PRedictive Integrated </a:t>
            </a:r>
          </a:p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Structural Materials Science</a:t>
            </a:r>
            <a:endParaRPr lang="en-US"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213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D2C2A55D-21D0-9D4A-84B5-C3E766FB05B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62BAD399-64D0-C340-A079-0AAD17D8239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3"/>
          <p:cNvSpPr txBox="1">
            <a:spLocks/>
          </p:cNvSpPr>
          <p:nvPr userDrawn="1"/>
        </p:nvSpPr>
        <p:spPr>
          <a:xfrm>
            <a:off x="3391781" y="6236114"/>
            <a:ext cx="4419600" cy="584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Center for  PRedictive Integrated </a:t>
            </a:r>
          </a:p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Structural Materials Science</a:t>
            </a:r>
            <a:endParaRPr lang="en-US"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823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76" indent="0">
              <a:buNone/>
              <a:defRPr sz="1200"/>
            </a:lvl2pPr>
            <a:lvl3pPr marL="913952" indent="0">
              <a:buNone/>
              <a:defRPr sz="1000"/>
            </a:lvl3pPr>
            <a:lvl4pPr marL="1370926" indent="0">
              <a:buNone/>
              <a:defRPr sz="900"/>
            </a:lvl4pPr>
            <a:lvl5pPr marL="1827899" indent="0">
              <a:buNone/>
              <a:defRPr sz="900"/>
            </a:lvl5pPr>
            <a:lvl6pPr marL="2284874" indent="0">
              <a:buNone/>
              <a:defRPr sz="900"/>
            </a:lvl6pPr>
            <a:lvl7pPr marL="2741851" indent="0">
              <a:buNone/>
              <a:defRPr sz="900"/>
            </a:lvl7pPr>
            <a:lvl8pPr marL="3198825" indent="0">
              <a:buNone/>
              <a:defRPr sz="900"/>
            </a:lvl8pPr>
            <a:lvl9pPr marL="36558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D2C2A55D-21D0-9D4A-84B5-C3E766FB05B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62BAD399-64D0-C340-A079-0AAD17D8239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391781" y="6236114"/>
            <a:ext cx="4419600" cy="584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Center for  PRedictive Integrated </a:t>
            </a:r>
          </a:p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Structural Materials Science</a:t>
            </a:r>
            <a:endParaRPr lang="en-US"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983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76" indent="0">
              <a:buNone/>
              <a:defRPr sz="2800"/>
            </a:lvl2pPr>
            <a:lvl3pPr marL="913952" indent="0">
              <a:buNone/>
              <a:defRPr sz="2400"/>
            </a:lvl3pPr>
            <a:lvl4pPr marL="1370926" indent="0">
              <a:buNone/>
              <a:defRPr sz="2000"/>
            </a:lvl4pPr>
            <a:lvl5pPr marL="1827899" indent="0">
              <a:buNone/>
              <a:defRPr sz="2000"/>
            </a:lvl5pPr>
            <a:lvl6pPr marL="2284874" indent="0">
              <a:buNone/>
              <a:defRPr sz="2000"/>
            </a:lvl6pPr>
            <a:lvl7pPr marL="2741851" indent="0">
              <a:buNone/>
              <a:defRPr sz="2000"/>
            </a:lvl7pPr>
            <a:lvl8pPr marL="3198825" indent="0">
              <a:buNone/>
              <a:defRPr sz="2000"/>
            </a:lvl8pPr>
            <a:lvl9pPr marL="365580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76" indent="0">
              <a:buNone/>
              <a:defRPr sz="1200"/>
            </a:lvl2pPr>
            <a:lvl3pPr marL="913952" indent="0">
              <a:buNone/>
              <a:defRPr sz="1000"/>
            </a:lvl3pPr>
            <a:lvl4pPr marL="1370926" indent="0">
              <a:buNone/>
              <a:defRPr sz="900"/>
            </a:lvl4pPr>
            <a:lvl5pPr marL="1827899" indent="0">
              <a:buNone/>
              <a:defRPr sz="900"/>
            </a:lvl5pPr>
            <a:lvl6pPr marL="2284874" indent="0">
              <a:buNone/>
              <a:defRPr sz="900"/>
            </a:lvl6pPr>
            <a:lvl7pPr marL="2741851" indent="0">
              <a:buNone/>
              <a:defRPr sz="900"/>
            </a:lvl7pPr>
            <a:lvl8pPr marL="3198825" indent="0">
              <a:buNone/>
              <a:defRPr sz="900"/>
            </a:lvl8pPr>
            <a:lvl9pPr marL="36558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D2C2A55D-21D0-9D4A-84B5-C3E766FB05B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fld id="{62BAD399-64D0-C340-A079-0AAD17D8239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391781" y="6236114"/>
            <a:ext cx="4419600" cy="584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Center for  PRedictive Integrated </a:t>
            </a:r>
          </a:p>
          <a:p>
            <a:pPr algn="ctr"/>
            <a:r>
              <a:rPr lang="en-US" sz="1600" b="1" smtClean="0">
                <a:solidFill>
                  <a:srgbClr val="1F497D"/>
                </a:solidFill>
                <a:latin typeface="Times New Roman"/>
                <a:cs typeface="Times New Roman"/>
              </a:rPr>
              <a:t>Structural Materials Science</a:t>
            </a:r>
            <a:endParaRPr lang="en-US"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597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3223"/>
            <a:ext cx="8229600" cy="1143000"/>
          </a:xfrm>
          <a:prstGeom prst="rect">
            <a:avLst/>
          </a:prstGeom>
        </p:spPr>
        <p:txBody>
          <a:bodyPr vert="horz" lIns="91395" tIns="45698" rIns="91395" bIns="4569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95" tIns="45698" rIns="91395" bIns="456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9" descr="horizontal-logo-green-text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93" y="6334951"/>
            <a:ext cx="2586744" cy="4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013 Michigan Logo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843" y="6268336"/>
            <a:ext cx="517115" cy="56847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54503" y="6205352"/>
            <a:ext cx="87721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7406967" y="6334951"/>
            <a:ext cx="1687910" cy="455205"/>
            <a:chOff x="7406967" y="6334951"/>
            <a:chExt cx="1687910" cy="455205"/>
          </a:xfrm>
        </p:grpSpPr>
        <p:sp>
          <p:nvSpPr>
            <p:cNvPr id="12" name="矩形 5"/>
            <p:cNvSpPr/>
            <p:nvPr/>
          </p:nvSpPr>
          <p:spPr>
            <a:xfrm>
              <a:off x="7406967" y="6334951"/>
              <a:ext cx="1687910" cy="455205"/>
            </a:xfrm>
            <a:prstGeom prst="rect">
              <a:avLst/>
            </a:prstGeom>
            <a:solidFill>
              <a:srgbClr val="21486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76"/>
              <a:endParaRPr kumimoji="1"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pic>
          <p:nvPicPr>
            <p:cNvPr id="13" name="图片 6" descr="prisms-logo.png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4667" y="6470055"/>
              <a:ext cx="1368778" cy="290578"/>
            </a:xfrm>
            <a:prstGeom prst="rect">
              <a:avLst/>
            </a:prstGeom>
          </p:spPr>
        </p:pic>
      </p:grp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91781" y="6236114"/>
            <a:ext cx="4419600" cy="58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Center for  </a:t>
            </a:r>
            <a:r>
              <a:rPr lang="en-US" sz="1600" b="1" dirty="0" err="1">
                <a:solidFill>
                  <a:srgbClr val="1F497D"/>
                </a:solidFill>
                <a:latin typeface="Times New Roman"/>
                <a:cs typeface="Times New Roman"/>
              </a:rPr>
              <a:t>PRedictive</a:t>
            </a:r>
            <a:r>
              <a:rPr lang="en-US"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 Integrated </a:t>
            </a:r>
          </a:p>
          <a:p>
            <a:pPr algn="ctr"/>
            <a:r>
              <a:rPr lang="en-US"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Structural Materials Science</a:t>
            </a:r>
          </a:p>
        </p:txBody>
      </p:sp>
      <p:sp>
        <p:nvSpPr>
          <p:cNvPr id="15" name="矩形 28"/>
          <p:cNvSpPr/>
          <p:nvPr userDrawn="1"/>
        </p:nvSpPr>
        <p:spPr>
          <a:xfrm>
            <a:off x="-14110" y="0"/>
            <a:ext cx="9158110" cy="931333"/>
          </a:xfrm>
          <a:prstGeom prst="rect">
            <a:avLst/>
          </a:prstGeom>
          <a:solidFill>
            <a:srgbClr val="2148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76"/>
            <a:endParaRPr kumimoji="1" lang="zh-CN" altLang="en-US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9468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88" r:id="rId14"/>
  </p:sldLayoutIdLst>
  <p:txStyles>
    <p:titleStyle>
      <a:lvl1pPr algn="ctr" defTabSz="456976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731" indent="-342731" algn="l" defTabSz="45697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83" indent="-285609" algn="l" defTabSz="45697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5" indent="-228488" algn="l" defTabSz="4569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11" indent="-228488" algn="l" defTabSz="45697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88" indent="-228488" algn="l" defTabSz="45697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64" indent="-228488" algn="l" defTabSz="4569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38" indent="-228488" algn="l" defTabSz="4569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13" indent="-228488" algn="l" defTabSz="4569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87" indent="-228488" algn="l" defTabSz="4569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6" algn="l" defTabSz="4569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2" algn="l" defTabSz="4569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6" algn="l" defTabSz="4569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9" algn="l" defTabSz="4569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4" algn="l" defTabSz="4569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51" algn="l" defTabSz="4569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25" algn="l" defTabSz="4569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01" algn="l" defTabSz="4569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emf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8" Type="http://schemas.openxmlformats.org/officeDocument/2006/relationships/image" Target="../media/image47.jpeg"/><Relationship Id="rId9" Type="http://schemas.openxmlformats.org/officeDocument/2006/relationships/image" Target="../media/image48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1.emf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1" Type="http://schemas.microsoft.com/office/2007/relationships/media" Target="../media/media1.mpg"/><Relationship Id="rId2" Type="http://schemas.openxmlformats.org/officeDocument/2006/relationships/video" Target="../media/media1.m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jpeg"/><Relationship Id="rId12" Type="http://schemas.openxmlformats.org/officeDocument/2006/relationships/image" Target="../media/image79.jpeg"/><Relationship Id="rId13" Type="http://schemas.openxmlformats.org/officeDocument/2006/relationships/image" Target="../media/image80.emf"/><Relationship Id="rId14" Type="http://schemas.openxmlformats.org/officeDocument/2006/relationships/image" Target="../media/image81.png"/><Relationship Id="rId15" Type="http://schemas.openxmlformats.org/officeDocument/2006/relationships/image" Target="../media/image8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77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74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75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7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85.emf"/><Relationship Id="rId6" Type="http://schemas.openxmlformats.org/officeDocument/2006/relationships/image" Target="../media/image86.tif"/><Relationship Id="rId7" Type="http://schemas.openxmlformats.org/officeDocument/2006/relationships/image" Target="../media/image87.tif"/><Relationship Id="rId8" Type="http://schemas.openxmlformats.org/officeDocument/2006/relationships/image" Target="../media/image88.png"/><Relationship Id="rId9" Type="http://schemas.openxmlformats.org/officeDocument/2006/relationships/image" Target="../media/image89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6" Type="http://schemas.openxmlformats.org/officeDocument/2006/relationships/image" Target="../media/image35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4970" y="6129986"/>
            <a:ext cx="9099030" cy="7280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Phase Field </a:t>
            </a:r>
            <a:r>
              <a:rPr lang="en-US" sz="3600" dirty="0" smtClean="0"/>
              <a:t>Modeling</a:t>
            </a:r>
            <a:endParaRPr 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362867" y="1004760"/>
            <a:ext cx="840725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Instead </a:t>
            </a:r>
            <a:r>
              <a:rPr lang="en-US" sz="2100" b="1" dirty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of tracking interfaces explicitly, the phase field method </a:t>
            </a:r>
            <a:r>
              <a:rPr lang="en-US" sz="2100" b="1" dirty="0">
                <a:solidFill>
                  <a:srgbClr val="0000FF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tracks the values of </a:t>
            </a:r>
            <a:r>
              <a:rPr lang="en-US" sz="2100" b="1" dirty="0" smtClean="0">
                <a:solidFill>
                  <a:srgbClr val="0000FF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“order parameters”</a:t>
            </a:r>
            <a:r>
              <a:rPr lang="en-US" sz="2100" b="1" dirty="0" smtClean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100" b="1" dirty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The value of order parameter remains </a:t>
            </a:r>
            <a:r>
              <a:rPr lang="en-US" sz="2100" b="1" dirty="0">
                <a:solidFill>
                  <a:srgbClr val="0000FF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uniform in one phase</a:t>
            </a:r>
            <a:r>
              <a:rPr lang="en-US" sz="2100" b="1" dirty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, and </a:t>
            </a:r>
            <a:r>
              <a:rPr lang="en-US" sz="2100" b="1" dirty="0">
                <a:solidFill>
                  <a:srgbClr val="0000FF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continuously transitions </a:t>
            </a:r>
            <a:r>
              <a:rPr lang="en-US" sz="2100" b="1" dirty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to another uniform value in the another </a:t>
            </a:r>
            <a:r>
              <a:rPr lang="en-US" sz="2100" b="1" dirty="0" smtClean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phase</a:t>
            </a:r>
            <a:endParaRPr lang="en-US" sz="2100" b="1" dirty="0">
              <a:solidFill>
                <a:prstClr val="black"/>
              </a:solidFill>
              <a:latin typeface="Helvetica"/>
              <a:ea typeface="ＭＳ Ｐゴシック" charset="0"/>
              <a:cs typeface="Helvetica"/>
              <a:sym typeface="Arial Rounded MT Bold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100" b="1" dirty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The locations of </a:t>
            </a:r>
            <a:r>
              <a:rPr lang="en-US" sz="2100" b="1" dirty="0">
                <a:solidFill>
                  <a:srgbClr val="0000FF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interfaces </a:t>
            </a:r>
            <a:r>
              <a:rPr lang="en-US" sz="2100" b="1" dirty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are automatically defined</a:t>
            </a:r>
            <a:r>
              <a:rPr lang="en-US" sz="2100" b="1" dirty="0">
                <a:solidFill>
                  <a:srgbClr val="0000FF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 by the transitioning region</a:t>
            </a:r>
            <a:r>
              <a:rPr lang="en-US" sz="2100" b="1" dirty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 of the order </a:t>
            </a:r>
            <a:r>
              <a:rPr lang="en-US" sz="2100" b="1" dirty="0" smtClean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parameter</a:t>
            </a:r>
          </a:p>
          <a:p>
            <a:pPr marL="285750" indent="-285750">
              <a:buFont typeface="Arial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Wide variety of applications including </a:t>
            </a:r>
            <a:r>
              <a:rPr lang="en-US" sz="2100" b="1" dirty="0" smtClean="0">
                <a:solidFill>
                  <a:srgbClr val="0000FF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solidification, precipitation, grain growth, </a:t>
            </a:r>
            <a:r>
              <a:rPr lang="en-US" sz="2100" b="1" dirty="0" smtClean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and</a:t>
            </a:r>
            <a:r>
              <a:rPr lang="en-US" sz="2100" b="1" dirty="0" smtClean="0">
                <a:solidFill>
                  <a:srgbClr val="0000FF"/>
                </a:solidFill>
                <a:latin typeface="Helvetica"/>
                <a:ea typeface="ＭＳ Ｐゴシック" charset="0"/>
                <a:cs typeface="Helvetica"/>
                <a:sym typeface="Arial Rounded MT Bold" charset="0"/>
              </a:rPr>
              <a:t> batteries</a:t>
            </a:r>
            <a:endParaRPr lang="en-US" sz="2100" b="1" dirty="0">
              <a:solidFill>
                <a:srgbClr val="0000FF"/>
              </a:solidFill>
              <a:latin typeface="Helvetica"/>
              <a:ea typeface="ＭＳ Ｐゴシック" charset="0"/>
              <a:cs typeface="Helvetica"/>
              <a:sym typeface="Arial Rounded MT Bold" charset="0"/>
            </a:endParaRPr>
          </a:p>
        </p:txBody>
      </p:sp>
      <p:pic>
        <p:nvPicPr>
          <p:cNvPr id="4" name="Picture 3" descr="CH_spinodal_decomposition_2D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" y="4021580"/>
            <a:ext cx="2014873" cy="1845685"/>
          </a:xfrm>
          <a:prstGeom prst="rect">
            <a:avLst/>
          </a:prstGeom>
        </p:spPr>
      </p:pic>
      <p:pic>
        <p:nvPicPr>
          <p:cNvPr id="5" name="Picture 4" descr="CH_spinodal_decomposition_2D_lin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419" y="4021580"/>
            <a:ext cx="1879600" cy="1762125"/>
          </a:xfrm>
          <a:prstGeom prst="rect">
            <a:avLst/>
          </a:prstGeom>
        </p:spPr>
      </p:pic>
      <p:pic>
        <p:nvPicPr>
          <p:cNvPr id="6" name="Picture 5" descr="gg_example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621" y="3707027"/>
            <a:ext cx="2252198" cy="1655314"/>
          </a:xfrm>
          <a:prstGeom prst="rect">
            <a:avLst/>
          </a:prstGeom>
        </p:spPr>
      </p:pic>
      <p:pic>
        <p:nvPicPr>
          <p:cNvPr id="7" name="Picture 6" descr="gg_order_parameter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441" y="5112979"/>
            <a:ext cx="2840530" cy="13391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4075" y="6099686"/>
            <a:ext cx="20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Multiphase systems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6897" y="636726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Polycrystalline materials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71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Precipitates in Mg-RE Alloys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8" y="1567793"/>
            <a:ext cx="5107583" cy="39821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Mg alloys are of interest for </a:t>
            </a:r>
            <a:r>
              <a:rPr lang="en-US" dirty="0" err="1" smtClean="0"/>
              <a:t>lightweighting</a:t>
            </a:r>
            <a:r>
              <a:rPr lang="en-US" dirty="0"/>
              <a:t> </a:t>
            </a:r>
            <a:r>
              <a:rPr lang="en-US" dirty="0" smtClean="0"/>
              <a:t>in automotive and aerospace applications</a:t>
            </a:r>
          </a:p>
          <a:p>
            <a:r>
              <a:rPr lang="en-US" dirty="0" smtClean="0"/>
              <a:t>Mg-RE alloys, such as Mg-</a:t>
            </a:r>
            <a:r>
              <a:rPr lang="en-US" dirty="0" err="1" smtClean="0"/>
              <a:t>Nd</a:t>
            </a:r>
            <a:r>
              <a:rPr lang="en-US" dirty="0" smtClean="0"/>
              <a:t> and Mg-Y have among the best mechanical properties of Mg alloys</a:t>
            </a:r>
          </a:p>
          <a:p>
            <a:r>
              <a:rPr lang="en-US" dirty="0"/>
              <a:t>β’’</a:t>
            </a:r>
            <a:r>
              <a:rPr lang="en-US" dirty="0" smtClean="0"/>
              <a:t>’ precipitates with habit planes perpendicular to the basal plane block dislocation motion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Mg-RE tensile stress-strain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041" y="2056003"/>
            <a:ext cx="3425696" cy="2568685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710126" y="3309214"/>
            <a:ext cx="1663525" cy="770976"/>
            <a:chOff x="4286631" y="3535754"/>
            <a:chExt cx="3267340" cy="1753856"/>
          </a:xfrm>
        </p:grpSpPr>
        <p:pic>
          <p:nvPicPr>
            <p:cNvPr id="6" name="Picture 5" descr="Screen Shot 2015-05-02 at 2.00.02 P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6631" y="3535754"/>
              <a:ext cx="3267340" cy="175385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471488" y="3535756"/>
              <a:ext cx="574615" cy="552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570656" y="1408786"/>
            <a:ext cx="1549730" cy="923031"/>
            <a:chOff x="4893703" y="1252523"/>
            <a:chExt cx="2574854" cy="1740115"/>
          </a:xfrm>
        </p:grpSpPr>
        <p:pic>
          <p:nvPicPr>
            <p:cNvPr id="9" name="Picture 8" descr="Screen Shot 2015-05-02 at 2.00.02 PM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84299" y="1372083"/>
              <a:ext cx="2484258" cy="162055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893703" y="1252523"/>
              <a:ext cx="574615" cy="552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64782" y="4595821"/>
            <a:ext cx="3555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Plots courtesy E.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  <a:cs typeface="Arial"/>
              </a:rPr>
              <a:t>Deda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, A.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  <a:cs typeface="Arial"/>
              </a:rPr>
              <a:t>Githens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 (UM)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Schematics: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J.F. 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Arial"/>
              </a:rPr>
              <a:t>Nie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, Met. Trans. A, 43A, 3891 (2012)</a:t>
            </a:r>
          </a:p>
          <a:p>
            <a:endParaRPr lang="en-US" sz="1400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23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7" y="1088469"/>
            <a:ext cx="8690357" cy="576953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0310" y="-84665"/>
            <a:ext cx="8868184" cy="8854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Experimental Motivation: The Precipitation Sequence</a:t>
            </a: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316" y="1613296"/>
            <a:ext cx="51817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GP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0613" y="4979270"/>
            <a:ext cx="46295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β’’’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6028" y="4794604"/>
            <a:ext cx="46295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β’’’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275" y="4619861"/>
            <a:ext cx="5181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GP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5833" y="3745168"/>
            <a:ext cx="46295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β’’’</a:t>
            </a: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7075" y="1878964"/>
            <a:ext cx="40302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β</a:t>
            </a:r>
            <a:r>
              <a:rPr lang="en-US" baseline="-25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89"/>
          <a:stretch/>
        </p:blipFill>
        <p:spPr>
          <a:xfrm>
            <a:off x="1656917" y="1966755"/>
            <a:ext cx="1148916" cy="118683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35648" y="1976678"/>
            <a:ext cx="51817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GP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960533"/>
            <a:ext cx="2963333" cy="8736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9067" y="5984386"/>
            <a:ext cx="1794933" cy="8736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6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-14110" y="113174"/>
            <a:ext cx="9087555" cy="742677"/>
          </a:xfrm>
          <a:prstGeom prst="rect">
            <a:avLst/>
          </a:prstGeom>
        </p:spPr>
        <p:txBody>
          <a:bodyPr vert="horz" lIns="91307" tIns="45652" rIns="91307" bIns="45652" rtlCol="0" anchor="ctr">
            <a:normAutofit/>
          </a:bodyPr>
          <a:lstStyle>
            <a:lvl1pPr algn="ctr" defTabSz="456536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3100" b="1" dirty="0" smtClean="0">
                <a:solidFill>
                  <a:srgbClr val="FFFFFF"/>
                </a:solidFill>
                <a:latin typeface="Arial"/>
                <a:cs typeface="Arial"/>
              </a:rPr>
              <a:t>First-principles: Metastable </a:t>
            </a:r>
            <a:r>
              <a:rPr lang="en-US" sz="3100" b="1" dirty="0" err="1" smtClean="0">
                <a:solidFill>
                  <a:srgbClr val="FFFFFF"/>
                </a:solidFill>
                <a:latin typeface="Arial"/>
                <a:cs typeface="Arial"/>
              </a:rPr>
              <a:t>hcp</a:t>
            </a:r>
            <a:r>
              <a:rPr lang="en-US" sz="3100" b="1" dirty="0" smtClean="0">
                <a:solidFill>
                  <a:srgbClr val="FFFFFF"/>
                </a:solidFill>
                <a:latin typeface="Arial"/>
                <a:cs typeface="Arial"/>
              </a:rPr>
              <a:t> ground states</a:t>
            </a:r>
            <a:endParaRPr lang="en-US" sz="31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1" name="Picture 2" descr="E:\Dropbox\Research\prelims\pictures\betap_Nd_crystal_structure-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963" y="1172457"/>
            <a:ext cx="887714" cy="2972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D019_betap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40" y="1084614"/>
            <a:ext cx="876827" cy="2936111"/>
          </a:xfrm>
          <a:prstGeom prst="rect">
            <a:avLst/>
          </a:prstGeom>
        </p:spPr>
      </p:pic>
      <p:pic>
        <p:nvPicPr>
          <p:cNvPr id="65" name="Picture 64" descr="formation_energy_defects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112" y="969026"/>
            <a:ext cx="4347189" cy="3277112"/>
          </a:xfrm>
          <a:prstGeom prst="rect">
            <a:avLst/>
          </a:prstGeom>
        </p:spPr>
      </p:pic>
      <p:cxnSp>
        <p:nvCxnSpPr>
          <p:cNvPr id="66" name="Straight Arrow Connector 65"/>
          <p:cNvCxnSpPr/>
          <p:nvPr/>
        </p:nvCxnSpPr>
        <p:spPr>
          <a:xfrm>
            <a:off x="1335219" y="2602375"/>
            <a:ext cx="31761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6464301" y="3161175"/>
            <a:ext cx="1679139" cy="393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7068723" y="4160989"/>
            <a:ext cx="1621519" cy="1828801"/>
            <a:chOff x="723859" y="925263"/>
            <a:chExt cx="1621519" cy="1828801"/>
          </a:xfrm>
        </p:grpSpPr>
        <p:pic>
          <p:nvPicPr>
            <p:cNvPr id="31" name="Picture 30" descr="Z:\Esitz\Research\Alloys\Mg-2.17Nd C\TEM\Mg-Nd Alloy C-AT250C15min\02-26-15\DF2-magx3M-0001orientation-3.bmp"/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3859" y="925263"/>
              <a:ext cx="1621519" cy="18288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 rot="18047076">
              <a:off x="1349244" y="1247964"/>
              <a:ext cx="373698" cy="74692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8288" y="2502185"/>
              <a:ext cx="503611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  <a:latin typeface="Calibri"/>
                </a:rPr>
                <a:t>2 nm</a:t>
              </a:r>
              <a:endParaRPr lang="en-US" sz="10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836525" y="2705010"/>
              <a:ext cx="256032" cy="5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232023" y="4131039"/>
            <a:ext cx="1376883" cy="1828800"/>
            <a:chOff x="5496678" y="925264"/>
            <a:chExt cx="1376883" cy="1828800"/>
          </a:xfrm>
        </p:grpSpPr>
        <p:pic>
          <p:nvPicPr>
            <p:cNvPr id="38" name="Picture 37" descr="Z:\Esitz\Research\Alloys\Mg-2.17Nd C\TEM\Mg-Nd Alloy C-AT250C15min\02-26-15\DF4-magx2M-0001orientation-8.bmp"/>
            <p:cNvPicPr/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96678" y="925264"/>
              <a:ext cx="1376883" cy="1828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 rot="227702">
              <a:off x="6102193" y="1239956"/>
              <a:ext cx="286359" cy="60159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96678" y="2504529"/>
              <a:ext cx="510422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  <a:latin typeface="Calibri"/>
                </a:rPr>
                <a:t>2 nm</a:t>
              </a:r>
              <a:endParaRPr lang="en-US" sz="10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5633763" y="2703997"/>
              <a:ext cx="201168" cy="5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43832" y="4126613"/>
            <a:ext cx="1431258" cy="1828801"/>
            <a:chOff x="6921859" y="925263"/>
            <a:chExt cx="1431258" cy="1828801"/>
          </a:xfrm>
        </p:grpSpPr>
        <p:pic>
          <p:nvPicPr>
            <p:cNvPr id="30" name="Picture 29" descr="C:\Users\marquisgroup\Desktop\Research\Alloys\Mg-2.17Nd C\TEM\Mg-Nd Alloy C-AT250C15min\02-26-15\DF4-magx2M-0001orientation-4.bmp"/>
            <p:cNvPicPr/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21859" y="925263"/>
              <a:ext cx="1431258" cy="18288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 rot="18054816">
              <a:off x="7547162" y="1552044"/>
              <a:ext cx="446470" cy="103499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29331" y="2501493"/>
              <a:ext cx="491794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  <a:latin typeface="Calibri"/>
                </a:rPr>
                <a:t>2 nm</a:t>
              </a:r>
              <a:endParaRPr lang="en-US" sz="10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7067544" y="2703997"/>
              <a:ext cx="201168" cy="5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5263717" y="4151152"/>
            <a:ext cx="1620215" cy="1828801"/>
            <a:chOff x="2410691" y="925263"/>
            <a:chExt cx="1620215" cy="1828801"/>
          </a:xfrm>
        </p:grpSpPr>
        <p:pic>
          <p:nvPicPr>
            <p:cNvPr id="52" name="Picture 51" descr="C:\Users\marquisgroup\Desktop\Research\Alloys\Mg-2.17Nd C\TEM\Mg-Nd Alloy C-AT250C15min\02-26-15\DF2-magx2point5M-0001orientation-2.bmp"/>
            <p:cNvPicPr/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10691" y="925263"/>
              <a:ext cx="1620215" cy="18288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 rot="645495">
              <a:off x="2636261" y="965961"/>
              <a:ext cx="195230" cy="4628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rot="17583868">
              <a:off x="3079943" y="2058323"/>
              <a:ext cx="272718" cy="5002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12728" y="2500760"/>
              <a:ext cx="505267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  <a:latin typeface="Calibri"/>
                </a:rPr>
                <a:t>2 nm</a:t>
              </a:r>
              <a:endParaRPr lang="en-US" sz="10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2543692" y="2698343"/>
              <a:ext cx="210312" cy="5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747049" y="4138452"/>
            <a:ext cx="1367228" cy="1828801"/>
            <a:chOff x="4078948" y="925263"/>
            <a:chExt cx="1367228" cy="1828801"/>
          </a:xfrm>
        </p:grpSpPr>
        <p:pic>
          <p:nvPicPr>
            <p:cNvPr id="58" name="Picture 57" descr="Z:\Esitz\Research\Alloys\Mg-2.17Nd C\TEM\Mg-Nd Alloy C-AT250C15min\02-26-15\DF2-magx2point5M-0001orientation-2.bmp"/>
            <p:cNvPicPr/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1343" y="925263"/>
              <a:ext cx="1364833" cy="18288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59" name="Rectangle 58"/>
            <p:cNvSpPr/>
            <p:nvPr/>
          </p:nvSpPr>
          <p:spPr>
            <a:xfrm rot="14189386">
              <a:off x="4451448" y="1433420"/>
              <a:ext cx="272718" cy="77438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78948" y="2501795"/>
              <a:ext cx="511463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  <a:latin typeface="Calibri"/>
                </a:rPr>
                <a:t>2 nm</a:t>
              </a:r>
              <a:endParaRPr lang="en-US" sz="10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4181397" y="2707299"/>
              <a:ext cx="256032" cy="5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7433112" y="5903246"/>
            <a:ext cx="1643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prstClr val="black"/>
                </a:solidFill>
                <a:latin typeface="Times"/>
                <a:cs typeface="Times"/>
              </a:rPr>
              <a:t>Sitzman</a:t>
            </a:r>
            <a:r>
              <a:rPr lang="en-US" sz="1600" dirty="0" smtClean="0">
                <a:solidFill>
                  <a:prstClr val="black"/>
                </a:solidFill>
                <a:latin typeface="Times"/>
                <a:cs typeface="Times"/>
              </a:rPr>
              <a:t>, Marquis</a:t>
            </a:r>
            <a:endParaRPr lang="en-US" sz="1600" dirty="0">
              <a:solidFill>
                <a:prstClr val="black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355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986080"/>
            <a:ext cx="9144000" cy="18480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 descr="betap_coords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" y="1106767"/>
            <a:ext cx="1554161" cy="364013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201025" cy="665162"/>
          </a:xfrm>
        </p:spPr>
        <p:txBody>
          <a:bodyPr>
            <a:normAutofit fontScale="90000"/>
          </a:bodyPr>
          <a:lstStyle/>
          <a:p>
            <a:r>
              <a:rPr lang="en-US" dirty="0"/>
              <a:t>Why are the β’’’ orderings observed?</a:t>
            </a:r>
          </a:p>
        </p:txBody>
      </p:sp>
      <p:sp>
        <p:nvSpPr>
          <p:cNvPr id="12" name="Oval 11"/>
          <p:cNvSpPr/>
          <p:nvPr/>
        </p:nvSpPr>
        <p:spPr>
          <a:xfrm>
            <a:off x="4850996" y="1438782"/>
            <a:ext cx="666563" cy="1886565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643"/>
          <a:stretch/>
        </p:blipFill>
        <p:spPr>
          <a:xfrm>
            <a:off x="1910235" y="1025360"/>
            <a:ext cx="6070197" cy="2346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333" y="4182309"/>
            <a:ext cx="550115" cy="564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955" b="-1"/>
          <a:stretch/>
        </p:blipFill>
        <p:spPr>
          <a:xfrm>
            <a:off x="2036256" y="3371440"/>
            <a:ext cx="6070197" cy="5359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580" y="4459326"/>
            <a:ext cx="579852" cy="564592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 flipV="1">
            <a:off x="5180465" y="3371440"/>
            <a:ext cx="1" cy="7699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7769278" y="3639401"/>
            <a:ext cx="1" cy="7699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D019_betap-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432" y="3834023"/>
            <a:ext cx="874283" cy="2927590"/>
          </a:xfrm>
          <a:prstGeom prst="rect">
            <a:avLst/>
          </a:prstGeom>
        </p:spPr>
      </p:pic>
      <p:pic>
        <p:nvPicPr>
          <p:cNvPr id="36" name="Picture 35" descr="betap-0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180" y="3850815"/>
            <a:ext cx="869268" cy="291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25413"/>
            <a:ext cx="8207375" cy="6667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Two Types of β’ Structures with Different Expected Behavior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189" y="1055921"/>
            <a:ext cx="78461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018" y="1055921"/>
            <a:ext cx="784614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369" y="1813131"/>
            <a:ext cx="659697" cy="756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71" y="2020809"/>
            <a:ext cx="735935" cy="7553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271" y="2918183"/>
            <a:ext cx="7975520" cy="309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2DCC-B652-BD4E-B4AC-596F18AD40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171450"/>
            <a:ext cx="8667750" cy="66675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Predictions for the other Mg-RE alloys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50" y="1720420"/>
            <a:ext cx="8718697" cy="268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Field Model Can Calculate Equilibrium Shape and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inputs from first principles calculations to predict Mg-</a:t>
            </a:r>
            <a:r>
              <a:rPr lang="en-US" dirty="0" err="1" smtClean="0"/>
              <a:t>Nd</a:t>
            </a:r>
            <a:r>
              <a:rPr lang="en-US" dirty="0" smtClean="0"/>
              <a:t> β’’’ shape and composition</a:t>
            </a:r>
          </a:p>
          <a:p>
            <a:r>
              <a:rPr lang="en-US" dirty="0" smtClean="0"/>
              <a:t>No fitting parameters</a:t>
            </a:r>
          </a:p>
          <a:p>
            <a:r>
              <a:rPr lang="en-US" dirty="0" smtClean="0"/>
              <a:t>Yields a lenticular precipitate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198" y="2773535"/>
            <a:ext cx="3035602" cy="3132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2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846631" y="4068606"/>
            <a:ext cx="7440024" cy="17804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14868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Simulated composition within experimental range, suggests β</a:t>
            </a:r>
            <a:r>
              <a:rPr lang="en-US" sz="3600" dirty="0"/>
              <a:t>’’</a:t>
            </a:r>
            <a:r>
              <a:rPr lang="en-US" sz="3600" dirty="0" smtClean="0"/>
              <a:t>’ structure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58087" y="1463555"/>
            <a:ext cx="643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β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’’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43703" y="1648806"/>
            <a:ext cx="2342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743703" y="3304491"/>
            <a:ext cx="2342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33252" y="5800178"/>
            <a:ext cx="3158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[1]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  <a:cs typeface="Arial"/>
              </a:rPr>
              <a:t>Natarajan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 et al., Acta Mater.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7238" y="1734379"/>
            <a:ext cx="4505102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Simulated composition 0.138–0.146 </a:t>
            </a:r>
            <a:r>
              <a:rPr lang="en-US" dirty="0" err="1" smtClean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endParaRPr lang="en-US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Notably elevated above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β’ composition</a:t>
            </a:r>
            <a:endParaRPr lang="en-US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Consistent with experimental range [1], 0.125–0.167 </a:t>
            </a:r>
            <a:r>
              <a:rPr lang="en-US" dirty="0" err="1" smtClean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endParaRPr lang="en-US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002517"/>
              </p:ext>
            </p:extLst>
          </p:nvPr>
        </p:nvGraphicFramePr>
        <p:xfrm>
          <a:off x="0" y="1440652"/>
          <a:ext cx="4081751" cy="269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58087" y="3111253"/>
            <a:ext cx="643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β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’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80767" y="4213337"/>
            <a:ext cx="7382466" cy="1618973"/>
            <a:chOff x="880767" y="4164491"/>
            <a:chExt cx="7382466" cy="16189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762514" y="1282745"/>
              <a:ext cx="1618972" cy="738246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883585" y="4164491"/>
              <a:ext cx="455303" cy="4760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24320" y="4204426"/>
              <a:ext cx="87233" cy="4760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11553" y="4028671"/>
            <a:ext cx="100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Hex Row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7238" y="4068606"/>
            <a:ext cx="129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white"/>
                </a:solidFill>
                <a:latin typeface="Calibri"/>
              </a:rPr>
              <a:t>Zig-zag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 Row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77466" y="5517285"/>
            <a:ext cx="385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[1]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269368" y="4383667"/>
            <a:ext cx="199694" cy="260790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46631" y="5462978"/>
            <a:ext cx="446425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prstClr val="white"/>
                </a:solidFill>
                <a:latin typeface="Calibri"/>
              </a:rPr>
              <a:t>Alternating hexes and </a:t>
            </a:r>
            <a:r>
              <a:rPr lang="en-US" sz="1700" dirty="0" err="1" smtClean="0">
                <a:solidFill>
                  <a:prstClr val="white"/>
                </a:solidFill>
                <a:latin typeface="Calibri"/>
              </a:rPr>
              <a:t>zig-zags</a:t>
            </a:r>
            <a:r>
              <a:rPr lang="en-US" sz="17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700" dirty="0" smtClean="0">
                <a:solidFill>
                  <a:prstClr val="white"/>
                </a:solidFill>
                <a:latin typeface="Calibri"/>
              </a:rPr>
              <a:t>would be 0.15 </a:t>
            </a:r>
            <a:r>
              <a:rPr lang="en-US" sz="1700" dirty="0" err="1" smtClean="0">
                <a:solidFill>
                  <a:prstClr val="white"/>
                </a:solidFill>
                <a:latin typeface="Calibri"/>
              </a:rPr>
              <a:t>Nd</a:t>
            </a:r>
            <a:endParaRPr lang="en-US" sz="17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778213" y="4379462"/>
            <a:ext cx="199694" cy="260790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7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891492"/>
          </a:xfrm>
        </p:spPr>
        <p:txBody>
          <a:bodyPr>
            <a:noAutofit/>
          </a:bodyPr>
          <a:lstStyle/>
          <a:p>
            <a:r>
              <a:rPr lang="en-US" sz="3600" dirty="0" smtClean="0"/>
              <a:t>Quantitative Comparison to Experiments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526"/>
            <a:ext cx="8229600" cy="9876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Comparing predicted equilibrium dimensions to experimental dimensions, including the effect of uncertainty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55" y="2350984"/>
            <a:ext cx="3410883" cy="3105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438" y="2382594"/>
            <a:ext cx="5333084" cy="310363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20874573">
            <a:off x="1819359" y="3300197"/>
            <a:ext cx="476041" cy="115196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 rot="20874573">
            <a:off x="5147771" y="4200223"/>
            <a:ext cx="476041" cy="42417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99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45"/>
            <a:ext cx="8229600" cy="883122"/>
          </a:xfrm>
        </p:spPr>
        <p:txBody>
          <a:bodyPr>
            <a:normAutofit/>
          </a:bodyPr>
          <a:lstStyle/>
          <a:p>
            <a:r>
              <a:rPr lang="en-US" dirty="0" smtClean="0"/>
              <a:t>Non-Equilibrium Effects on Morphology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47" y="1300492"/>
            <a:ext cx="3425183" cy="2743200"/>
          </a:xfrm>
          <a:prstGeom prst="rect">
            <a:avLst/>
          </a:prstGeom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1444939" y="1825250"/>
            <a:ext cx="889779" cy="8881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05380" y="4175263"/>
            <a:ext cx="192150" cy="12338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820" y="4108041"/>
            <a:ext cx="308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G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rowth along &lt;010&gt; could be impeded by a neighboring precipitate of another variant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 rot="14400000">
            <a:off x="3227008" y="4898305"/>
            <a:ext cx="192150" cy="12338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1769310" y="5753988"/>
            <a:ext cx="494322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05064" y="6001149"/>
            <a:ext cx="494322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23336" y="5824445"/>
            <a:ext cx="636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&lt;100&gt;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1261" y="5385416"/>
            <a:ext cx="636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&lt;010&gt;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two_precip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0572" t="6256" r="19193" b="16951"/>
          <a:stretch/>
        </p:blipFill>
        <p:spPr>
          <a:xfrm>
            <a:off x="4703739" y="2536557"/>
            <a:ext cx="2270538" cy="26365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7528" y="2458138"/>
            <a:ext cx="838750" cy="3941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1316" y="1859464"/>
            <a:ext cx="447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Simulation of two precipitates in this configuration demonstrates this mechanism: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777" y="2836148"/>
            <a:ext cx="2069223" cy="19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9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0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0" grpId="0" animBg="1"/>
      <p:bldP spid="13" grpId="0"/>
      <p:bldP spid="14" grpId="0" animBg="1"/>
      <p:bldP spid="20" grpId="0"/>
      <p:bldP spid="21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7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 and Requirements for the PRISMS Phase Field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510"/>
            <a:ext cx="5234186" cy="498542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Microstructure </a:t>
            </a:r>
            <a:r>
              <a:rPr lang="en-US" dirty="0" smtClean="0"/>
              <a:t>simulations often </a:t>
            </a:r>
            <a:r>
              <a:rPr lang="en-US" dirty="0"/>
              <a:t>require very large </a:t>
            </a:r>
            <a:r>
              <a:rPr lang="en-US" dirty="0" smtClean="0"/>
              <a:t>calculations</a:t>
            </a:r>
          </a:p>
          <a:p>
            <a:r>
              <a:rPr lang="en-US" dirty="0" smtClean="0"/>
              <a:t>These are</a:t>
            </a:r>
            <a:r>
              <a:rPr lang="en-US" b="1" dirty="0" smtClean="0"/>
              <a:t> </a:t>
            </a:r>
            <a:r>
              <a:rPr lang="en-US" b="1" dirty="0" err="1" smtClean="0"/>
              <a:t>terascale</a:t>
            </a:r>
            <a:r>
              <a:rPr lang="en-US" dirty="0" smtClean="0"/>
              <a:t> </a:t>
            </a:r>
            <a:r>
              <a:rPr lang="en-US" dirty="0"/>
              <a:t>computational problems with 10</a:t>
            </a:r>
            <a:r>
              <a:rPr lang="en-US" baseline="30000" dirty="0"/>
              <a:t>6</a:t>
            </a:r>
            <a:r>
              <a:rPr lang="en-US" dirty="0"/>
              <a:t> to 10</a:t>
            </a:r>
            <a:r>
              <a:rPr lang="en-US" baseline="30000" dirty="0"/>
              <a:t>9</a:t>
            </a:r>
            <a:r>
              <a:rPr lang="en-US" dirty="0"/>
              <a:t> </a:t>
            </a:r>
            <a:r>
              <a:rPr lang="en-US" dirty="0" smtClean="0"/>
              <a:t>DOF</a:t>
            </a:r>
          </a:p>
          <a:p>
            <a:r>
              <a:rPr lang="en-US" dirty="0"/>
              <a:t>For grain growth, need the ability to </a:t>
            </a:r>
            <a:r>
              <a:rPr lang="en-US" b="1" dirty="0"/>
              <a:t>track 100s of </a:t>
            </a:r>
            <a:r>
              <a:rPr lang="en-US" b="1" dirty="0" smtClean="0"/>
              <a:t>grains</a:t>
            </a:r>
          </a:p>
          <a:p>
            <a:r>
              <a:rPr lang="en-US" dirty="0" smtClean="0"/>
              <a:t>Many different governing equations fall under the umbrella of “phase field modeling”, need flexibility </a:t>
            </a:r>
            <a:endParaRPr lang="en-US" dirty="0"/>
          </a:p>
          <a:p>
            <a:r>
              <a:rPr lang="en-US" dirty="0" smtClean="0"/>
              <a:t>Finite Element Method</a:t>
            </a:r>
          </a:p>
          <a:p>
            <a:pPr lvl="1"/>
            <a:r>
              <a:rPr lang="en-US" dirty="0" smtClean="0"/>
              <a:t>Easily allows </a:t>
            </a:r>
            <a:r>
              <a:rPr lang="en-US" b="1" dirty="0" smtClean="0"/>
              <a:t>mesh adaptivity</a:t>
            </a:r>
            <a:r>
              <a:rPr lang="en-US" dirty="0" smtClean="0"/>
              <a:t>, </a:t>
            </a:r>
            <a:r>
              <a:rPr lang="en-US" b="1" dirty="0" smtClean="0"/>
              <a:t>arbitrary geometries</a:t>
            </a:r>
            <a:r>
              <a:rPr lang="en-US" dirty="0" smtClean="0"/>
              <a:t>, and </a:t>
            </a:r>
            <a:r>
              <a:rPr lang="en-US" b="1" dirty="0" smtClean="0"/>
              <a:t>high order of accuracy</a:t>
            </a:r>
          </a:p>
          <a:p>
            <a:pPr lvl="1"/>
            <a:r>
              <a:rPr lang="en-US" dirty="0" smtClean="0"/>
              <a:t>Can build from well-established community codes (e.g. </a:t>
            </a:r>
            <a:r>
              <a:rPr lang="en-US" b="1" dirty="0" smtClean="0"/>
              <a:t>deal.II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Allows a shared toolset with PRISMS-Plasticity and PRISMS-RSDFT</a:t>
            </a:r>
          </a:p>
          <a:p>
            <a:pPr lvl="1"/>
            <a:r>
              <a:rPr lang="en-US" dirty="0" smtClean="0"/>
              <a:t>However, need a </a:t>
            </a:r>
            <a:r>
              <a:rPr lang="en-US" b="1" dirty="0" smtClean="0"/>
              <a:t>low memory approach</a:t>
            </a:r>
            <a:r>
              <a:rPr lang="en-US" dirty="0" smtClean="0"/>
              <a:t> to compete with finite difference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precipitat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754" y="1121692"/>
            <a:ext cx="2968163" cy="3153673"/>
          </a:xfrm>
          <a:prstGeom prst="rect">
            <a:avLst/>
          </a:prstGeom>
        </p:spPr>
      </p:pic>
      <p:sp>
        <p:nvSpPr>
          <p:cNvPr id="5" name="Oval 4"/>
          <p:cNvSpPr>
            <a:spLocks noChangeAspect="1"/>
          </p:cNvSpPr>
          <p:nvPr/>
        </p:nvSpPr>
        <p:spPr>
          <a:xfrm>
            <a:off x="6861609" y="3810459"/>
            <a:ext cx="182880" cy="18288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026551" y="3975414"/>
            <a:ext cx="494827" cy="461874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836" y="4348854"/>
            <a:ext cx="2084164" cy="1120682"/>
          </a:xfrm>
          <a:prstGeom prst="rect">
            <a:avLst/>
          </a:prstGeom>
        </p:spPr>
      </p:pic>
      <p:sp>
        <p:nvSpPr>
          <p:cNvPr id="8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AD9E80-6847-1145-9285-E16D430BF64E}" type="slidenum">
              <a:rPr lang="en-US" smtClean="0">
                <a:solidFill>
                  <a:prstClr val="black"/>
                </a:solidFill>
                <a:latin typeface="Calibri"/>
              </a:rPr>
              <a:pPr algn="r"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7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Precipitate 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236137"/>
            <a:ext cx="8720665" cy="2997199"/>
          </a:xfrm>
        </p:spPr>
        <p:txBody>
          <a:bodyPr>
            <a:noAutofit/>
          </a:bodyPr>
          <a:lstStyle/>
          <a:p>
            <a:r>
              <a:rPr lang="en-US" sz="2300" dirty="0" smtClean="0"/>
              <a:t>Example of the ICME methodology in action</a:t>
            </a:r>
          </a:p>
          <a:p>
            <a:r>
              <a:rPr lang="en-US" sz="2300" dirty="0" smtClean="0"/>
              <a:t>Brings together </a:t>
            </a:r>
            <a:r>
              <a:rPr lang="en-US" sz="2300" b="1" dirty="0" smtClean="0"/>
              <a:t>first principles </a:t>
            </a:r>
            <a:r>
              <a:rPr lang="en-US" sz="2300" dirty="0" smtClean="0"/>
              <a:t>calculations, </a:t>
            </a:r>
            <a:r>
              <a:rPr lang="en-US" sz="2300" b="1" dirty="0" smtClean="0"/>
              <a:t>phase field </a:t>
            </a:r>
            <a:r>
              <a:rPr lang="en-US" sz="2300" dirty="0" smtClean="0"/>
              <a:t>simulations, and </a:t>
            </a:r>
            <a:r>
              <a:rPr lang="en-US" sz="2300" b="1" dirty="0" smtClean="0"/>
              <a:t>experiments</a:t>
            </a:r>
          </a:p>
          <a:p>
            <a:r>
              <a:rPr lang="en-US" sz="2300" dirty="0" smtClean="0"/>
              <a:t>Obtain </a:t>
            </a:r>
            <a:r>
              <a:rPr lang="en-US" sz="2300" b="1" dirty="0" smtClean="0"/>
              <a:t>fundamental mechanistic understanding</a:t>
            </a:r>
            <a:r>
              <a:rPr lang="en-US" sz="2300" dirty="0" smtClean="0"/>
              <a:t> of the precipitates in Mg-RE alloys and a platform for </a:t>
            </a:r>
            <a:r>
              <a:rPr lang="en-US" sz="2300" b="1" dirty="0" smtClean="0"/>
              <a:t>microstructure prediction</a:t>
            </a:r>
          </a:p>
          <a:p>
            <a:r>
              <a:rPr lang="en-US" sz="2300" dirty="0" smtClean="0"/>
              <a:t>Effort underway to link these capabilities to dislocation dynamics and crystal plasticity to </a:t>
            </a:r>
            <a:r>
              <a:rPr lang="en-US" sz="2300" b="1" dirty="0" smtClean="0"/>
              <a:t>predict precipitate strengthening</a:t>
            </a:r>
            <a:endParaRPr lang="en-US" sz="2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" y="443685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prstClr val="black"/>
                </a:solidFill>
                <a:latin typeface="Calibri"/>
              </a:rPr>
              <a:t>Natarajan et al., On the early stages of precipitation in dilute Mg-</a:t>
            </a:r>
            <a:r>
              <a:rPr lang="en-US" sz="1700" dirty="0" err="1" smtClean="0">
                <a:solidFill>
                  <a:prstClr val="black"/>
                </a:solidFill>
                <a:latin typeface="Calibri"/>
              </a:rPr>
              <a:t>Nd</a:t>
            </a:r>
            <a:r>
              <a:rPr lang="en-US" sz="1700" dirty="0" smtClean="0">
                <a:solidFill>
                  <a:prstClr val="black"/>
                </a:solidFill>
                <a:latin typeface="Calibri"/>
              </a:rPr>
              <a:t> alloys, Acta Mater. 108 (2016).</a:t>
            </a:r>
          </a:p>
          <a:p>
            <a:r>
              <a:rPr lang="en-US" sz="1700" dirty="0" smtClean="0">
                <a:solidFill>
                  <a:prstClr val="black"/>
                </a:solidFill>
                <a:latin typeface="Calibri"/>
              </a:rPr>
              <a:t>Natarajan and van der </a:t>
            </a:r>
            <a:r>
              <a:rPr lang="en-US" sz="1700" dirty="0" err="1" smtClean="0">
                <a:solidFill>
                  <a:prstClr val="black"/>
                </a:solidFill>
                <a:latin typeface="Calibri"/>
              </a:rPr>
              <a:t>Ven</a:t>
            </a:r>
            <a:r>
              <a:rPr lang="en-US" sz="1700" dirty="0" smtClean="0">
                <a:solidFill>
                  <a:prstClr val="black"/>
                </a:solidFill>
                <a:latin typeface="Calibri"/>
              </a:rPr>
              <a:t>, A unified description of ordering in HCP Mg-RE alloys, Acta Mater. 124 	(2017).</a:t>
            </a:r>
          </a:p>
          <a:p>
            <a:r>
              <a:rPr lang="en-US" sz="1700" dirty="0" smtClean="0">
                <a:solidFill>
                  <a:prstClr val="black"/>
                </a:solidFill>
                <a:latin typeface="Calibri"/>
              </a:rPr>
              <a:t>Solomon et al., Early precipitate morphologies in Mg-</a:t>
            </a:r>
            <a:r>
              <a:rPr lang="en-US" sz="1700" dirty="0" err="1" smtClean="0">
                <a:solidFill>
                  <a:prstClr val="black"/>
                </a:solidFill>
                <a:latin typeface="Calibri"/>
              </a:rPr>
              <a:t>Nd</a:t>
            </a:r>
            <a:r>
              <a:rPr lang="en-US" sz="1700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1700" dirty="0" err="1" smtClean="0">
                <a:solidFill>
                  <a:prstClr val="black"/>
                </a:solidFill>
                <a:latin typeface="Calibri"/>
              </a:rPr>
              <a:t>Zr</a:t>
            </a:r>
            <a:r>
              <a:rPr lang="en-US" sz="1700" dirty="0" smtClean="0">
                <a:solidFill>
                  <a:prstClr val="black"/>
                </a:solidFill>
                <a:latin typeface="Calibri"/>
              </a:rPr>
              <a:t> alloys, </a:t>
            </a:r>
            <a:r>
              <a:rPr lang="en-US" sz="1700" dirty="0" err="1" smtClean="0">
                <a:solidFill>
                  <a:prstClr val="black"/>
                </a:solidFill>
                <a:latin typeface="Calibri"/>
              </a:rPr>
              <a:t>Scripta</a:t>
            </a:r>
            <a:r>
              <a:rPr lang="en-US" sz="1700" dirty="0" smtClean="0">
                <a:solidFill>
                  <a:prstClr val="black"/>
                </a:solidFill>
                <a:latin typeface="Calibri"/>
              </a:rPr>
              <a:t> Mater. 128 (2017)</a:t>
            </a:r>
          </a:p>
          <a:p>
            <a:r>
              <a:rPr lang="en-US" sz="1700" dirty="0" smtClean="0">
                <a:solidFill>
                  <a:prstClr val="black"/>
                </a:solidFill>
                <a:latin typeface="Calibri"/>
              </a:rPr>
              <a:t>DeWitt et al., </a:t>
            </a:r>
            <a:r>
              <a:rPr lang="en-US" sz="1700" dirty="0">
                <a:solidFill>
                  <a:prstClr val="black"/>
                </a:solidFill>
                <a:latin typeface="Calibri"/>
              </a:rPr>
              <a:t>Misfit-Driven </a:t>
            </a:r>
            <a:r>
              <a:rPr lang="en-US" sz="1700" i="1" dirty="0">
                <a:solidFill>
                  <a:prstClr val="black"/>
                </a:solidFill>
                <a:latin typeface="Calibri"/>
              </a:rPr>
              <a:t>β'''</a:t>
            </a:r>
            <a:r>
              <a:rPr lang="en-US" sz="1700" dirty="0">
                <a:solidFill>
                  <a:prstClr val="black"/>
                </a:solidFill>
                <a:latin typeface="Calibri"/>
              </a:rPr>
              <a:t> Precipitate Composition and Morphology in Mg-</a:t>
            </a:r>
            <a:r>
              <a:rPr lang="en-US" sz="1700" dirty="0" err="1">
                <a:solidFill>
                  <a:prstClr val="black"/>
                </a:solidFill>
                <a:latin typeface="Calibri"/>
              </a:rPr>
              <a:t>Nd</a:t>
            </a:r>
            <a:r>
              <a:rPr lang="en-US" sz="17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Calibri"/>
              </a:rPr>
              <a:t>Alloys,  Acta Mater. 	(submitted)</a:t>
            </a:r>
            <a:endParaRPr lang="en-US" sz="1700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1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PRISMS Annual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134"/>
            <a:ext cx="5774267" cy="46868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PRISMS Center holds workshops annually, along with training sessions</a:t>
            </a:r>
          </a:p>
          <a:p>
            <a:r>
              <a:rPr lang="en-US" dirty="0" smtClean="0"/>
              <a:t>Next workshop: Ann Arbor, MI </a:t>
            </a:r>
          </a:p>
          <a:p>
            <a:pPr lvl="1"/>
            <a:r>
              <a:rPr lang="en-US" dirty="0"/>
              <a:t>August </a:t>
            </a:r>
            <a:r>
              <a:rPr lang="en-US" dirty="0" smtClean="0"/>
              <a:t>14-16: </a:t>
            </a:r>
            <a:r>
              <a:rPr lang="en-US" dirty="0"/>
              <a:t> PRISMS </a:t>
            </a:r>
            <a:r>
              <a:rPr lang="en-US" dirty="0" smtClean="0"/>
              <a:t>Workshop Software Training</a:t>
            </a:r>
          </a:p>
          <a:p>
            <a:pPr lvl="1"/>
            <a:r>
              <a:rPr lang="en-US" dirty="0" smtClean="0"/>
              <a:t>August 17-18: </a:t>
            </a:r>
            <a:r>
              <a:rPr lang="en-US" dirty="0"/>
              <a:t> PRISMS Center </a:t>
            </a:r>
            <a:r>
              <a:rPr lang="en-US" dirty="0" smtClean="0"/>
              <a:t>Workshop Technical Symposia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Limited financial aid is available – contact me!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IMG_15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407" y="4432836"/>
            <a:ext cx="2400299" cy="1600200"/>
          </a:xfrm>
          <a:prstGeom prst="rect">
            <a:avLst/>
          </a:prstGeom>
        </p:spPr>
      </p:pic>
      <p:pic>
        <p:nvPicPr>
          <p:cNvPr id="5" name="Picture 4" descr="IMG_15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407" y="1097081"/>
            <a:ext cx="2400299" cy="1600200"/>
          </a:xfrm>
          <a:prstGeom prst="rect">
            <a:avLst/>
          </a:prstGeom>
        </p:spPr>
      </p:pic>
      <p:pic>
        <p:nvPicPr>
          <p:cNvPr id="6" name="Picture 5" descr="IMG_16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406" y="2764958"/>
            <a:ext cx="240030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-14110" y="0"/>
            <a:ext cx="9158110" cy="931333"/>
          </a:xfrm>
          <a:prstGeom prst="rect">
            <a:avLst/>
          </a:prstGeom>
          <a:solidFill>
            <a:srgbClr val="2148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76"/>
            <a:endParaRPr kumimoji="1" lang="zh-CN" altLang="en-US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70181" y="-199233"/>
            <a:ext cx="7720235" cy="1259572"/>
          </a:xfrm>
          <a:prstGeom prst="rect">
            <a:avLst/>
          </a:prstGeom>
        </p:spPr>
        <p:txBody>
          <a:bodyPr vert="horz" lIns="91307" tIns="45652" rIns="91307" bIns="45652" rtlCol="0" anchor="ctr">
            <a:normAutofit/>
          </a:bodyPr>
          <a:lstStyle>
            <a:lvl1pPr algn="ctr" defTabSz="456536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Summary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4503" y="6205352"/>
            <a:ext cx="87721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0787" y="1256895"/>
            <a:ext cx="84790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The PRISMS </a:t>
            </a:r>
            <a:r>
              <a:rPr lang="en-US" sz="2600" dirty="0">
                <a:solidFill>
                  <a:prstClr val="black"/>
                </a:solidFill>
                <a:latin typeface="Calibri"/>
              </a:rPr>
              <a:t>Center is focused on 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providing new computational tools and a framework for the structural metals community and demonstrating on advanced Mg alloys.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Working together we are making great progress</a:t>
            </a:r>
            <a:r>
              <a:rPr lang="en-US" sz="2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and generating:</a:t>
            </a:r>
          </a:p>
          <a:p>
            <a:pPr marL="914400" lvl="1" indent="-457200">
              <a:buFontTx/>
              <a:buChar char="-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xciting new science!  </a:t>
            </a:r>
          </a:p>
          <a:p>
            <a:pPr marL="914400" lvl="1" indent="-457200">
              <a:buFontTx/>
              <a:buChar char="-"/>
            </a:pP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Software: Available on GitHub</a:t>
            </a:r>
          </a:p>
          <a:p>
            <a:pPr marL="914400" lvl="1" indent="-457200">
              <a:buFontTx/>
              <a:buChar char="-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nformation via Materials Commons: Stay Tuned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We encourage you to use and co-develop these tools and join us at our next </a:t>
            </a:r>
            <a:r>
              <a:rPr lang="en-US" sz="2600" u="sng" dirty="0" smtClean="0">
                <a:solidFill>
                  <a:srgbClr val="FF0000"/>
                </a:solidFill>
                <a:latin typeface="Calibri"/>
              </a:rPr>
              <a:t>workshop Aug 14-18, 2017.</a:t>
            </a:r>
          </a:p>
        </p:txBody>
      </p:sp>
    </p:spTree>
    <p:extLst>
      <p:ext uri="{BB962C8B-B14F-4D97-AF65-F5344CB8AC3E}">
        <p14:creationId xmlns:p14="http://schemas.microsoft.com/office/powerpoint/2010/main" val="29605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724952" y="46203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882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  <a:sym typeface="Wingdings"/>
              </a:rPr>
              <a:t>Thanks!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All Minds Review April 201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2645" y="1011222"/>
            <a:ext cx="5278710" cy="3162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731" y="6290515"/>
            <a:ext cx="938457" cy="499641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169334" y="4827819"/>
            <a:ext cx="4538133" cy="1230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Funding for the PRISMS Center is provided by the US Dept. of Energy, Office of Basic Energy Sciences under award #DE-SC0008637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750" y="5109153"/>
            <a:ext cx="3664322" cy="667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4669" y="4315587"/>
            <a:ext cx="4614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Find us online at: prisms-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center.org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63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821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Performance Benchmarks vs. Finite Difference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1180576"/>
            <a:ext cx="8839200" cy="491542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Compared PRISMS-PF to finite difference code</a:t>
            </a:r>
          </a:p>
          <a:p>
            <a:pPr lvl="1"/>
            <a:r>
              <a:rPr lang="en-US" dirty="0" smtClean="0"/>
              <a:t>FD code: MPI-parallelized, written in Fortran, uses second-order centered finite differences, explicit time stepping</a:t>
            </a:r>
          </a:p>
          <a:p>
            <a:pPr lvl="1"/>
            <a:r>
              <a:rPr lang="en-US" dirty="0" smtClean="0"/>
              <a:t>Test problem: coupled Cahn-Hilliard-Allen-Cahn growing particle, 128x128x128 grid points </a:t>
            </a:r>
          </a:p>
          <a:p>
            <a:r>
              <a:rPr lang="en-US" dirty="0" smtClean="0"/>
              <a:t>Direct comparison of PRISMS-PF with 1</a:t>
            </a:r>
            <a:r>
              <a:rPr lang="en-US" baseline="30000" dirty="0" smtClean="0"/>
              <a:t>st</a:t>
            </a:r>
            <a:r>
              <a:rPr lang="en-US" dirty="0" smtClean="0"/>
              <a:t> order elements, 16 cores </a:t>
            </a:r>
            <a:r>
              <a:rPr lang="en-US" dirty="0" smtClean="0">
                <a:sym typeface="Wingdings"/>
              </a:rPr>
              <a:t> PRISMS-PF is 3.5x </a:t>
            </a:r>
            <a:r>
              <a:rPr lang="en-US" i="1" dirty="0" smtClean="0">
                <a:sym typeface="Wingdings"/>
              </a:rPr>
              <a:t>slower </a:t>
            </a:r>
            <a:r>
              <a:rPr lang="en-US" dirty="0" smtClean="0">
                <a:sym typeface="Wingdings"/>
              </a:rPr>
              <a:t>than FD</a:t>
            </a:r>
          </a:p>
          <a:p>
            <a:r>
              <a:rPr lang="en-US" dirty="0" smtClean="0">
                <a:sym typeface="Wingdings"/>
              </a:rPr>
              <a:t>Increase element order in PRISMS-PF to 2, 16 cores  PRISMS-PF is 4.5x </a:t>
            </a:r>
            <a:r>
              <a:rPr lang="en-US" i="1" dirty="0" smtClean="0">
                <a:sym typeface="Wingdings"/>
              </a:rPr>
              <a:t>faster </a:t>
            </a:r>
            <a:r>
              <a:rPr lang="en-US" dirty="0" smtClean="0">
                <a:sym typeface="Wingdings"/>
              </a:rPr>
              <a:t>than finite difference</a:t>
            </a:r>
          </a:p>
          <a:p>
            <a:pPr lvl="1"/>
            <a:r>
              <a:rPr lang="en-US" dirty="0" smtClean="0">
                <a:sym typeface="Wingdings"/>
              </a:rPr>
              <a:t>Increased accuracy means we can increase element size by 3.2x without increasing error</a:t>
            </a:r>
          </a:p>
          <a:p>
            <a:pPr lvl="1"/>
            <a:r>
              <a:rPr lang="en-US" dirty="0" smtClean="0">
                <a:sym typeface="Wingdings"/>
              </a:rPr>
              <a:t>Increased element size increases the maximum stable time step</a:t>
            </a:r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553200" y="63724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AD9E80-6847-1145-9285-E16D430BF64E}" type="slidenum">
              <a:rPr lang="en-US" smtClean="0">
                <a:solidFill>
                  <a:prstClr val="black"/>
                </a:solidFill>
                <a:latin typeface="Calibri"/>
              </a:rPr>
              <a:pPr algn="r"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74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Benchmarks vs. Finite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97" y="4620157"/>
            <a:ext cx="8669136" cy="154992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Close to ideal </a:t>
            </a:r>
            <a:r>
              <a:rPr lang="en-US" dirty="0" smtClean="0"/>
              <a:t>scaling behavior </a:t>
            </a:r>
            <a:r>
              <a:rPr lang="en-US" dirty="0"/>
              <a:t>until between 17k and 8k </a:t>
            </a:r>
            <a:r>
              <a:rPr lang="en-US" dirty="0" err="1"/>
              <a:t>DoF</a:t>
            </a:r>
            <a:r>
              <a:rPr lang="en-US" dirty="0"/>
              <a:t>/</a:t>
            </a:r>
            <a:r>
              <a:rPr lang="en-US" dirty="0" smtClean="0"/>
              <a:t>processor</a:t>
            </a:r>
          </a:p>
          <a:p>
            <a:r>
              <a:rPr lang="en-US" dirty="0" smtClean="0"/>
              <a:t>These simulations </a:t>
            </a:r>
            <a:r>
              <a:rPr lang="en-US" i="1" dirty="0" smtClean="0"/>
              <a:t>do not </a:t>
            </a:r>
            <a:r>
              <a:rPr lang="en-US" dirty="0" smtClean="0"/>
              <a:t>include adaptive meshing</a:t>
            </a:r>
          </a:p>
          <a:p>
            <a:r>
              <a:rPr lang="en-US" dirty="0" smtClean="0"/>
              <a:t>With that we can expect even better performance (~15x for precipitate simulations)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496026"/>
              </p:ext>
            </p:extLst>
          </p:nvPr>
        </p:nvGraphicFramePr>
        <p:xfrm>
          <a:off x="440996" y="1012725"/>
          <a:ext cx="8433707" cy="368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AD9E80-6847-1145-9285-E16D430BF64E}" type="slidenum">
              <a:rPr lang="en-US" smtClean="0">
                <a:solidFill>
                  <a:prstClr val="black"/>
                </a:solidFill>
                <a:latin typeface="Calibri"/>
              </a:rPr>
              <a:pPr algn="r"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7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-14040" y="0"/>
            <a:ext cx="9157680" cy="930960"/>
          </a:xfrm>
          <a:prstGeom prst="rect">
            <a:avLst/>
          </a:prstGeom>
          <a:solidFill>
            <a:srgbClr val="21486E"/>
          </a:soli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Acknowledgements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Special Thanks to: Tracy Berman, Jake Adams, Ellen Sitzmann Solomon and all the other graduate students and post-docs who have contributed their time, ideas and tears.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 supported by US DoE, Office of Basic Energy Sciences, Division of Materal Sciences and Engineering, under Award #DE-SC0008637 as part of the Center for PRedictive Integrated Structural Materals Science, the PRISMS Center, at the University of Michigan.</a:t>
            </a:r>
          </a:p>
        </p:txBody>
      </p:sp>
    </p:spTree>
    <p:extLst>
      <p:ext uri="{BB962C8B-B14F-4D97-AF65-F5344CB8AC3E}">
        <p14:creationId xmlns:p14="http://schemas.microsoft.com/office/powerpoint/2010/main" val="3834425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矩形 166"/>
          <p:cNvSpPr/>
          <p:nvPr/>
        </p:nvSpPr>
        <p:spPr>
          <a:xfrm>
            <a:off x="-14110" y="0"/>
            <a:ext cx="9158110" cy="931333"/>
          </a:xfrm>
          <a:prstGeom prst="rect">
            <a:avLst/>
          </a:prstGeom>
          <a:solidFill>
            <a:srgbClr val="2148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76"/>
            <a:endParaRPr kumimoji="1" lang="zh-CN" altLang="en-US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24952" y="46203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8705" y="944577"/>
            <a:ext cx="415529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>
                <a:solidFill>
                  <a:srgbClr val="106636"/>
                </a:solidFill>
                <a:latin typeface="Calibri"/>
                <a:cs typeface="Arial" pitchFamily="34" charset="0"/>
              </a:rPr>
              <a:t>Features (*current public release)</a:t>
            </a:r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marL="458788" lvl="1" indent="-285750" algn="just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Times New Roman"/>
              </a:rPr>
              <a:t>Symmetry analysis*</a:t>
            </a:r>
          </a:p>
          <a:p>
            <a:pPr marL="458788" lvl="1" indent="-285750" algn="just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Times New Roman"/>
              </a:rPr>
              <a:t>Automated DFT job submission*</a:t>
            </a:r>
          </a:p>
          <a:p>
            <a:pPr marL="458788" lvl="1" indent="-285750" algn="just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Times New Roman"/>
              </a:rPr>
              <a:t>Convex hull*</a:t>
            </a:r>
          </a:p>
          <a:p>
            <a:pPr marL="458788" lvl="1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Times New Roman"/>
              </a:rPr>
              <a:t>Cluster expansions*, phonons, </a:t>
            </a:r>
            <a:r>
              <a:rPr lang="en-US" sz="1600" dirty="0" err="1">
                <a:solidFill>
                  <a:srgbClr val="000000"/>
                </a:solidFill>
                <a:latin typeface="Calibri"/>
                <a:cs typeface="Times New Roman"/>
              </a:rPr>
              <a:t>anharmonic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Times New Roman"/>
              </a:rPr>
              <a:t> lattice dynamics</a:t>
            </a:r>
          </a:p>
          <a:p>
            <a:pPr marL="458788" lvl="1" indent="-285750" algn="just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Times New Roman"/>
              </a:rPr>
              <a:t>Monte Carlo simulation</a:t>
            </a:r>
          </a:p>
        </p:txBody>
      </p:sp>
      <p:pic>
        <p:nvPicPr>
          <p:cNvPr id="29" name="Picture 5" descr="clust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99" y="3002157"/>
            <a:ext cx="1593934" cy="14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Object 3"/>
          <p:cNvGraphicFramePr>
            <a:graphicFrameLocks noChangeAspect="1"/>
          </p:cNvGraphicFramePr>
          <p:nvPr>
            <p:extLst/>
          </p:nvPr>
        </p:nvGraphicFramePr>
        <p:xfrm>
          <a:off x="132578" y="4546124"/>
          <a:ext cx="2705864" cy="359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3263900" imgH="431800" progId="Equation.3">
                  <p:embed/>
                </p:oleObj>
              </mc:Choice>
              <mc:Fallback>
                <p:oleObj name="Equation" r:id="rId5" imgW="3263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78" y="4546124"/>
                        <a:ext cx="2705864" cy="359115"/>
                      </a:xfrm>
                      <a:prstGeom prst="rect">
                        <a:avLst/>
                      </a:prstGeom>
                      <a:solidFill>
                        <a:srgbClr val="E8E89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183919" y="2527890"/>
            <a:ext cx="1506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 err="1">
                <a:solidFill>
                  <a:srgbClr val="008000"/>
                </a:solidFill>
              </a:rPr>
              <a:t>Configurational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rgbClr val="008000"/>
                </a:solidFill>
              </a:rPr>
              <a:t>Cluster Expansion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2378132" y="2623645"/>
            <a:ext cx="1675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8000"/>
                </a:solidFill>
              </a:rPr>
              <a:t>Phonon Hamiltonian</a:t>
            </a:r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>
            <p:extLst/>
          </p:nvPr>
        </p:nvGraphicFramePr>
        <p:xfrm>
          <a:off x="2228385" y="2957700"/>
          <a:ext cx="1914390" cy="31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7" imgW="2743200" imgH="457200" progId="Equation.3">
                  <p:embed/>
                </p:oleObj>
              </mc:Choice>
              <mc:Fallback>
                <p:oleObj name="Equation" r:id="rId7" imgW="2743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385" y="2957700"/>
                        <a:ext cx="1914390" cy="319374"/>
                      </a:xfrm>
                      <a:prstGeom prst="rect">
                        <a:avLst/>
                      </a:prstGeom>
                      <a:solidFill>
                        <a:srgbClr val="E8E89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2211066" y="3468767"/>
            <a:ext cx="1917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 err="1">
                <a:solidFill>
                  <a:srgbClr val="008000"/>
                </a:solidFill>
              </a:rPr>
              <a:t>Anharmonic</a:t>
            </a:r>
            <a:r>
              <a:rPr lang="en-US" sz="1400" dirty="0">
                <a:solidFill>
                  <a:srgbClr val="008000"/>
                </a:solidFill>
              </a:rPr>
              <a:t> vibrational </a:t>
            </a:r>
          </a:p>
          <a:p>
            <a:pPr algn="ctr"/>
            <a:r>
              <a:rPr lang="en-US" sz="1400" dirty="0">
                <a:solidFill>
                  <a:srgbClr val="008000"/>
                </a:solidFill>
              </a:rPr>
              <a:t>Cluster Expansion</a:t>
            </a:r>
          </a:p>
        </p:txBody>
      </p:sp>
      <p:graphicFrame>
        <p:nvGraphicFramePr>
          <p:cNvPr id="39" name="Object 4"/>
          <p:cNvGraphicFramePr>
            <a:graphicFrameLocks noChangeAspect="1"/>
          </p:cNvGraphicFramePr>
          <p:nvPr>
            <p:extLst/>
          </p:nvPr>
        </p:nvGraphicFramePr>
        <p:xfrm>
          <a:off x="1650147" y="3989858"/>
          <a:ext cx="3109098" cy="27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9" imgW="4902200" imgH="431800" progId="Equation.3">
                  <p:embed/>
                </p:oleObj>
              </mc:Choice>
              <mc:Fallback>
                <p:oleObj name="Equation" r:id="rId9" imgW="4902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147" y="3989858"/>
                        <a:ext cx="3109098" cy="274665"/>
                      </a:xfrm>
                      <a:prstGeom prst="rect">
                        <a:avLst/>
                      </a:prstGeom>
                      <a:solidFill>
                        <a:srgbClr val="E8E896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13" descr="clusters_pairs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7669" y="4305939"/>
            <a:ext cx="813840" cy="73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5" descr="clusters_quadruplet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834" y="4262350"/>
            <a:ext cx="843081" cy="78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6553" y="4717803"/>
            <a:ext cx="2008000" cy="155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8109" y="2158558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Algorithmic construction of effective Hamiltonian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9983" y="2186809"/>
            <a:ext cx="4748592" cy="2940352"/>
          </a:xfrm>
          <a:prstGeom prst="roundRect">
            <a:avLst>
              <a:gd name="adj" fmla="val 3439"/>
            </a:avLst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251355" y="989137"/>
            <a:ext cx="2253553" cy="662948"/>
          </a:xfrm>
          <a:prstGeom prst="roundRect">
            <a:avLst>
              <a:gd name="adj" fmla="val 3439"/>
            </a:avLst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45047" y="967832"/>
            <a:ext cx="2036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First-principles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Electronic Structure</a:t>
            </a:r>
          </a:p>
        </p:txBody>
      </p:sp>
      <p:pic>
        <p:nvPicPr>
          <p:cNvPr id="64" name="Picture 3" descr="free_energy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4553" y="4502799"/>
            <a:ext cx="2019171" cy="17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" descr="Zr-O_phase_diagram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6553" y="2761767"/>
            <a:ext cx="3288560" cy="173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1064702" y="5631134"/>
            <a:ext cx="2625272" cy="511733"/>
            <a:chOff x="1156237" y="5631134"/>
            <a:chExt cx="2625272" cy="511733"/>
          </a:xfrm>
        </p:grpSpPr>
        <p:sp>
          <p:nvSpPr>
            <p:cNvPr id="66" name="Rounded Rectangle 65"/>
            <p:cNvSpPr/>
            <p:nvPr/>
          </p:nvSpPr>
          <p:spPr>
            <a:xfrm>
              <a:off x="1156237" y="5631134"/>
              <a:ext cx="2625272" cy="511733"/>
            </a:xfrm>
            <a:prstGeom prst="roundRect">
              <a:avLst>
                <a:gd name="adj" fmla="val 3439"/>
              </a:avLst>
            </a:prstGeom>
            <a:noFill/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359578" y="5667117"/>
              <a:ext cx="2197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Times New Roman"/>
                  <a:cs typeface="Times New Roman"/>
                </a:rPr>
                <a:t>(kinetic) Monte Carlo</a:t>
              </a: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809943" y="4322918"/>
            <a:ext cx="863090" cy="25890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5400000">
            <a:off x="2131245" y="1898972"/>
            <a:ext cx="493776" cy="1589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2132834" y="5351829"/>
            <a:ext cx="493776" cy="1589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91146" y="-244481"/>
            <a:ext cx="7720235" cy="1259572"/>
          </a:xfrm>
          <a:prstGeom prst="rect">
            <a:avLst/>
          </a:prstGeom>
        </p:spPr>
        <p:txBody>
          <a:bodyPr vert="horz" lIns="91307" tIns="45652" rIns="91307" bIns="45652" rtlCol="0" anchor="ctr">
            <a:normAutofit/>
          </a:bodyPr>
          <a:lstStyle>
            <a:lvl1pPr algn="ctr" defTabSz="456536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pPr algn="l">
              <a:spcBef>
                <a:spcPts val="600"/>
              </a:spcBef>
            </a:pPr>
            <a:endParaRPr lang="en-US" sz="31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80552" y="-164120"/>
            <a:ext cx="8913172" cy="1259572"/>
          </a:xfrm>
          <a:prstGeom prst="rect">
            <a:avLst/>
          </a:prstGeom>
        </p:spPr>
        <p:txBody>
          <a:bodyPr vert="horz" lIns="91307" tIns="45652" rIns="91307" bIns="45652" rtlCol="0" anchor="ctr">
            <a:normAutofit/>
          </a:bodyPr>
          <a:lstStyle>
            <a:lvl1pPr algn="ctr" defTabSz="456536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pPr algn="l">
              <a:spcBef>
                <a:spcPts val="600"/>
              </a:spcBef>
            </a:pPr>
            <a:r>
              <a:rPr lang="en-US" sz="3100" dirty="0">
                <a:solidFill>
                  <a:srgbClr val="FFFFFF"/>
                </a:solidFill>
                <a:latin typeface="Calibri"/>
                <a:cs typeface="Calibri"/>
              </a:rPr>
              <a:t>CASM: Statistical </a:t>
            </a:r>
            <a:r>
              <a:rPr lang="en-US" sz="3100" dirty="0" smtClean="0">
                <a:solidFill>
                  <a:srgbClr val="FFFFFF"/>
                </a:solidFill>
                <a:latin typeface="Calibri"/>
                <a:cs typeface="Calibri"/>
              </a:rPr>
              <a:t>Mechanics 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(Faculty lead: Van der Ven)</a:t>
            </a:r>
            <a:endParaRPr lang="en-US" sz="1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38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66"/>
          <p:cNvSpPr/>
          <p:nvPr/>
        </p:nvSpPr>
        <p:spPr>
          <a:xfrm>
            <a:off x="-14110" y="0"/>
            <a:ext cx="9158110" cy="931333"/>
          </a:xfrm>
          <a:prstGeom prst="rect">
            <a:avLst/>
          </a:prstGeom>
          <a:solidFill>
            <a:srgbClr val="2148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76"/>
            <a:endParaRPr kumimoji="1" lang="zh-CN" altLang="en-US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750" y="-10583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PRISMS-PF (Phase Field)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913" y="893656"/>
            <a:ext cx="6740898" cy="52028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Open-source finite element phase field software:</a:t>
            </a:r>
          </a:p>
          <a:p>
            <a:pPr lvl="1"/>
            <a:r>
              <a:rPr lang="en-US" sz="1800" dirty="0" smtClean="0"/>
              <a:t>Matrix-free approach allows </a:t>
            </a:r>
            <a:r>
              <a:rPr lang="en-US" sz="1800" b="1" dirty="0" smtClean="0"/>
              <a:t>billions of DOF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rbitrarily </a:t>
            </a:r>
            <a:r>
              <a:rPr lang="en-US" sz="1800" b="1" dirty="0" smtClean="0"/>
              <a:t>high order spectral elements</a:t>
            </a:r>
          </a:p>
          <a:p>
            <a:pPr lvl="1"/>
            <a:r>
              <a:rPr lang="en-US" sz="1800" b="1" dirty="0"/>
              <a:t>N</a:t>
            </a:r>
            <a:r>
              <a:rPr lang="en-US" sz="1800" b="1" dirty="0" smtClean="0"/>
              <a:t>ear-ideal scaling </a:t>
            </a:r>
            <a:r>
              <a:rPr lang="en-US" sz="1800" dirty="0" smtClean="0"/>
              <a:t>for hundreds/thousands of cores</a:t>
            </a:r>
          </a:p>
          <a:p>
            <a:pPr lvl="1"/>
            <a:r>
              <a:rPr lang="en-US" sz="1800" b="1" dirty="0" smtClean="0"/>
              <a:t>4x faster than finite difference</a:t>
            </a:r>
            <a:r>
              <a:rPr lang="en-US" sz="1800" dirty="0" smtClean="0"/>
              <a:t> for Allen-Cahn test problem</a:t>
            </a:r>
          </a:p>
          <a:p>
            <a:pPr marL="0" indent="0">
              <a:buNone/>
            </a:pPr>
            <a:r>
              <a:rPr lang="en-US" sz="2200" dirty="0" smtClean="0"/>
              <a:t>Available physics:</a:t>
            </a:r>
          </a:p>
          <a:p>
            <a:pPr lvl="1"/>
            <a:r>
              <a:rPr lang="en-US" sz="1800" dirty="0" smtClean="0"/>
              <a:t>Cahn-Hilliard dynamics (for conserved quantities)</a:t>
            </a:r>
          </a:p>
          <a:p>
            <a:pPr lvl="1"/>
            <a:r>
              <a:rPr lang="en-US" sz="1800" dirty="0" smtClean="0"/>
              <a:t>Allen-Cahn dynamics (for non-conserved quantities)</a:t>
            </a:r>
          </a:p>
          <a:p>
            <a:pPr lvl="1"/>
            <a:r>
              <a:rPr lang="en-US" sz="1800" dirty="0" smtClean="0"/>
              <a:t>Mechanics</a:t>
            </a:r>
            <a:endParaRPr lang="en-US" sz="2400" dirty="0" smtClean="0"/>
          </a:p>
          <a:p>
            <a:pPr marL="0" indent="0">
              <a:buNone/>
            </a:pPr>
            <a:r>
              <a:rPr lang="en-US" sz="2200" dirty="0" smtClean="0"/>
              <a:t>Target applications:</a:t>
            </a:r>
          </a:p>
          <a:p>
            <a:pPr lvl="1"/>
            <a:r>
              <a:rPr lang="en-US" sz="1800" dirty="0" smtClean="0"/>
              <a:t>Precipitate evolution</a:t>
            </a:r>
          </a:p>
          <a:p>
            <a:pPr lvl="2"/>
            <a:r>
              <a:rPr lang="en-US" sz="1600" dirty="0" smtClean="0"/>
              <a:t>Heterogeneous mechanical properties</a:t>
            </a:r>
          </a:p>
          <a:p>
            <a:pPr lvl="2"/>
            <a:r>
              <a:rPr lang="en-US" sz="1600" dirty="0" smtClean="0"/>
              <a:t>Composition-dependent misfit strain</a:t>
            </a:r>
          </a:p>
          <a:p>
            <a:pPr lvl="2"/>
            <a:r>
              <a:rPr lang="en-US" sz="1600" dirty="0" smtClean="0"/>
              <a:t>Nucleation &amp; adaptive mesh/element order*</a:t>
            </a:r>
          </a:p>
          <a:p>
            <a:pPr lvl="1"/>
            <a:r>
              <a:rPr lang="en-US" sz="1800" dirty="0"/>
              <a:t>Grain growth and </a:t>
            </a:r>
            <a:r>
              <a:rPr lang="en-US" sz="1800" dirty="0" smtClean="0"/>
              <a:t>recrystallization</a:t>
            </a:r>
            <a:r>
              <a:rPr lang="en-US" sz="1800" dirty="0"/>
              <a:t>*</a:t>
            </a:r>
          </a:p>
        </p:txBody>
      </p:sp>
      <p:pic>
        <p:nvPicPr>
          <p:cNvPr id="6" name="Picture 5" descr="precipitate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3811" y="1088514"/>
            <a:ext cx="2117347" cy="1960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9557" y="3049015"/>
            <a:ext cx="2644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black"/>
                </a:solidFill>
                <a:latin typeface="Calibri"/>
              </a:rPr>
              <a:t>Simulation with 1,000 elliptical precipitates (10</a:t>
            </a:r>
            <a:r>
              <a:rPr lang="en-US" sz="1500" baseline="30000" dirty="0">
                <a:solidFill>
                  <a:prstClr val="black"/>
                </a:solidFill>
                <a:latin typeface="Calibri"/>
              </a:rPr>
              <a:t>8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 DOF)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557" y="3755868"/>
            <a:ext cx="2461922" cy="21436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9557" y="5899519"/>
            <a:ext cx="26444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>
                <a:solidFill>
                  <a:prstClr val="black"/>
                </a:solidFill>
                <a:latin typeface="Arial"/>
                <a:cs typeface="Arial"/>
              </a:rPr>
              <a:t>β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’’’ precipitate in Mg-</a:t>
            </a:r>
            <a:r>
              <a:rPr lang="en-US" sz="1500" dirty="0" err="1">
                <a:solidFill>
                  <a:prstClr val="black"/>
                </a:solidFill>
                <a:latin typeface="Calibri"/>
              </a:rPr>
              <a:t>Nd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 alloy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9988" y="5899518"/>
            <a:ext cx="29631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black"/>
                </a:solidFill>
                <a:latin typeface="Calibri"/>
              </a:rPr>
              <a:t>*Coming </a:t>
            </a:r>
            <a:r>
              <a:rPr lang="en-US" sz="1500">
                <a:solidFill>
                  <a:prstClr val="black"/>
                </a:solidFill>
                <a:latin typeface="Calibri"/>
              </a:rPr>
              <a:t>in August 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2016 Release</a:t>
            </a:r>
          </a:p>
        </p:txBody>
      </p:sp>
    </p:spTree>
    <p:extLst>
      <p:ext uri="{BB962C8B-B14F-4D97-AF65-F5344CB8AC3E}">
        <p14:creationId xmlns:p14="http://schemas.microsoft.com/office/powerpoint/2010/main" val="13285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480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7937" y="170967"/>
            <a:ext cx="8687333" cy="1677101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PRISMS-PF: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An Open Source, Finite Element, 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General Purpose Phase-Field Platform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github.com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/prisms-center/</a:t>
            </a:r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phaseField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36011" y="4068883"/>
            <a:ext cx="7071978" cy="2051050"/>
            <a:chOff x="987713" y="3995614"/>
            <a:chExt cx="7071978" cy="2051050"/>
          </a:xfrm>
        </p:grpSpPr>
        <p:pic>
          <p:nvPicPr>
            <p:cNvPr id="8" name="Picture 7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713" y="4070862"/>
              <a:ext cx="1912620" cy="1900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722" y="4022602"/>
              <a:ext cx="1935480" cy="1997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591" y="3995614"/>
              <a:ext cx="1943100" cy="2051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ounded Rectangle 14"/>
          <p:cNvSpPr/>
          <p:nvPr/>
        </p:nvSpPr>
        <p:spPr>
          <a:xfrm>
            <a:off x="227938" y="1932787"/>
            <a:ext cx="4315968" cy="20574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prstClr val="white"/>
                </a:solidFill>
                <a:latin typeface="Calibri"/>
              </a:rPr>
              <a:t>User-Friendly: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Simple interface to solve an arbitrary number of PDEs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Detailed user guide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11 applications (and counting) to get you started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99302" y="1932787"/>
            <a:ext cx="4315968" cy="20574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prstClr val="white"/>
                </a:solidFill>
                <a:latin typeface="Calibri"/>
              </a:rPr>
              <a:t>High-Performance: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Ideal scaling for &gt;1,000 processors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Matrix-free method permits &gt;10</a:t>
            </a:r>
            <a:r>
              <a:rPr lang="en-US" baseline="30000" dirty="0" smtClean="0">
                <a:solidFill>
                  <a:prstClr val="white"/>
                </a:solidFill>
                <a:latin typeface="Calibri"/>
              </a:rPr>
              <a:t>9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 DOF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Adaptive meshing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Competitive performance with finite difference (even without adaptive meshing)</a:t>
            </a:r>
          </a:p>
        </p:txBody>
      </p:sp>
    </p:spTree>
    <p:extLst>
      <p:ext uri="{BB962C8B-B14F-4D97-AF65-F5344CB8AC3E}">
        <p14:creationId xmlns:p14="http://schemas.microsoft.com/office/powerpoint/2010/main" val="1240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8"/>
          <p:cNvSpPr/>
          <p:nvPr/>
        </p:nvSpPr>
        <p:spPr>
          <a:xfrm>
            <a:off x="-16078" y="19855"/>
            <a:ext cx="9160078" cy="1008377"/>
          </a:xfrm>
          <a:prstGeom prst="rect">
            <a:avLst/>
          </a:prstGeom>
          <a:solidFill>
            <a:srgbClr val="2148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76"/>
            <a:r>
              <a:rPr kumimoji="1" lang="en-US" altLang="zh-CN" sz="3600" dirty="0">
                <a:solidFill>
                  <a:prstClr val="white"/>
                </a:solidFill>
                <a:latin typeface="Calibri"/>
                <a:ea typeface="宋体"/>
              </a:rPr>
              <a:t>PRISMS-Plasticity (CPFE)</a:t>
            </a: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(Faculty lead: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Sundararaghavan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kumimoji="1" lang="en-US" altLang="zh-CN" sz="28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kumimoji="1" lang="zh-CN" altLang="en-US" sz="28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4491" y="3869917"/>
            <a:ext cx="289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Representative Texture ODF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5106" y="3685251"/>
            <a:ext cx="226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CPFE simulation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1506010" y="2975065"/>
          <a:ext cx="37798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4" imgW="3238500" imgH="495300" progId="Equation.3">
                  <p:embed/>
                </p:oleObj>
              </mc:Choice>
              <mc:Fallback>
                <p:oleObj name="Equation" r:id="rId4" imgW="3238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010" y="2975065"/>
                        <a:ext cx="37798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2782" y="3845065"/>
            <a:ext cx="228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latin typeface="Calibri"/>
              </a:rPr>
              <a:t>Initial Microstructure 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83" t="232" r="40000"/>
          <a:stretch/>
        </p:blipFill>
        <p:spPr>
          <a:xfrm>
            <a:off x="3451817" y="4208192"/>
            <a:ext cx="1557505" cy="137603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836360" y="4915935"/>
            <a:ext cx="485637" cy="154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507756" y="4915935"/>
            <a:ext cx="485637" cy="154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110" y="1530488"/>
            <a:ext cx="2560983" cy="19207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58" y="4234790"/>
            <a:ext cx="2369580" cy="1554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530" y="5806638"/>
            <a:ext cx="2843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750 grains (600*600*600 </a:t>
            </a:r>
            <a:r>
              <a:rPr lang="el-GR" sz="1400" dirty="0">
                <a:solidFill>
                  <a:prstClr val="black"/>
                </a:solidFill>
                <a:latin typeface="Times New Roman"/>
                <a:cs typeface="Times New Roman"/>
              </a:rPr>
              <a:t>μ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m)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1817" y="5323699"/>
            <a:ext cx="2298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Weakly basal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345" y="4090994"/>
            <a:ext cx="2231041" cy="15896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199264" y="963969"/>
            <a:ext cx="3142758" cy="2308233"/>
          </a:xfrm>
          <a:prstGeom prst="rect">
            <a:avLst/>
          </a:prstGeom>
          <a:noFill/>
        </p:spPr>
        <p:txBody>
          <a:bodyPr wrap="square" lIns="91351" tIns="45675" rIns="91351" bIns="45675" rtlCol="0">
            <a:spAutoFit/>
          </a:bodyPr>
          <a:lstStyle/>
          <a:p>
            <a:pPr lvl="1"/>
            <a:r>
              <a:rPr lang="en-US" dirty="0">
                <a:solidFill>
                  <a:prstClr val="black"/>
                </a:solidFill>
                <a:latin typeface="Calibri"/>
              </a:rPr>
              <a:t>Features:</a:t>
            </a:r>
          </a:p>
          <a:p>
            <a:pPr marL="742669" lvl="1" indent="-285469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Massively Parallel</a:t>
            </a:r>
          </a:p>
          <a:p>
            <a:pPr marL="742669" lvl="1" indent="-285469"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prstClr val="black"/>
                </a:solidFill>
                <a:latin typeface="Calibri"/>
              </a:rPr>
              <a:t>deal.II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based</a:t>
            </a:r>
          </a:p>
          <a:p>
            <a:pPr marL="742669" lvl="1" indent="-285469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Finite Strain</a:t>
            </a:r>
          </a:p>
          <a:p>
            <a:pPr marL="742669" lvl="1" indent="-285469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Arbitrary boundary conditions</a:t>
            </a:r>
          </a:p>
          <a:p>
            <a:pPr marL="742669" lvl="1" indent="-285469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Library of hardening laws: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03377" y="1184975"/>
            <a:ext cx="3142758" cy="1754236"/>
          </a:xfrm>
          <a:prstGeom prst="rect">
            <a:avLst/>
          </a:prstGeom>
          <a:noFill/>
        </p:spPr>
        <p:txBody>
          <a:bodyPr wrap="square" lIns="91351" tIns="45675" rIns="91351" bIns="45675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Future releases:</a:t>
            </a:r>
          </a:p>
          <a:p>
            <a:pPr marL="742669" lvl="1" indent="-285469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Kinematic Hardening</a:t>
            </a:r>
          </a:p>
          <a:p>
            <a:pPr marL="742669" lvl="1" indent="-285469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Rate Dependence</a:t>
            </a:r>
          </a:p>
          <a:p>
            <a:pPr marL="742669" lvl="1" indent="-285469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Dynamic Recrystallization</a:t>
            </a:r>
          </a:p>
          <a:p>
            <a:pPr marL="742669" lvl="1" indent="-285469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UMAT 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6771" y="5437306"/>
            <a:ext cx="2946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(32*32*32 elements)=107811 DOF’s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Computational cost ~ 96 CPU Hours 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200 time steps (~1000 solves)</a:t>
            </a:r>
          </a:p>
        </p:txBody>
      </p:sp>
    </p:spTree>
    <p:extLst>
      <p:ext uri="{BB962C8B-B14F-4D97-AF65-F5344CB8AC3E}">
        <p14:creationId xmlns:p14="http://schemas.microsoft.com/office/powerpoint/2010/main" val="20033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PRISMS-PF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268"/>
            <a:ext cx="8229600" cy="49238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Core library</a:t>
            </a:r>
          </a:p>
          <a:p>
            <a:pPr lvl="1"/>
            <a:r>
              <a:rPr lang="en-US" dirty="0" smtClean="0"/>
              <a:t>Generates mesh, does the finite element calculation, outputs files, etc.</a:t>
            </a:r>
          </a:p>
          <a:p>
            <a:r>
              <a:rPr lang="en-US" dirty="0" smtClean="0"/>
              <a:t>Apps</a:t>
            </a:r>
          </a:p>
          <a:p>
            <a:pPr lvl="1"/>
            <a:r>
              <a:rPr lang="en-US" dirty="0" smtClean="0"/>
              <a:t>Each app is a directory that contains (at least) three input files</a:t>
            </a:r>
          </a:p>
          <a:p>
            <a:pPr lvl="2"/>
            <a:r>
              <a:rPr lang="en-US" dirty="0" err="1" smtClean="0"/>
              <a:t>parameters.h</a:t>
            </a:r>
            <a:r>
              <a:rPr lang="en-US" dirty="0" smtClean="0"/>
              <a:t>: Numerical parameters, including meshing options, time step, etc.</a:t>
            </a:r>
          </a:p>
          <a:p>
            <a:pPr lvl="2"/>
            <a:r>
              <a:rPr lang="en-US" dirty="0" err="1" smtClean="0"/>
              <a:t>equations.h</a:t>
            </a:r>
            <a:r>
              <a:rPr lang="en-US" dirty="0" smtClean="0"/>
              <a:t>: Governing equations</a:t>
            </a:r>
          </a:p>
          <a:p>
            <a:pPr lvl="2"/>
            <a:r>
              <a:rPr lang="en-US" dirty="0" err="1" smtClean="0"/>
              <a:t>ICs_and_BCs.h</a:t>
            </a:r>
            <a:r>
              <a:rPr lang="en-US" dirty="0" smtClean="0"/>
              <a:t>: Initial conditions and boundary conditions</a:t>
            </a:r>
          </a:p>
          <a:p>
            <a:pPr lvl="1"/>
            <a:r>
              <a:rPr lang="en-US" dirty="0" smtClean="0"/>
              <a:t>Copy and paste an app directory to create a new app</a:t>
            </a:r>
          </a:p>
          <a:p>
            <a:r>
              <a:rPr lang="en-US" dirty="0" smtClean="0"/>
              <a:t>Tests</a:t>
            </a:r>
          </a:p>
          <a:p>
            <a:pPr lvl="1"/>
            <a:r>
              <a:rPr lang="en-US" dirty="0" smtClean="0"/>
              <a:t>Suite of unit and regression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986080"/>
            <a:ext cx="9144000" cy="18480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User’s Guide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53549"/>
            <a:ext cx="8229600" cy="192438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</a:t>
            </a:r>
            <a:r>
              <a:rPr lang="en-US" dirty="0" smtClean="0"/>
              <a:t>nstructions for downloading and installing PRISMS-PF and pre-requisites</a:t>
            </a:r>
          </a:p>
          <a:p>
            <a:r>
              <a:rPr lang="en-US" dirty="0" smtClean="0"/>
              <a:t>Instructions for running the pre-built applications and visualizing the results</a:t>
            </a:r>
          </a:p>
          <a:p>
            <a:r>
              <a:rPr lang="en-US" dirty="0" smtClean="0"/>
              <a:t>A description of the input files and how to create custom applications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30" y="2986686"/>
            <a:ext cx="2615846" cy="3713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755" y="2980923"/>
            <a:ext cx="2632957" cy="371941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592" y="2986687"/>
            <a:ext cx="2610910" cy="371365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971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Types of PRISMS-PF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54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Uses PRISMS-PF applications</a:t>
            </a:r>
          </a:p>
          <a:p>
            <a:pPr marL="914400" lvl="1" indent="-514350"/>
            <a:r>
              <a:rPr lang="en-US" dirty="0" smtClean="0"/>
              <a:t>No C++ knowledge needed</a:t>
            </a:r>
          </a:p>
          <a:p>
            <a:pPr marL="914400" lvl="1" indent="-514350"/>
            <a:r>
              <a:rPr lang="en-US" dirty="0" smtClean="0"/>
              <a:t>No </a:t>
            </a:r>
            <a:r>
              <a:rPr lang="en-US" dirty="0" err="1" smtClean="0"/>
              <a:t>deal.II</a:t>
            </a:r>
            <a:r>
              <a:rPr lang="en-US" dirty="0" smtClean="0"/>
              <a:t> knowledge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Creates PRISMS-PF applications</a:t>
            </a:r>
          </a:p>
          <a:p>
            <a:pPr marL="914400" lvl="1" indent="-514350"/>
            <a:r>
              <a:rPr lang="en-US" dirty="0" smtClean="0"/>
              <a:t>Minimal C++ knowledge needed</a:t>
            </a:r>
          </a:p>
          <a:p>
            <a:pPr marL="914400" lvl="1" indent="-514350"/>
            <a:r>
              <a:rPr lang="en-US" dirty="0" smtClean="0"/>
              <a:t>No </a:t>
            </a:r>
            <a:r>
              <a:rPr lang="en-US" dirty="0" err="1" smtClean="0"/>
              <a:t>deal.II</a:t>
            </a:r>
            <a:r>
              <a:rPr lang="en-US" dirty="0" smtClean="0"/>
              <a:t> knowledge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Extends PRISMS-PF itself</a:t>
            </a:r>
          </a:p>
          <a:p>
            <a:pPr marL="914400" lvl="1" indent="-514350"/>
            <a:r>
              <a:rPr lang="en-US" dirty="0" smtClean="0"/>
              <a:t>C++ knowledge needed</a:t>
            </a:r>
          </a:p>
          <a:p>
            <a:pPr marL="914400" lvl="1" indent="-514350"/>
            <a:r>
              <a:rPr lang="en-US" dirty="0" err="1" smtClean="0"/>
              <a:t>deal.II</a:t>
            </a:r>
            <a:r>
              <a:rPr lang="en-US" dirty="0" smtClean="0"/>
              <a:t> knowledge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Field Modeling at the PRISMS Center</a:t>
            </a:r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AD9E80-6847-1145-9285-E16D430BF64E}" type="slidenum">
              <a:rPr lang="en-US" smtClean="0">
                <a:solidFill>
                  <a:prstClr val="black"/>
                </a:solidFill>
                <a:latin typeface="Calibri"/>
              </a:rPr>
              <a:pPr algn="r"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300" y="1279711"/>
            <a:ext cx="317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Mg-RE Precipitates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337" y="1649043"/>
            <a:ext cx="177239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91" y="1649043"/>
            <a:ext cx="1981748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4550" y="3520061"/>
            <a:ext cx="254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Strong Interfacial Energy Anisotropy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 descr="visit0001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3803" y="4247345"/>
            <a:ext cx="1726946" cy="1565293"/>
          </a:xfrm>
          <a:prstGeom prst="rect">
            <a:avLst/>
          </a:prstGeom>
        </p:spPr>
      </p:pic>
      <p:pic>
        <p:nvPicPr>
          <p:cNvPr id="11" name="Picture 10" descr="visit0001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335" y="4150305"/>
            <a:ext cx="1978944" cy="1910815"/>
          </a:xfrm>
          <a:prstGeom prst="rect">
            <a:avLst/>
          </a:prstGeom>
        </p:spPr>
      </p:pic>
      <p:pic>
        <p:nvPicPr>
          <p:cNvPr id="12" name="Picture 11" descr="Pref_nuc_example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7102" y="1857159"/>
            <a:ext cx="2235203" cy="16798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90838" y="1259934"/>
            <a:ext cx="254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Precipitation near Grain Boundaries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976" y="1259934"/>
            <a:ext cx="4553731" cy="2260127"/>
          </a:xfrm>
          <a:prstGeom prst="roundRect">
            <a:avLst/>
          </a:prstGeom>
          <a:noFill/>
          <a:ln w="127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 descr="visit0003__ITR5p5e5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3701" y="4166392"/>
            <a:ext cx="3403600" cy="863600"/>
          </a:xfrm>
          <a:prstGeom prst="rect">
            <a:avLst/>
          </a:prstGeom>
        </p:spPr>
      </p:pic>
      <p:pic>
        <p:nvPicPr>
          <p:cNvPr id="16" name="Picture 15" descr="visit0007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5451" y="5176271"/>
            <a:ext cx="3340100" cy="8509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73701" y="3491638"/>
            <a:ext cx="340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Spinodal Decomposition in Strained Thin Films (Non-PRISMS)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8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3506624" y="2931000"/>
            <a:ext cx="1432411" cy="1253209"/>
            <a:chOff x="530231" y="1337733"/>
            <a:chExt cx="4023360" cy="3520017"/>
          </a:xfrm>
        </p:grpSpPr>
        <p:pic>
          <p:nvPicPr>
            <p:cNvPr id="97" name="Picture 96" descr="visit0000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0231" y="1379831"/>
              <a:ext cx="4023360" cy="3439061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656167" y="1337733"/>
              <a:ext cx="448733" cy="48683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46902" y="4591050"/>
              <a:ext cx="909198" cy="2667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788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PRISMS Center Precipitate Use Case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52114" y="1762004"/>
            <a:ext cx="1190903" cy="1495999"/>
            <a:chOff x="167924" y="1835608"/>
            <a:chExt cx="1190903" cy="149599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493" y="1835608"/>
              <a:ext cx="1150909" cy="108882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67924" y="2869942"/>
              <a:ext cx="11909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Real Space DFT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n-US" sz="1200" dirty="0" smtClean="0">
                  <a:solidFill>
                    <a:srgbClr val="F79646">
                      <a:lumMod val="50000"/>
                    </a:srgbClr>
                  </a:solidFill>
                  <a:latin typeface="Calibri"/>
                </a:rPr>
                <a:t>PRISMS-RSDFT</a:t>
              </a:r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5508" y="3451842"/>
            <a:ext cx="1314148" cy="1545535"/>
            <a:chOff x="105404" y="3360427"/>
            <a:chExt cx="1314148" cy="154553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340" y="3360427"/>
              <a:ext cx="1118276" cy="113565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05404" y="4444297"/>
              <a:ext cx="13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Fourier Space DFT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(VASP)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29845" y="1987501"/>
            <a:ext cx="1232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Atomic scale 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constitutive laws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16"/>
          <p:cNvGrpSpPr/>
          <p:nvPr/>
        </p:nvGrpSpPr>
        <p:grpSpPr>
          <a:xfrm rot="5400000">
            <a:off x="1851402" y="2905140"/>
            <a:ext cx="1337287" cy="1502671"/>
            <a:chOff x="1898678" y="3383050"/>
            <a:chExt cx="1337287" cy="150267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8678" y="3383050"/>
              <a:ext cx="930765" cy="1479974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16200000">
              <a:off x="2261115" y="3910871"/>
              <a:ext cx="1488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Statistical Mechanics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n-US" sz="1200" dirty="0" smtClean="0">
                  <a:solidFill>
                    <a:srgbClr val="F79646">
                      <a:lumMod val="50000"/>
                    </a:srgbClr>
                  </a:solidFill>
                  <a:latin typeface="Calibri"/>
                </a:rPr>
                <a:t>CASM</a:t>
              </a:r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65325" y="5625070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Phase Diagrams 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200" dirty="0" smtClean="0">
                <a:solidFill>
                  <a:srgbClr val="F79646">
                    <a:lumMod val="50000"/>
                  </a:srgbClr>
                </a:solidFill>
                <a:latin typeface="Calibri"/>
              </a:rPr>
              <a:t>CASM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/CALPHAD)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05154" y="2079621"/>
            <a:ext cx="155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Dislocation Dynamics 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(LLNL-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ParaDIS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5" name="Group 25"/>
          <p:cNvGrpSpPr/>
          <p:nvPr/>
        </p:nvGrpSpPr>
        <p:grpSpPr>
          <a:xfrm>
            <a:off x="3553884" y="4789600"/>
            <a:ext cx="1345818" cy="1376201"/>
            <a:chOff x="3814696" y="2968737"/>
            <a:chExt cx="1345818" cy="1376201"/>
          </a:xfrm>
        </p:grpSpPr>
        <p:pic>
          <p:nvPicPr>
            <p:cNvPr id="36" name="Picture 35" descr="Screen Shot 2015-01-06 at 2.55.59 PM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8126" y="2968737"/>
              <a:ext cx="924416" cy="91891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814696" y="3883273"/>
              <a:ext cx="1345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Phase Field Crystal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n-US" sz="1200" dirty="0" smtClean="0">
                  <a:solidFill>
                    <a:srgbClr val="F79646">
                      <a:lumMod val="50000"/>
                    </a:srgbClr>
                  </a:solidFill>
                  <a:latin typeface="Calibri"/>
                </a:rPr>
                <a:t>PRISMS-PFC*)</a:t>
              </a:r>
              <a:endParaRPr lang="en-US" sz="1200" dirty="0">
                <a:solidFill>
                  <a:srgbClr val="F79646">
                    <a:lumMod val="50000"/>
                  </a:srgbClr>
                </a:solidFill>
                <a:latin typeface="Calibri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761522" y="4090187"/>
            <a:ext cx="949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Phase Field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200" dirty="0" smtClean="0">
                <a:solidFill>
                  <a:srgbClr val="F79646">
                    <a:lumMod val="50000"/>
                  </a:srgbClr>
                </a:solidFill>
                <a:latin typeface="Calibri"/>
              </a:rPr>
              <a:t>PRISMS-PF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2" name="Group 27"/>
          <p:cNvGrpSpPr/>
          <p:nvPr/>
        </p:nvGrpSpPr>
        <p:grpSpPr>
          <a:xfrm>
            <a:off x="6099544" y="1202385"/>
            <a:ext cx="1354730" cy="1692544"/>
            <a:chOff x="5969826" y="1674556"/>
            <a:chExt cx="1354730" cy="1686406"/>
          </a:xfrm>
        </p:grpSpPr>
        <p:pic>
          <p:nvPicPr>
            <p:cNvPr id="43" name="Picture 70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301" y="1674556"/>
              <a:ext cx="1280379" cy="13529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4" name="TextBox 43"/>
            <p:cNvSpPr txBox="1"/>
            <p:nvPr/>
          </p:nvSpPr>
          <p:spPr>
            <a:xfrm>
              <a:off x="5969826" y="2899296"/>
              <a:ext cx="135473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Crystal Plasticity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n-US" sz="1200" dirty="0" smtClean="0">
                  <a:solidFill>
                    <a:srgbClr val="F79646">
                      <a:lumMod val="50000"/>
                    </a:srgbClr>
                  </a:solidFill>
                  <a:latin typeface="Calibri"/>
                </a:rPr>
                <a:t>PRISMS-Plasticity</a:t>
              </a:r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5" name="Group 32"/>
          <p:cNvGrpSpPr/>
          <p:nvPr/>
        </p:nvGrpSpPr>
        <p:grpSpPr>
          <a:xfrm>
            <a:off x="7369412" y="2768782"/>
            <a:ext cx="1511458" cy="1293371"/>
            <a:chOff x="7317941" y="3176797"/>
            <a:chExt cx="1511458" cy="129337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7941" y="3176797"/>
              <a:ext cx="1511458" cy="96092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334174" y="4008503"/>
              <a:ext cx="14687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Continuum Plasticity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n-US" sz="1200" dirty="0" smtClean="0">
                  <a:solidFill>
                    <a:srgbClr val="F79646">
                      <a:lumMod val="50000"/>
                    </a:srgbClr>
                  </a:solidFill>
                  <a:latin typeface="Calibri"/>
                </a:rPr>
                <a:t>PRISMS-Plasticity</a:t>
              </a:r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8" name="Group 38"/>
          <p:cNvGrpSpPr/>
          <p:nvPr/>
        </p:nvGrpSpPr>
        <p:grpSpPr>
          <a:xfrm>
            <a:off x="7306904" y="4477345"/>
            <a:ext cx="1519070" cy="1519858"/>
            <a:chOff x="7211579" y="4341144"/>
            <a:chExt cx="1519070" cy="151985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7191" y="4341144"/>
              <a:ext cx="982612" cy="109899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211579" y="5399337"/>
              <a:ext cx="15190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Experiments (slip,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twinning, crack, etc.)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51" name="Elbow Connector 50"/>
          <p:cNvCxnSpPr/>
          <p:nvPr/>
        </p:nvCxnSpPr>
        <p:spPr>
          <a:xfrm rot="16200000" flipH="1">
            <a:off x="4449902" y="-1119573"/>
            <a:ext cx="22191" cy="4630373"/>
          </a:xfrm>
          <a:prstGeom prst="bentConnector3">
            <a:avLst>
              <a:gd name="adj1" fmla="val -783457"/>
            </a:avLst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62"/>
          <p:cNvGrpSpPr/>
          <p:nvPr/>
        </p:nvGrpSpPr>
        <p:grpSpPr>
          <a:xfrm>
            <a:off x="5273032" y="3014583"/>
            <a:ext cx="1451679" cy="1577701"/>
            <a:chOff x="5264231" y="3007652"/>
            <a:chExt cx="1451679" cy="1577701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8281" y="3007652"/>
              <a:ext cx="1262373" cy="1229482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264231" y="4123688"/>
              <a:ext cx="1451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prstClr val="black"/>
                  </a:solidFill>
                  <a:latin typeface="Calibri"/>
                </a:rPr>
                <a:t>Mechano</a:t>
              </a:r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-Chemistry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n-US" sz="1200" dirty="0" smtClean="0">
                  <a:solidFill>
                    <a:srgbClr val="F79646">
                      <a:lumMod val="50000"/>
                    </a:srgbClr>
                  </a:solidFill>
                  <a:latin typeface="Calibri"/>
                </a:rPr>
                <a:t>PRISMS-MC*)</a:t>
              </a:r>
              <a:endParaRPr lang="en-US" sz="1200" dirty="0">
                <a:solidFill>
                  <a:srgbClr val="F79646">
                    <a:lumMod val="50000"/>
                  </a:srgbClr>
                </a:solidFill>
                <a:latin typeface="Calibri"/>
              </a:endParaRPr>
            </a:p>
          </p:txBody>
        </p:sp>
      </p:grpSp>
      <p:cxnSp>
        <p:nvCxnSpPr>
          <p:cNvPr id="55" name="Elbow Connector 54"/>
          <p:cNvCxnSpPr/>
          <p:nvPr/>
        </p:nvCxnSpPr>
        <p:spPr>
          <a:xfrm flipV="1">
            <a:off x="1421608" y="2277733"/>
            <a:ext cx="2599262" cy="417087"/>
          </a:xfrm>
          <a:prstGeom prst="bentConnector3">
            <a:avLst>
              <a:gd name="adj1" fmla="val 55748"/>
            </a:avLst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495805" y="1652534"/>
            <a:ext cx="650958" cy="765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460997" y="2560218"/>
            <a:ext cx="0" cy="29450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82" idx="3"/>
          </p:cNvCxnSpPr>
          <p:nvPr/>
        </p:nvCxnSpPr>
        <p:spPr>
          <a:xfrm flipV="1">
            <a:off x="6651428" y="2929919"/>
            <a:ext cx="208632" cy="836276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43" idx="3"/>
            <a:endCxn id="46" idx="0"/>
          </p:cNvCxnSpPr>
          <p:nvPr/>
        </p:nvCxnSpPr>
        <p:spPr>
          <a:xfrm>
            <a:off x="7410398" y="1881302"/>
            <a:ext cx="714743" cy="887480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8142677" y="4044734"/>
            <a:ext cx="0" cy="30395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83" idx="1"/>
          </p:cNvCxnSpPr>
          <p:nvPr/>
        </p:nvCxnSpPr>
        <p:spPr>
          <a:xfrm rot="10800000">
            <a:off x="7101372" y="2940964"/>
            <a:ext cx="255679" cy="2280876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74" idx="3"/>
            <a:endCxn id="77" idx="1"/>
          </p:cNvCxnSpPr>
          <p:nvPr/>
        </p:nvCxnSpPr>
        <p:spPr>
          <a:xfrm flipV="1">
            <a:off x="1394845" y="3613268"/>
            <a:ext cx="326341" cy="560938"/>
          </a:xfrm>
          <a:prstGeom prst="bentConnector3">
            <a:avLst>
              <a:gd name="adj1" fmla="val 31687"/>
            </a:avLst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598313" y="4325119"/>
            <a:ext cx="0" cy="31402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327308" y="3448737"/>
            <a:ext cx="290255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77" idx="3"/>
            <a:endCxn id="80" idx="1"/>
          </p:cNvCxnSpPr>
          <p:nvPr/>
        </p:nvCxnSpPr>
        <p:spPr>
          <a:xfrm>
            <a:off x="3327308" y="3613268"/>
            <a:ext cx="286728" cy="1833305"/>
          </a:xfrm>
          <a:prstGeom prst="bentConnector3">
            <a:avLst>
              <a:gd name="adj1" fmla="val 33325"/>
            </a:avLst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 rot="10800000">
            <a:off x="4889455" y="3614399"/>
            <a:ext cx="298496" cy="1620501"/>
          </a:xfrm>
          <a:prstGeom prst="bentConnector3">
            <a:avLst>
              <a:gd name="adj1" fmla="val 35985"/>
            </a:avLst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4232700" y="4508107"/>
            <a:ext cx="5976" cy="23083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870480" y="2431238"/>
            <a:ext cx="1276283" cy="58048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729567" y="1673556"/>
            <a:ext cx="1291303" cy="511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3293145" y="4490554"/>
            <a:ext cx="389884" cy="28664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95508" y="1673555"/>
            <a:ext cx="1314148" cy="1552557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550104" y="1185050"/>
            <a:ext cx="1179463" cy="1246188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3" name="Elbow Connector 72"/>
          <p:cNvCxnSpPr>
            <a:stCxn id="71" idx="0"/>
          </p:cNvCxnSpPr>
          <p:nvPr/>
        </p:nvCxnSpPr>
        <p:spPr>
          <a:xfrm rot="5400000" flipH="1" flipV="1">
            <a:off x="1060459" y="1204170"/>
            <a:ext cx="161508" cy="777263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80697" y="3379870"/>
            <a:ext cx="1314148" cy="1588671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4020870" y="1133724"/>
            <a:ext cx="1474935" cy="141719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146763" y="1235442"/>
            <a:ext cx="1263635" cy="168549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721186" y="2904783"/>
            <a:ext cx="1606122" cy="141697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1474131" y="4628265"/>
            <a:ext cx="1813305" cy="141697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606845" y="2864489"/>
            <a:ext cx="1289473" cy="164917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614036" y="4729552"/>
            <a:ext cx="1216502" cy="143404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193072" y="4628265"/>
            <a:ext cx="1715728" cy="153172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265932" y="2997290"/>
            <a:ext cx="1385496" cy="153781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7357050" y="4361451"/>
            <a:ext cx="1385496" cy="1720778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7350219" y="2790362"/>
            <a:ext cx="1563040" cy="1223983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5" name="Picture 84" descr="phase_diagram-01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292" y="4687870"/>
            <a:ext cx="1729076" cy="1108058"/>
          </a:xfrm>
          <a:prstGeom prst="rect">
            <a:avLst/>
          </a:prstGeom>
        </p:spPr>
      </p:pic>
      <p:pic>
        <p:nvPicPr>
          <p:cNvPr id="86" name="Picture 85" descr="DD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371" y="1195999"/>
            <a:ext cx="944180" cy="944180"/>
          </a:xfrm>
          <a:prstGeom prst="rect">
            <a:avLst/>
          </a:prstGeom>
        </p:spPr>
      </p:pic>
      <p:cxnSp>
        <p:nvCxnSpPr>
          <p:cNvPr id="87" name="Straight Arrow Connector 86"/>
          <p:cNvCxnSpPr/>
          <p:nvPr/>
        </p:nvCxnSpPr>
        <p:spPr>
          <a:xfrm rot="5400000" flipH="1" flipV="1">
            <a:off x="1211007" y="2625867"/>
            <a:ext cx="952160" cy="66389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77" idx="0"/>
            <a:endCxn id="82" idx="0"/>
          </p:cNvCxnSpPr>
          <p:nvPr/>
        </p:nvCxnSpPr>
        <p:spPr>
          <a:xfrm rot="16200000" flipH="1">
            <a:off x="4195209" y="1233820"/>
            <a:ext cx="92507" cy="3434433"/>
          </a:xfrm>
          <a:prstGeom prst="bentConnector3">
            <a:avLst>
              <a:gd name="adj1" fmla="val -141504"/>
            </a:avLst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Picture 8" descr="prismaticipolu0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19435" y="1245245"/>
            <a:ext cx="830854" cy="87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 descr="Z:\Esitz\Research\Alloys\Mg-2.17Nd C\TEM\Mg-Nd AlloyC-AT250C2hr\03-03-15\DF2-41-magx3M-0001orientation-41.bmp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548982" y="4760305"/>
            <a:ext cx="1097190" cy="952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5596194" y="574130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Experiments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1AD9E80-6847-1145-9285-E16D430BF64E}" type="slidenum">
              <a:rPr lang="en-US" smtClean="0">
                <a:solidFill>
                  <a:prstClr val="black"/>
                </a:solidFill>
                <a:latin typeface="Calibri"/>
              </a:rPr>
              <a:pPr algn="r"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02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6"/>
    </mc:Choice>
    <mc:Fallback xmlns="">
      <p:transition xmlns:p14="http://schemas.microsoft.com/office/powerpoint/2010/main" spd="slow" advTm="1576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3458393" y="3009432"/>
            <a:ext cx="1432411" cy="1253209"/>
            <a:chOff x="530231" y="1337733"/>
            <a:chExt cx="4023360" cy="3520017"/>
          </a:xfrm>
        </p:grpSpPr>
        <p:pic>
          <p:nvPicPr>
            <p:cNvPr id="97" name="Picture 96" descr="visit0000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0231" y="1379831"/>
              <a:ext cx="4023360" cy="3439061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656167" y="1337733"/>
              <a:ext cx="448733" cy="48683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46902" y="4591050"/>
              <a:ext cx="909198" cy="2667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Example Use Case: Precipitation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1525" y="1025911"/>
            <a:ext cx="3645542" cy="370597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CASM submits VASP calculations and performs cluster expansions</a:t>
            </a:r>
          </a:p>
          <a:p>
            <a:r>
              <a:rPr lang="en-US" dirty="0" smtClean="0"/>
              <a:t>CASM passes homogenous free energies, interfacial energies, mechanical properties to PRISMS-PF</a:t>
            </a:r>
          </a:p>
          <a:p>
            <a:r>
              <a:rPr lang="en-US" dirty="0" smtClean="0"/>
              <a:t>PRISMS-PF predicts precipitate microstructure, validated by experiments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PRISMS-PF passes microstructure to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ParaDIS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to calculate CRSS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277" y="3530274"/>
            <a:ext cx="1314148" cy="1545535"/>
            <a:chOff x="105404" y="3360427"/>
            <a:chExt cx="1314148" cy="154553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340" y="3360427"/>
              <a:ext cx="1118276" cy="113565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05404" y="4444297"/>
              <a:ext cx="13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Fourier Space DFT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(VASP)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16"/>
          <p:cNvGrpSpPr/>
          <p:nvPr/>
        </p:nvGrpSpPr>
        <p:grpSpPr>
          <a:xfrm rot="5400000">
            <a:off x="1803171" y="2983572"/>
            <a:ext cx="1337287" cy="1502671"/>
            <a:chOff x="1898678" y="3383050"/>
            <a:chExt cx="1337287" cy="150267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8678" y="3383050"/>
              <a:ext cx="930765" cy="1479974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16200000">
              <a:off x="2261115" y="3910871"/>
              <a:ext cx="1488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Statistical Mechanics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n-US" sz="1200" dirty="0" smtClean="0">
                  <a:solidFill>
                    <a:srgbClr val="F79646">
                      <a:lumMod val="50000"/>
                    </a:srgbClr>
                  </a:solidFill>
                  <a:latin typeface="Calibri"/>
                </a:rPr>
                <a:t>CASM</a:t>
              </a:r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713291" y="4168619"/>
            <a:ext cx="949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Phase Field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200" dirty="0" smtClean="0">
                <a:solidFill>
                  <a:srgbClr val="F79646">
                    <a:lumMod val="50000"/>
                  </a:srgbClr>
                </a:solidFill>
                <a:latin typeface="Calibri"/>
              </a:rPr>
              <a:t>PRISMS-PF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2" name="Elbow Connector 61"/>
          <p:cNvCxnSpPr>
            <a:stCxn id="74" idx="3"/>
            <a:endCxn id="77" idx="1"/>
          </p:cNvCxnSpPr>
          <p:nvPr/>
        </p:nvCxnSpPr>
        <p:spPr>
          <a:xfrm flipV="1">
            <a:off x="1346614" y="3691700"/>
            <a:ext cx="326341" cy="560938"/>
          </a:xfrm>
          <a:prstGeom prst="bentConnector3">
            <a:avLst>
              <a:gd name="adj1" fmla="val 31687"/>
            </a:avLst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279077" y="3527169"/>
            <a:ext cx="290255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 rot="10800000">
            <a:off x="4841224" y="3692831"/>
            <a:ext cx="298496" cy="1620501"/>
          </a:xfrm>
          <a:prstGeom prst="bentConnector3">
            <a:avLst>
              <a:gd name="adj1" fmla="val 35985"/>
            </a:avLst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32466" y="3458302"/>
            <a:ext cx="1314148" cy="1588671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672955" y="2983215"/>
            <a:ext cx="1606122" cy="141697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558614" y="2942921"/>
            <a:ext cx="1289473" cy="164917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144841" y="4706697"/>
            <a:ext cx="1715728" cy="153172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0" name="Picture 2" descr="Z:\Esitz\Research\Alloys\Mg-2.17Nd C\TEM\Mg-Nd AlloyC-AT250C2hr\03-03-15\DF2-41-magx3M-0001orientation-41.bmp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500751" y="4838737"/>
            <a:ext cx="1097190" cy="952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5547963" y="5819739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Experiments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6923" y="2158053"/>
            <a:ext cx="155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Dislocation Dynamics 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(LLNL-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ParaDIS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412766" y="2638650"/>
            <a:ext cx="0" cy="29450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972639" y="1212156"/>
            <a:ext cx="1474935" cy="141719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8" name="Picture 27" descr="D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140" y="1274431"/>
            <a:ext cx="944180" cy="944180"/>
          </a:xfrm>
          <a:prstGeom prst="rect">
            <a:avLst/>
          </a:prstGeom>
        </p:spPr>
      </p:pic>
      <p:sp>
        <p:nvSpPr>
          <p:cNvPr id="29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AD9E80-6847-1145-9285-E16D430BF64E}" type="slidenum">
              <a:rPr lang="en-US" smtClean="0">
                <a:solidFill>
                  <a:prstClr val="black"/>
                </a:solidFill>
                <a:latin typeface="Calibri"/>
              </a:rPr>
              <a:pPr algn="r"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9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6"/>
    </mc:Choice>
    <mc:Fallback xmlns="">
      <p:transition xmlns:p14="http://schemas.microsoft.com/office/powerpoint/2010/main" spd="slow" advTm="15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1576</Words>
  <Application>Microsoft Macintosh PowerPoint</Application>
  <PresentationFormat>On-screen Show (4:3)</PresentationFormat>
  <Paragraphs>272</Paragraphs>
  <Slides>30</Slides>
  <Notes>11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 Rounded MT Bold</vt:lpstr>
      <vt:lpstr>Calibri</vt:lpstr>
      <vt:lpstr>Helvetica</vt:lpstr>
      <vt:lpstr>ＭＳ Ｐゴシック</vt:lpstr>
      <vt:lpstr>Perpetua</vt:lpstr>
      <vt:lpstr>Times</vt:lpstr>
      <vt:lpstr>Times New Roman</vt:lpstr>
      <vt:lpstr>Wingdings</vt:lpstr>
      <vt:lpstr>宋体</vt:lpstr>
      <vt:lpstr>Arial</vt:lpstr>
      <vt:lpstr>7_Office Theme</vt:lpstr>
      <vt:lpstr>Equation</vt:lpstr>
      <vt:lpstr>Phase Field Modeling</vt:lpstr>
      <vt:lpstr>Motivation and Requirements for the PRISMS Phase Field Code</vt:lpstr>
      <vt:lpstr>PowerPoint Presentation</vt:lpstr>
      <vt:lpstr>Structure of PRISMS-PF</vt:lpstr>
      <vt:lpstr>User’s Guide</vt:lpstr>
      <vt:lpstr>Three Types of PRISMS-PF Users</vt:lpstr>
      <vt:lpstr>Phase Field Modeling at the PRISMS Center</vt:lpstr>
      <vt:lpstr>PRISMS Center Precipitate Use Case</vt:lpstr>
      <vt:lpstr>Example Use Case: Precipitation</vt:lpstr>
      <vt:lpstr>Precipitates in Mg-RE Alloys </vt:lpstr>
      <vt:lpstr>PowerPoint Presentation</vt:lpstr>
      <vt:lpstr>PowerPoint Presentation</vt:lpstr>
      <vt:lpstr>Why are the β’’’ orderings observed?</vt:lpstr>
      <vt:lpstr>Two Types of β’ Structures with Different Expected Behavior</vt:lpstr>
      <vt:lpstr>Predictions for the other Mg-RE alloys</vt:lpstr>
      <vt:lpstr>Phase Field Model Can Calculate Equilibrium Shape and Composition</vt:lpstr>
      <vt:lpstr>Simulated composition within experimental range, suggests β’’’ structure </vt:lpstr>
      <vt:lpstr>Quantitative Comparison to Experiments</vt:lpstr>
      <vt:lpstr>Non-Equilibrium Effects on Morphology</vt:lpstr>
      <vt:lpstr>Summary: Precipitate Use Case</vt:lpstr>
      <vt:lpstr>PRISMS Annual Workshop</vt:lpstr>
      <vt:lpstr>PowerPoint Presentation</vt:lpstr>
      <vt:lpstr>Thanks!</vt:lpstr>
      <vt:lpstr>PowerPoint Presentation</vt:lpstr>
      <vt:lpstr>Performance Benchmarks vs. Finite Difference</vt:lpstr>
      <vt:lpstr>Performance Benchmarks vs. Finite Difference</vt:lpstr>
      <vt:lpstr>PowerPoint Presentation</vt:lpstr>
      <vt:lpstr>PowerPoint Presentation</vt:lpstr>
      <vt:lpstr>PRISMS-PF (Phase Field)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PRISMS Center  Center for PRedictive Integrated Structural Materials Science  A DOE Software Innovation Center for the Structural Metals Community  </dc:title>
  <dc:creator>Brian</dc:creator>
  <cp:lastModifiedBy>William Andrews</cp:lastModifiedBy>
  <cp:revision>13</cp:revision>
  <dcterms:created xsi:type="dcterms:W3CDTF">2017-05-22T04:12:06Z</dcterms:created>
  <dcterms:modified xsi:type="dcterms:W3CDTF">2017-06-08T03:36:48Z</dcterms:modified>
</cp:coreProperties>
</file>