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2"/>
  </p:notesMasterIdLst>
  <p:handoutMasterIdLst>
    <p:handoutMasterId r:id="rId33"/>
  </p:handoutMasterIdLst>
  <p:sldIdLst>
    <p:sldId id="256" r:id="rId2"/>
    <p:sldId id="260" r:id="rId3"/>
    <p:sldId id="296" r:id="rId4"/>
    <p:sldId id="307" r:id="rId5"/>
    <p:sldId id="314" r:id="rId6"/>
    <p:sldId id="309" r:id="rId7"/>
    <p:sldId id="312" r:id="rId8"/>
    <p:sldId id="258" r:id="rId9"/>
    <p:sldId id="313" r:id="rId10"/>
    <p:sldId id="259" r:id="rId11"/>
    <p:sldId id="261" r:id="rId12"/>
    <p:sldId id="257" r:id="rId13"/>
    <p:sldId id="266" r:id="rId14"/>
    <p:sldId id="303" r:id="rId15"/>
    <p:sldId id="272" r:id="rId16"/>
    <p:sldId id="287" r:id="rId17"/>
    <p:sldId id="276" r:id="rId18"/>
    <p:sldId id="278" r:id="rId19"/>
    <p:sldId id="288" r:id="rId20"/>
    <p:sldId id="267" r:id="rId21"/>
    <p:sldId id="268" r:id="rId22"/>
    <p:sldId id="269" r:id="rId23"/>
    <p:sldId id="277" r:id="rId24"/>
    <p:sldId id="289" r:id="rId25"/>
    <p:sldId id="297" r:id="rId26"/>
    <p:sldId id="282" r:id="rId27"/>
    <p:sldId id="316" r:id="rId28"/>
    <p:sldId id="310" r:id="rId29"/>
    <p:sldId id="317" r:id="rId30"/>
    <p:sldId id="302"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86003" autoAdjust="0"/>
  </p:normalViewPr>
  <p:slideViewPr>
    <p:cSldViewPr>
      <p:cViewPr>
        <p:scale>
          <a:sx n="75" d="100"/>
          <a:sy n="75" d="100"/>
        </p:scale>
        <p:origin x="-159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84995" name="Rectangle 1027"/>
          <p:cNvSpPr>
            <a:spLocks noGrp="1" noChangeArrowheads="1"/>
          </p:cNvSpPr>
          <p:nvPr>
            <p:ph type="dt" sz="quarter"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r>
              <a:rPr lang="en-US" dirty="0"/>
              <a:t>June 5, 2017</a:t>
            </a:r>
          </a:p>
          <a:p>
            <a:pPr>
              <a:defRPr/>
            </a:pPr>
            <a:endParaRPr lang="en-US" dirty="0"/>
          </a:p>
        </p:txBody>
      </p:sp>
      <p:sp>
        <p:nvSpPr>
          <p:cNvPr id="84996" name="Rectangle 1028"/>
          <p:cNvSpPr>
            <a:spLocks noGrp="1" noChangeArrowheads="1"/>
          </p:cNvSpPr>
          <p:nvPr>
            <p:ph type="ftr" sz="quarter" idx="2"/>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r>
              <a:rPr lang="en-US" dirty="0" err="1"/>
              <a:t>ICMEd</a:t>
            </a:r>
            <a:r>
              <a:rPr lang="en-US" dirty="0"/>
              <a:t> Summer School </a:t>
            </a:r>
            <a:r>
              <a:rPr lang="en-US" dirty="0" smtClean="0"/>
              <a:t>2017</a:t>
            </a:r>
            <a:endParaRPr lang="en-US" dirty="0"/>
          </a:p>
        </p:txBody>
      </p:sp>
      <p:sp>
        <p:nvSpPr>
          <p:cNvPr id="84997" name="Rectangle 1029"/>
          <p:cNvSpPr>
            <a:spLocks noGrp="1" noChangeArrowheads="1"/>
          </p:cNvSpPr>
          <p:nvPr>
            <p:ph type="sldNum" sz="quarter" idx="3"/>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fld id="{29942B76-8895-D542-9947-5EDDEA053405}" type="slidenum">
              <a:rPr lang="en-US"/>
              <a:pPr/>
              <a:t>‹#›</a:t>
            </a:fld>
            <a:endParaRPr lang="en-US" dirty="0"/>
          </a:p>
        </p:txBody>
      </p:sp>
    </p:spTree>
    <p:extLst>
      <p:ext uri="{BB962C8B-B14F-4D97-AF65-F5344CB8AC3E}">
        <p14:creationId xmlns:p14="http://schemas.microsoft.com/office/powerpoint/2010/main" val="3855763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fld id="{3B55A943-B948-EC48-B67B-DD28B5FBF40F}" type="slidenum">
              <a:rPr lang="en-US"/>
              <a:pPr/>
              <a:t>‹#›</a:t>
            </a:fld>
            <a:endParaRPr lang="en-US"/>
          </a:p>
        </p:txBody>
      </p:sp>
    </p:spTree>
    <p:extLst>
      <p:ext uri="{BB962C8B-B14F-4D97-AF65-F5344CB8AC3E}">
        <p14:creationId xmlns:p14="http://schemas.microsoft.com/office/powerpoint/2010/main" val="18342714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FBD31623-87E2-3B40-902E-4FB77FE0C572}"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7B9A1DB0-7B2E-034A-894A-74BE36F8E1C3}" type="slidenum">
              <a:rPr lang="en-US"/>
              <a:pPr/>
              <a:t>10</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Computational science is not a new field.  It has been commonly applied in physics, astrophysics, mechanical engineering, chemical engineering, etc.  Computational approaches have been applied for decades, even when computational resources were limited.  MSE was well behind in taking this approach, because of the fact that the governing physics of materials are quite complicated.  On the other hand, many of these early adopters have much simpler physics (for example, mechanical engineers often focus on continuum mechanics).  In other fields such as astrophysics, it is actually difficult to do experiments to gain insights.  Therefore, MSE has always been dominated by experiments compared to theory, and simulation is affected by this trend as well.  So this is the bad news, but there is also a good news.  The computational resources are ready to accommodate the complex needs of MSE, and many computational techniques have been developed in various fields to be adopted for MSE problems.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1A40A03B-EFE4-4041-B50E-47ED5A048D94}" type="slidenum">
              <a:rPr lang="en-US"/>
              <a:pPr/>
              <a:t>11</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pPr eaLnBrk="1" hangingPunct="1"/>
            <a:r>
              <a:rPr lang="en-US" dirty="0">
                <a:ea typeface="ＭＳ Ｐゴシック" charset="-128"/>
                <a:cs typeface="ＭＳ Ｐゴシック" charset="-128"/>
              </a:rPr>
              <a:t>So, why is MSE so complex?  It is because MSE is </a:t>
            </a:r>
            <a:r>
              <a:rPr lang="en-US" dirty="0" err="1">
                <a:ea typeface="ＭＳ Ｐゴシック" charset="-128"/>
                <a:cs typeface="ＭＳ Ｐゴシック" charset="-128"/>
              </a:rPr>
              <a:t>multiscale</a:t>
            </a:r>
            <a:r>
              <a:rPr lang="en-US" dirty="0">
                <a:ea typeface="ＭＳ Ｐゴシック" charset="-128"/>
                <a:cs typeface="ＭＳ Ｐゴシック" charset="-128"/>
              </a:rPr>
              <a:t>.  To illustrate this, I took an example from automotive engine.  This figure comes from John Allison</a:t>
            </a:r>
            <a:r>
              <a:rPr lang="ja-JP" altLang="en-US" dirty="0">
                <a:ea typeface="ＭＳ Ｐゴシック" charset="-128"/>
                <a:cs typeface="ＭＳ Ｐゴシック" charset="-128"/>
              </a:rPr>
              <a:t>’</a:t>
            </a:r>
            <a:r>
              <a:rPr lang="en-US" altLang="ja-JP" dirty="0">
                <a:ea typeface="ＭＳ Ｐゴシック" charset="-128"/>
                <a:cs typeface="ＭＳ Ｐゴシック" charset="-128"/>
              </a:rPr>
              <a:t>s…. What we really want to understand </a:t>
            </a:r>
            <a:r>
              <a:rPr lang="en-US" altLang="ja-JP" b="1" dirty="0">
                <a:ea typeface="ＭＳ Ｐゴシック" charset="-128"/>
                <a:cs typeface="ＭＳ Ｐゴシック" charset="-128"/>
              </a:rPr>
              <a:t>is how materials behave at the device scale</a:t>
            </a:r>
            <a:r>
              <a:rPr lang="en-US" altLang="ja-JP" dirty="0">
                <a:ea typeface="ＭＳ Ｐゴシック" charset="-128"/>
                <a:cs typeface="ＭＳ Ｐゴシック" charset="-128"/>
              </a:rPr>
              <a:t>, which if often quite large.  In this example, the questions are  how an engine block performs, how long it lasts under the heat cycling it goes through during operation, etc..  That means that you must understand the stress and fatigue.  But this depends on the phenomena occurring at many different length scales.  In many systems, the grain structures are important, as well as porosity.  Each grain is made up of multiple phases, and that means that properties also depend on the micro or </a:t>
            </a:r>
            <a:r>
              <a:rPr lang="en-US" altLang="ja-JP" dirty="0" err="1">
                <a:ea typeface="ＭＳ Ｐゴシック" charset="-128"/>
                <a:cs typeface="ＭＳ Ｐゴシック" charset="-128"/>
              </a:rPr>
              <a:t>nano</a:t>
            </a:r>
            <a:r>
              <a:rPr lang="en-US" altLang="ja-JP" dirty="0">
                <a:ea typeface="ＭＳ Ｐゴシック" charset="-128"/>
                <a:cs typeface="ＭＳ Ｐゴシック" charset="-128"/>
              </a:rPr>
              <a:t> structures, that can be controlled by adjusting processing conditions.  Even smaller, there are individual atoms that makes up all these structures at larger scale, and that affects the behavior of materials at larger length scales, so it is important that we understand how they affect the materials behavior.  </a:t>
            </a:r>
            <a:endParaRPr lang="en-US" dirty="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74E0EA5B-D6C2-E645-91DC-AD19B782E16A}" type="slidenum">
              <a:rPr lang="en-US"/>
              <a:pPr/>
              <a:t>12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the problem can seem intractable.  However, as I mentioned earlier, computational resources are increasing every year.  This plot shows how calculation per second per $1000 has been increasing over the decades.  The integrated circuit era is this last part.  Note the log scale along the calculation axis, and therefore, the improvement is exponential.  In fact, as predicted by Gordon Moore in 1965, the computational power in terms of number of transistor on an IC has been doubling every 2 years, which translates to faster computers.  This allows us to do more complex calculations even over a short time of 5-10 years.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4C0C99DC-E4D4-1540-BA8A-E20EC4848E7E}" type="slidenum">
              <a:rPr lang="en-US"/>
              <a:pPr/>
              <a:t>13</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now I</a:t>
            </a:r>
            <a:r>
              <a:rPr lang="ja-JP" altLang="en-US">
                <a:ea typeface="ＭＳ Ｐゴシック" charset="-128"/>
                <a:cs typeface="ＭＳ Ｐゴシック" charset="-128"/>
              </a:rPr>
              <a:t>’</a:t>
            </a:r>
            <a:r>
              <a:rPr lang="en-US" altLang="ja-JP">
                <a:ea typeface="ＭＳ Ｐゴシック" charset="-128"/>
                <a:cs typeface="ＭＳ Ｐゴシック" charset="-128"/>
              </a:rPr>
              <a:t>d like to give you an overview of CMSE.  As mentioned, MSE is a multiscale subject.  Which means that different governing physics must be considered depending not only on the system, but also the length scale of interest.  This means that different computational techniques must be applied at different scales also.  Here is a partial list of what types of computational techniques are available and what it can calculate.  In continuum-level models, partial differential equations describing the behavior of the material are solved.  At the largest scale, this may be the finite element method to solve for the flow during casting or mechanical strain due to heat cycling.  At the smaller scale, you can study grain growth during solidification, or formation of microstructure during processing.  At smaller scales, you may have to treat dislocations as discrete entity, or even keep track of individual atoms. Each of today</a:t>
            </a:r>
            <a:r>
              <a:rPr lang="ja-JP" altLang="en-US">
                <a:ea typeface="ＭＳ Ｐゴシック" charset="-128"/>
                <a:cs typeface="ＭＳ Ｐゴシック" charset="-128"/>
              </a:rPr>
              <a:t>’</a:t>
            </a:r>
            <a:r>
              <a:rPr lang="en-US" altLang="ja-JP">
                <a:ea typeface="ＭＳ Ｐゴシック" charset="-128"/>
                <a:cs typeface="ＭＳ Ｐゴシック" charset="-128"/>
              </a:rPr>
              <a:t>s CMSE models typically focus on one of these areas.  Next, I will give you the brief description of what these tools are.</a:t>
            </a:r>
            <a:endParaRPr lang="en-US">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14</a:t>
            </a:fld>
            <a:endParaRPr lang="en-US"/>
          </a:p>
        </p:txBody>
      </p:sp>
    </p:spTree>
    <p:extLst>
      <p:ext uri="{BB962C8B-B14F-4D97-AF65-F5344CB8AC3E}">
        <p14:creationId xmlns:p14="http://schemas.microsoft.com/office/powerpoint/2010/main" val="396567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A3F7D1D1-DE32-BA43-9B7F-1A7A4290D2B4}" type="slidenum">
              <a:rPr lang="en-US"/>
              <a:pPr/>
              <a:t>15</a:t>
            </a:fld>
            <a:endParaRPr lang="en-US"/>
          </a:p>
        </p:txBody>
      </p:sp>
      <p:sp>
        <p:nvSpPr>
          <p:cNvPr id="33794" name="Rectangle 1026"/>
          <p:cNvSpPr>
            <a:spLocks noGrp="1" noRot="1" noChangeAspect="1" noChangeArrowheads="1" noTextEdit="1"/>
          </p:cNvSpPr>
          <p:nvPr>
            <p:ph type="sldImg"/>
          </p:nvPr>
        </p:nvSpPr>
        <p:spPr>
          <a:ln/>
        </p:spPr>
      </p:sp>
      <p:sp>
        <p:nvSpPr>
          <p:cNvPr id="33795"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this is the second part of my talk -- today</a:t>
            </a:r>
            <a:r>
              <a:rPr lang="ja-JP" altLang="en-US">
                <a:ea typeface="ＭＳ Ｐゴシック" charset="-128"/>
                <a:cs typeface="ＭＳ Ｐゴシック" charset="-128"/>
              </a:rPr>
              <a:t>’</a:t>
            </a:r>
            <a:r>
              <a:rPr lang="en-US" altLang="ja-JP">
                <a:ea typeface="ＭＳ Ｐゴシック" charset="-128"/>
                <a:cs typeface="ＭＳ Ｐゴシック" charset="-128"/>
              </a:rPr>
              <a:t>s CMSE tools and applications.  We have quite a limited time, so I will not be able to go into a detail, but basically I hope to cover the following items: what tools are available, what they can do, how they do it, followed by example applications.  We</a:t>
            </a:r>
            <a:r>
              <a:rPr lang="ja-JP" altLang="en-US">
                <a:ea typeface="ＭＳ Ｐゴシック" charset="-128"/>
                <a:cs typeface="ＭＳ Ｐゴシック" charset="-128"/>
              </a:rPr>
              <a:t>’</a:t>
            </a:r>
            <a:r>
              <a:rPr lang="en-US" altLang="ja-JP">
                <a:ea typeface="ＭＳ Ｐゴシック" charset="-128"/>
                <a:cs typeface="ＭＳ Ｐゴシック" charset="-128"/>
              </a:rPr>
              <a:t>ll go from the large scale to the small.</a:t>
            </a:r>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45D9EA8F-CEE3-144E-9695-5D40C180C132}" type="slidenum">
              <a:rPr lang="en-US"/>
              <a:pPr/>
              <a:t>16</a:t>
            </a:fld>
            <a:endParaRPr lang="en-US"/>
          </a:p>
        </p:txBody>
      </p:sp>
      <p:sp>
        <p:nvSpPr>
          <p:cNvPr id="35842" name="Rectangle 1026"/>
          <p:cNvSpPr>
            <a:spLocks noGrp="1" noRot="1" noChangeAspect="1" noChangeArrowheads="1" noTextEdit="1"/>
          </p:cNvSpPr>
          <p:nvPr>
            <p:ph type="sldImg"/>
          </p:nvPr>
        </p:nvSpPr>
        <p:spPr>
          <a:ln/>
        </p:spPr>
      </p:sp>
      <p:sp>
        <p:nvSpPr>
          <p:cNvPr id="35843"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At a larger scale, you can extract the behavior of atoms as collective entity, and describe the behavior by partial differential equations based on the governing physics.  The state of the system can then be described by the solution of the PDE.  For example, mechanical equilibrium is a simple statement that the sum of all forces and the sum of all torques are zero everywhere, such that there is no acceleration in any parts of the body.  The state of the system in this case can be the displacement field as a function of spatial coordinates.  The solution can also be dynamic, or depend on time, as in the case of motion of interfaces due to diffusion.  This type of models can applied at a wide range of length scales, from macroscale to microstructural scales, and sometimes at nanoscale.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fld id="{0B5A69ED-80E7-A147-9EFC-D630DD37C473}" type="slidenum">
              <a:rPr lang="en-US"/>
              <a:pPr/>
              <a:t>17</a:t>
            </a:fld>
            <a:endParaRPr lang="en-US"/>
          </a:p>
        </p:txBody>
      </p:sp>
      <p:sp>
        <p:nvSpPr>
          <p:cNvPr id="37890" name="Rectangle 1026"/>
          <p:cNvSpPr>
            <a:spLocks noGrp="1" noRot="1" noChangeAspect="1" noChangeArrowheads="1" noTextEdit="1"/>
          </p:cNvSpPr>
          <p:nvPr>
            <p:ph type="sldImg"/>
          </p:nvPr>
        </p:nvSpPr>
        <p:spPr>
          <a:ln/>
        </p:spPr>
      </p:sp>
      <p:sp>
        <p:nvSpPr>
          <p:cNvPr id="37891"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Finite element method is a technique originally developed in other fields such as mechanical engineering, but are now finding applications in other fields including MSE also.  This is one of the methods available to solve partial differential equations.  It is widely applied to mechanical equilibrium and dynamics, fluid dynamics, and other problems.  In MSE, mechanics is one of the dominant application of this, but also in other applications, such as transport have been examined, for example, transport in battery or fuel cell microstructures or fluid flow during castings.  Both commercial and free codes are available and well developed.  I should mention however, that there other other methods, such as finite difference method that also allows you to obtain solutions to PDEs.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D6E65285-9C96-0B4D-9CEB-97E6ADEF5BA3}" type="slidenum">
              <a:rPr lang="en-US"/>
              <a:pPr/>
              <a:t>18</a:t>
            </a:fld>
            <a:endParaRPr lang="en-US"/>
          </a:p>
        </p:txBody>
      </p:sp>
      <p:sp>
        <p:nvSpPr>
          <p:cNvPr id="39938" name="Rectangle 1026"/>
          <p:cNvSpPr>
            <a:spLocks noGrp="1" noRot="1" noChangeAspect="1" noChangeArrowheads="1" noTextEdit="1"/>
          </p:cNvSpPr>
          <p:nvPr>
            <p:ph type="sldImg"/>
          </p:nvPr>
        </p:nvSpPr>
        <p:spPr>
          <a:ln/>
        </p:spPr>
      </p:sp>
      <p:sp>
        <p:nvSpPr>
          <p:cNvPr id="39939"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Other types of continuum simulations include those that examine diffusion kinetics by solving diffusion equations, and phase-field simulations.  Phase-field simulations are appropriate for studies involving multiple phases.  It represents different phases by a spatially varying function, and it can model spinodal decomposition, growth and coarsening of precipitates, and solidification, among others.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F8B374C5-F923-1F4A-9243-3778616C68AA}" type="slidenum">
              <a:rPr lang="en-US"/>
              <a:pPr/>
              <a:t>19</a:t>
            </a:fld>
            <a:endParaRPr lang="en-US"/>
          </a:p>
        </p:txBody>
      </p:sp>
      <p:sp>
        <p:nvSpPr>
          <p:cNvPr id="41986" name="Rectangle 1026"/>
          <p:cNvSpPr>
            <a:spLocks noGrp="1" noRot="1" noChangeAspect="1" noChangeArrowheads="1" noTextEdit="1"/>
          </p:cNvSpPr>
          <p:nvPr>
            <p:ph type="sldImg"/>
          </p:nvPr>
        </p:nvSpPr>
        <p:spPr>
          <a:ln/>
        </p:spPr>
      </p:sp>
      <p:sp>
        <p:nvSpPr>
          <p:cNvPr id="41987"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At a smaller scales, you may have to treat some aggregate or structural features (such as defects) as individual entity.  The definition of mesoscale modeling can vary somewhat, but here I use the definition where some type of discreteness is included in the models.  Examples include dislocation dynamics which tracks the motion of each dislocation, as well as the Brownian dynamics which tracks the motion of molecules, such as polymers, as a individual entity.  These are distinguished from atomistic models because they do not actually examine the individual atoms.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2534EB6B-8631-2144-9FC8-22E6BA13F9CF}" type="slidenum">
              <a:rPr lang="en-US"/>
              <a:pPr/>
              <a:t>2</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pPr eaLnBrk="1" hangingPunct="1"/>
            <a:r>
              <a:rPr lang="en-US" dirty="0" smtClean="0">
                <a:ea typeface="ＭＳ Ｐゴシック" charset="-128"/>
                <a:cs typeface="ＭＳ Ｐゴシック" charset="-128"/>
              </a:rPr>
              <a:t>The goal of today</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s discussion is to first introduce you to the field of computational materials science and engineering, CMSE for short.  Second, I hope to encourage you to explore possible options in utilizing this powerful technique whatever work you do.  Finally, I will try to provide a pointer as to how you can get started in this exploration.  </a:t>
            </a:r>
            <a:endParaRPr lang="en-US" dirty="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fld id="{34C5BEE0-269E-424F-9DED-11080474AA46}" type="slidenum">
              <a:rPr lang="en-US"/>
              <a:pPr/>
              <a:t>20</a:t>
            </a:fld>
            <a:endParaRPr lang="en-US"/>
          </a:p>
        </p:txBody>
      </p:sp>
      <p:sp>
        <p:nvSpPr>
          <p:cNvPr id="44034" name="Rectangle 1026"/>
          <p:cNvSpPr>
            <a:spLocks noGrp="1" noRot="1" noChangeAspect="1" noChangeArrowheads="1" noTextEdit="1"/>
          </p:cNvSpPr>
          <p:nvPr>
            <p:ph type="sldImg"/>
          </p:nvPr>
        </p:nvSpPr>
        <p:spPr>
          <a:ln/>
        </p:spPr>
      </p:sp>
      <p:sp>
        <p:nvSpPr>
          <p:cNvPr id="44035"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At the smaller scale, you can apply molecular dynamics, where one keeps track of individual atom</a:t>
            </a:r>
            <a:r>
              <a:rPr lang="ja-JP" altLang="en-US">
                <a:ea typeface="ＭＳ Ｐゴシック" charset="-128"/>
                <a:cs typeface="ＭＳ Ｐゴシック" charset="-128"/>
              </a:rPr>
              <a:t>’</a:t>
            </a:r>
            <a:r>
              <a:rPr lang="en-US" altLang="ja-JP">
                <a:ea typeface="ＭＳ Ｐゴシック" charset="-128"/>
                <a:cs typeface="ＭＳ Ｐゴシック" charset="-128"/>
              </a:rPr>
              <a:t>s positions.  In this case, you can calculate the force on each atom based on the prescribed interaction potential, and update the position and velocity of it over a small time interval.  The drawback of this approach is that not only the size scale is limited due to the fact that each individual atom must be examined, but also the fact that the atomic vibration must be resolved.  As you can see in the animation, the atoms tend to move back and forth between the equilibrium position, so you may have to wait for a long time to observe something interesting. </a:t>
            </a:r>
          </a:p>
          <a:p>
            <a:pPr eaLnBrk="1" hangingPunct="1"/>
            <a:endParaRPr lang="en-US">
              <a:ea typeface="ＭＳ Ｐゴシック" charset="-128"/>
              <a:cs typeface="ＭＳ Ｐゴシック" charset="-128"/>
            </a:endParaRPr>
          </a:p>
          <a:p>
            <a:pPr eaLnBrk="1" hangingPunct="1"/>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fld id="{94ED100E-0A3E-4C43-89EB-82CD000A18DB}" type="slidenum">
              <a:rPr lang="en-US"/>
              <a:pPr/>
              <a:t>21</a:t>
            </a:fld>
            <a:endParaRPr lang="en-US"/>
          </a:p>
        </p:txBody>
      </p:sp>
      <p:sp>
        <p:nvSpPr>
          <p:cNvPr id="46082" name="Rectangle 1026"/>
          <p:cNvSpPr>
            <a:spLocks noGrp="1" noRot="1" noChangeAspect="1" noChangeArrowheads="1" noTextEdit="1"/>
          </p:cNvSpPr>
          <p:nvPr>
            <p:ph type="sldImg"/>
          </p:nvPr>
        </p:nvSpPr>
        <p:spPr>
          <a:ln/>
        </p:spPr>
      </p:sp>
      <p:sp>
        <p:nvSpPr>
          <p:cNvPr id="46083" name="Rectangle 1027"/>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Of course, the atomic interactions are actually governed by quantum mechanics that describes the interacting wavefunctions of particles that comprise the atoms.   While it is too challenging to solve for the interacting wavefunctions, there are well developed scheme to solve for the electron charge distributions.  This provides a method to computationally predict material properties from the fundamental physics (with small approximations).  While the length scale that can be considered may be small, it provides important information of equilibrium properties of materials, such as phase stabilities, atomic interaction potentials, surface energies, etc.  The top picture show how the charge preferentially collect around Li in an intercalation compound.  The bottom show how the atomic migration barrier is calculated from the system</a:t>
            </a:r>
            <a:r>
              <a:rPr lang="ja-JP" altLang="en-US">
                <a:ea typeface="ＭＳ Ｐゴシック" charset="-128"/>
                <a:cs typeface="ＭＳ Ｐゴシック" charset="-128"/>
              </a:rPr>
              <a:t>’</a:t>
            </a:r>
            <a:r>
              <a:rPr lang="en-US" altLang="ja-JP">
                <a:ea typeface="ＭＳ Ｐゴシック" charset="-128"/>
                <a:cs typeface="ＭＳ Ｐゴシック" charset="-128"/>
              </a:rPr>
              <a:t>s energy variation as an atom migrate from one site to anther. The list of software is avaialbe at…</a:t>
            </a:r>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miter lim="800000"/>
            <a:headEnd/>
            <a:tailEnd/>
          </a:ln>
        </p:spPr>
        <p:txBody>
          <a:bodyPr/>
          <a:lstStyle/>
          <a:p>
            <a:fld id="{764CE967-4E4A-164A-8CE0-783B5DF197CF}" type="slidenum">
              <a:rPr lang="en-US"/>
              <a:pPr/>
              <a:t>22</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Last, but may be the most widely applied MSE specific computational method is the thermodynamics calculations based on databases.  Using information extracted from experiments or ab initio/quantum calculation, one can obtain the phase diagrams, and other information.  Here, computation is needed to provide the flexibility to model real systems made of many components and obtain new data by extrapolation.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15012918-CE0F-8645-9D2E-67C660BB962F}" type="slidenum">
              <a:rPr lang="en-US"/>
              <a:pPr/>
              <a:t>23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Here is one example of a phase diagram calculated for a ternary system (tungston-cobolt-carbon).  The method is called Calphad, from calculation of phase diagram), and as I will mention, there are many commercial programs and databases to do such calculations.  Since the results depend on the database, it is important to note that the accuracy of the prediction depends on the quality of the database.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miter lim="800000"/>
            <a:headEnd/>
            <a:tailEnd/>
          </a:ln>
        </p:spPr>
        <p:txBody>
          <a:bodyPr/>
          <a:lstStyle/>
          <a:p>
            <a:fld id="{99A02D23-B26A-944C-B012-95CAFF53AD50}" type="slidenum">
              <a:rPr lang="en-US"/>
              <a:pPr/>
              <a:t>24</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now you may have some idea where to get some information.  But how do you get started?  The most important and probably the most difficult part of the starting process is the identification of the problem to examine.  I suggest one starts small, and use success stories which are often featured in software</a:t>
            </a:r>
            <a:r>
              <a:rPr lang="ja-JP" altLang="en-US">
                <a:ea typeface="ＭＳ Ｐゴシック" charset="-128"/>
                <a:cs typeface="ＭＳ Ｐゴシック" charset="-128"/>
              </a:rPr>
              <a:t>’</a:t>
            </a:r>
            <a:r>
              <a:rPr lang="en-US" altLang="ja-JP">
                <a:ea typeface="ＭＳ Ｐゴシック" charset="-128"/>
                <a:cs typeface="ＭＳ Ｐゴシック" charset="-128"/>
              </a:rPr>
              <a:t>s web pages to identify what is doable.  Second step is to obtain the software, and if necessary the hardware.  CONTINUE </a:t>
            </a:r>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miter lim="800000"/>
            <a:headEnd/>
            <a:tailEnd/>
          </a:ln>
        </p:spPr>
        <p:txBody>
          <a:bodyPr/>
          <a:lstStyle/>
          <a:p>
            <a:fld id="{2EF6C203-C45F-7744-A761-21D5D6C1E667}" type="slidenum">
              <a:rPr lang="en-US"/>
              <a:pPr/>
              <a:t>25</a:t>
            </a:fld>
            <a:endParaRPr lang="en-US"/>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b="1" dirty="0">
                <a:ea typeface="ＭＳ Ｐゴシック" charset="-128"/>
                <a:cs typeface="ＭＳ Ｐゴシック" charset="-128"/>
              </a:rPr>
              <a:t>Depending on your applications, it may not be quite possible to simply apply the existing tools, although I believe starting small and solving the easier problems first will have impact that one can build upon.  But if you are ready to attack more difficult problems, it may be best to start discussions with experts.  Often professors are available for technical consulting.  The most difficult part is to identify who to talk to.  I would first start with local university, and once you get to someone who is familiar enough, that person may be able to suggest other names of experts in the specific area.  Most research universities have well developed corporate relations department either under the engineering college or school or at the university level, which maintains a list of experts.  Discussion may lead to new proposals, as there are opportunities set aside for interactions between industry and academia, for example.  Of course, you may find other collaboration opportunities beyond computational aspects, including instrumental usage or advice on experimental work.</a:t>
            </a:r>
          </a:p>
          <a:p>
            <a:pPr eaLnBrk="1" hangingPunct="1"/>
            <a:endParaRPr lang="en-US" b="1" dirty="0">
              <a:ea typeface="ＭＳ Ｐゴシック" charset="-128"/>
              <a:cs typeface="ＭＳ Ｐゴシック" charset="-128"/>
            </a:endParaRPr>
          </a:p>
          <a:p>
            <a:pPr eaLnBrk="1" hangingPunct="1"/>
            <a:r>
              <a:rPr lang="en-US" b="1" dirty="0">
                <a:ea typeface="ＭＳ Ｐゴシック" charset="-128"/>
                <a:cs typeface="ＭＳ Ｐゴシック" charset="-128"/>
              </a:rPr>
              <a:t>GRANT  OPPORTUNITIES FOR ACADEMIC LIAISON WITH INDUSTRY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miter lim="800000"/>
            <a:headEnd/>
            <a:tailEnd/>
          </a:ln>
        </p:spPr>
        <p:txBody>
          <a:bodyPr/>
          <a:lstStyle/>
          <a:p>
            <a:fld id="{2B952C98-AA54-E247-911C-AC01A1E319B9}" type="slidenum">
              <a:rPr lang="en-US"/>
              <a:pPr/>
              <a:t>26</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In conclusion, I hope I have convinced you that there are many simulation tools that are ready to be exploited.  These applications can be applied at various levels, and for commercial packages, there are extensive training and support structure.  While there wasn</a:t>
            </a:r>
            <a:r>
              <a:rPr lang="ja-JP" altLang="en-US">
                <a:ea typeface="ＭＳ Ｐゴシック" charset="-128"/>
                <a:cs typeface="ＭＳ Ｐゴシック" charset="-128"/>
              </a:rPr>
              <a:t>’</a:t>
            </a:r>
            <a:r>
              <a:rPr lang="en-US" altLang="ja-JP">
                <a:ea typeface="ＭＳ Ｐゴシック" charset="-128"/>
                <a:cs typeface="ＭＳ Ｐゴシック" charset="-128"/>
              </a:rPr>
              <a:t>t time to make the case, I have give you pointers to resources demonstrating the fact that simulation tools can save time and resources required for materials and component design.  And finally, I hope that many of you will use some of the starting points I</a:t>
            </a:r>
            <a:r>
              <a:rPr lang="ja-JP" altLang="en-US">
                <a:ea typeface="ＭＳ Ｐゴシック" charset="-128"/>
                <a:cs typeface="ＭＳ Ｐゴシック" charset="-128"/>
              </a:rPr>
              <a:t>’</a:t>
            </a:r>
            <a:r>
              <a:rPr lang="en-US" altLang="ja-JP">
                <a:ea typeface="ＭＳ Ｐゴシック" charset="-128"/>
                <a:cs typeface="ＭＳ Ｐゴシック" charset="-128"/>
              </a:rPr>
              <a:t>ve outlined and begin taking advantage of the exponentially increasing computational power.  Thank you for your attention!</a:t>
            </a:r>
            <a:endParaRPr lang="en-US">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27</a:t>
            </a:fld>
            <a:endParaRPr lang="en-US"/>
          </a:p>
        </p:txBody>
      </p:sp>
    </p:spTree>
    <p:extLst>
      <p:ext uri="{BB962C8B-B14F-4D97-AF65-F5344CB8AC3E}">
        <p14:creationId xmlns:p14="http://schemas.microsoft.com/office/powerpoint/2010/main" val="135155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28</a:t>
            </a:fld>
            <a:endParaRPr lang="en-US"/>
          </a:p>
        </p:txBody>
      </p:sp>
    </p:spTree>
    <p:extLst>
      <p:ext uri="{BB962C8B-B14F-4D97-AF65-F5344CB8AC3E}">
        <p14:creationId xmlns:p14="http://schemas.microsoft.com/office/powerpoint/2010/main" val="3204754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29</a:t>
            </a:fld>
            <a:endParaRPr lang="en-US"/>
          </a:p>
        </p:txBody>
      </p:sp>
    </p:spTree>
    <p:extLst>
      <p:ext uri="{BB962C8B-B14F-4D97-AF65-F5344CB8AC3E}">
        <p14:creationId xmlns:p14="http://schemas.microsoft.com/office/powerpoint/2010/main" val="43394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15B1DBEA-5979-B947-B500-BDDD05B68207}" type="slidenum">
              <a:rPr lang="en-US"/>
              <a:pPr/>
              <a:t>3</a:t>
            </a:fld>
            <a:endParaRPr lang="en-US"/>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ea typeface="ＭＳ Ｐゴシック" charset="-128"/>
                <a:cs typeface="ＭＳ Ｐゴシック" charset="-128"/>
              </a:rPr>
              <a:t>So the talk is roughly divided into four parts.  First is the general introduction to CMSE.  The second is to go over the widely available CMSE tools of today.  Third, I do want to give you a little glimpse of what</a:t>
            </a:r>
            <a:r>
              <a:rPr lang="ja-JP" altLang="en-US">
                <a:ea typeface="ＭＳ Ｐゴシック" charset="-128"/>
                <a:cs typeface="ＭＳ Ｐゴシック" charset="-128"/>
              </a:rPr>
              <a:t>’</a:t>
            </a:r>
            <a:r>
              <a:rPr lang="en-US" altLang="ja-JP">
                <a:ea typeface="ＭＳ Ｐゴシック" charset="-128"/>
                <a:cs typeface="ＭＳ Ｐゴシック" charset="-128"/>
              </a:rPr>
              <a:t>s being developed today in CMSE research, which are preview to what will be available in five to ten years.  I will then wrap up the talk with the list of resources, etc.</a:t>
            </a:r>
            <a:endParaRPr lang="en-US">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miter lim="800000"/>
            <a:headEnd/>
            <a:tailEnd/>
          </a:ln>
        </p:spPr>
        <p:txBody>
          <a:bodyPr/>
          <a:lstStyle/>
          <a:p>
            <a:fld id="{28CD34D6-1886-B845-879C-BD619A4CC2FE}" type="slidenum">
              <a:rPr lang="en-US"/>
              <a:pPr/>
              <a:t>30</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4</a:t>
            </a:fld>
            <a:endParaRPr lang="en-US"/>
          </a:p>
        </p:txBody>
      </p:sp>
    </p:spTree>
    <p:extLst>
      <p:ext uri="{BB962C8B-B14F-4D97-AF65-F5344CB8AC3E}">
        <p14:creationId xmlns:p14="http://schemas.microsoft.com/office/powerpoint/2010/main" val="156009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5A943-B948-EC48-B67B-DD28B5FBF40F}" type="slidenum">
              <a:rPr lang="en-US" smtClean="0"/>
              <a:pPr/>
              <a:t>5</a:t>
            </a:fld>
            <a:endParaRPr lang="en-US"/>
          </a:p>
        </p:txBody>
      </p:sp>
    </p:spTree>
    <p:extLst>
      <p:ext uri="{BB962C8B-B14F-4D97-AF65-F5344CB8AC3E}">
        <p14:creationId xmlns:p14="http://schemas.microsoft.com/office/powerpoint/2010/main" val="261534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5A943-B948-EC48-B67B-DD28B5FBF40F}" type="slidenum">
              <a:rPr lang="en-US" smtClean="0"/>
              <a:pPr/>
              <a:t>6</a:t>
            </a:fld>
            <a:endParaRPr lang="en-US"/>
          </a:p>
        </p:txBody>
      </p:sp>
    </p:spTree>
    <p:extLst>
      <p:ext uri="{BB962C8B-B14F-4D97-AF65-F5344CB8AC3E}">
        <p14:creationId xmlns:p14="http://schemas.microsoft.com/office/powerpoint/2010/main" val="366682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74E0EA5B-D6C2-E645-91DC-AD19B782E16A}" type="slidenum">
              <a:rPr lang="en-US"/>
              <a:pPr/>
              <a:t>7</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the problem can seem intractable.  However, as I mentioned earlier, computational resources are increasing every year.  This plot shows how calculation per second per $1000 has been increasing over the decades.  The integrated circuit era is this last part.  Note the log scale along the calculation axis, and therefore, the improvement is exponential.  In fact, as predicted by Gordon Moore in 1965, the computational power in terms of number of transistor on an IC has been doubling every 2 years, which translates to faster computers.  This allows us to do more complex calculations even over a short time of 5-10 years.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C7E95D6F-E264-EA43-9E19-A480F2F28BEF}" type="slidenum">
              <a:rPr lang="en-US"/>
              <a:pPr/>
              <a:t>8</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r>
              <a:rPr lang="en-US">
                <a:ea typeface="ＭＳ Ｐゴシック" charset="-128"/>
                <a:cs typeface="ＭＳ Ｐゴシック" charset="-128"/>
              </a:rPr>
              <a:t>So, the first part: what is CMSE?  The way we approach the materials problem is to try to identify the governing physics of the materials system of interest, and try to predict how it behaves under the condition of interest, say under stress, heat treatment, etc.  The problem is that the physics of materials is quite complex.  So, we need to do not only modeling (identification of the important physics), but also do simulation to actually see what the model would predict.  This means that we need to combine materials science and computational techniques to solve the problem.  This discipline, called computational materials science and engineering, is therefore quite different from the traditional MSE field where experiments and analysis of the results drives the advancement.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C0C9036B-3F6C-174C-BDAF-43FA23C27FC9}" type="slidenum">
              <a:rPr lang="en-US" sz="1200" b="0">
                <a:latin typeface="Times" charset="0"/>
              </a:rPr>
              <a:pPr/>
              <a:t>9</a:t>
            </a:fld>
            <a:endParaRPr lang="en-US" sz="1200" b="0">
              <a:latin typeface="Times" charset="0"/>
            </a:endParaRPr>
          </a:p>
        </p:txBody>
      </p:sp>
      <p:sp>
        <p:nvSpPr>
          <p:cNvPr id="18434" name="Rectangle 2"/>
          <p:cNvSpPr>
            <a:spLocks noGrp="1" noRot="1" noChangeAspect="1" noChangeArrowheads="1"/>
          </p:cNvSpPr>
          <p:nvPr>
            <p:ph type="sldImg"/>
          </p:nvPr>
        </p:nvSpPr>
        <p:spPr>
          <a:xfrm>
            <a:off x="1176338" y="690563"/>
            <a:ext cx="4659312" cy="3494087"/>
          </a:xfrm>
          <a:solidFill>
            <a:srgbClr val="FFFFFF"/>
          </a:solidFill>
          <a:ln/>
        </p:spPr>
      </p:sp>
      <p:sp>
        <p:nvSpPr>
          <p:cNvPr id="18435" name="Rectangle 3"/>
          <p:cNvSpPr>
            <a:spLocks noGrp="1" noChangeArrowheads="1"/>
          </p:cNvSpPr>
          <p:nvPr>
            <p:ph type="body" idx="1"/>
          </p:nvPr>
        </p:nvSpPr>
        <p:spPr>
          <a:xfrm>
            <a:off x="457200" y="4419600"/>
            <a:ext cx="6096000" cy="4343400"/>
          </a:xfrm>
          <a:solidFill>
            <a:srgbClr val="FFFFFF"/>
          </a:solidFill>
          <a:ln>
            <a:solidFill>
              <a:srgbClr val="000000"/>
            </a:solidFill>
          </a:ln>
          <a:extLst>
            <a:ext uri="{FAA26D3D-D897-4be2-8F04-BA451C77F1D7}">
              <ma14:placeholderFlag xmlns:ma14="http://schemas.microsoft.com/office/mac/drawingml/2011/main" val="1"/>
            </a:ext>
          </a:extLst>
        </p:spPr>
        <p:txBody>
          <a:bodyPr lIns="92738" tIns="46369" rIns="92738" bIns="46369"/>
          <a:lstStyle/>
          <a:p>
            <a:endParaRPr lang="en-US" sz="100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5" name="Rectangle 6"/>
          <p:cNvSpPr>
            <a:spLocks noGrp="1" noChangeArrowheads="1"/>
          </p:cNvSpPr>
          <p:nvPr>
            <p:ph type="sldNum" sz="quarter" idx="11"/>
          </p:nvPr>
        </p:nvSpPr>
        <p:spPr>
          <a:ln/>
        </p:spPr>
        <p:txBody>
          <a:bodyPr/>
          <a:lstStyle>
            <a:lvl1pPr>
              <a:defRPr/>
            </a:lvl1pPr>
          </a:lstStyle>
          <a:p>
            <a:fld id="{F5500EB1-3C05-264A-B172-E1468CA6EB4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5" name="Rectangle 6"/>
          <p:cNvSpPr>
            <a:spLocks noGrp="1" noChangeArrowheads="1"/>
          </p:cNvSpPr>
          <p:nvPr>
            <p:ph type="sldNum" sz="quarter" idx="11"/>
          </p:nvPr>
        </p:nvSpPr>
        <p:spPr>
          <a:ln/>
        </p:spPr>
        <p:txBody>
          <a:bodyPr/>
          <a:lstStyle>
            <a:lvl1pPr>
              <a:defRPr/>
            </a:lvl1pPr>
          </a:lstStyle>
          <a:p>
            <a:fld id="{B43A94BE-AB10-2140-8028-D0FD7272BC7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52400"/>
            <a:ext cx="21907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4198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5" name="Rectangle 6"/>
          <p:cNvSpPr>
            <a:spLocks noGrp="1" noChangeArrowheads="1"/>
          </p:cNvSpPr>
          <p:nvPr>
            <p:ph type="sldNum" sz="quarter" idx="11"/>
          </p:nvPr>
        </p:nvSpPr>
        <p:spPr>
          <a:ln/>
        </p:spPr>
        <p:txBody>
          <a:bodyPr/>
          <a:lstStyle>
            <a:lvl1pPr>
              <a:defRPr/>
            </a:lvl1pPr>
          </a:lstStyle>
          <a:p>
            <a:fld id="{989FA7F2-E6DE-4E46-AE75-BD27A0A4D5C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5" name="Rectangle 6"/>
          <p:cNvSpPr>
            <a:spLocks noGrp="1" noChangeArrowheads="1"/>
          </p:cNvSpPr>
          <p:nvPr>
            <p:ph type="sldNum" sz="quarter" idx="11"/>
          </p:nvPr>
        </p:nvSpPr>
        <p:spPr>
          <a:ln/>
        </p:spPr>
        <p:txBody>
          <a:bodyPr/>
          <a:lstStyle>
            <a:lvl1pPr>
              <a:defRPr/>
            </a:lvl1pPr>
          </a:lstStyle>
          <a:p>
            <a:fld id="{636C5C93-B814-D147-A435-57833205484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5" name="Rectangle 6"/>
          <p:cNvSpPr>
            <a:spLocks noGrp="1" noChangeArrowheads="1"/>
          </p:cNvSpPr>
          <p:nvPr>
            <p:ph type="sldNum" sz="quarter" idx="11"/>
          </p:nvPr>
        </p:nvSpPr>
        <p:spPr>
          <a:ln/>
        </p:spPr>
        <p:txBody>
          <a:bodyPr/>
          <a:lstStyle>
            <a:lvl1pPr>
              <a:defRPr/>
            </a:lvl1pPr>
          </a:lstStyle>
          <a:p>
            <a:fld id="{EEDBE42B-DA30-C44A-9C1A-E87DBE06365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6" name="Rectangle 6"/>
          <p:cNvSpPr>
            <a:spLocks noGrp="1" noChangeArrowheads="1"/>
          </p:cNvSpPr>
          <p:nvPr>
            <p:ph type="sldNum" sz="quarter" idx="11"/>
          </p:nvPr>
        </p:nvSpPr>
        <p:spPr>
          <a:ln/>
        </p:spPr>
        <p:txBody>
          <a:bodyPr/>
          <a:lstStyle>
            <a:lvl1pPr>
              <a:defRPr/>
            </a:lvl1pPr>
          </a:lstStyle>
          <a:p>
            <a:fld id="{E5BCD64A-F92A-D548-9A5E-ACE39E78885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8" name="Rectangle 6"/>
          <p:cNvSpPr>
            <a:spLocks noGrp="1" noChangeArrowheads="1"/>
          </p:cNvSpPr>
          <p:nvPr>
            <p:ph type="sldNum" sz="quarter" idx="11"/>
          </p:nvPr>
        </p:nvSpPr>
        <p:spPr>
          <a:ln/>
        </p:spPr>
        <p:txBody>
          <a:bodyPr/>
          <a:lstStyle>
            <a:lvl1pPr>
              <a:defRPr/>
            </a:lvl1pPr>
          </a:lstStyle>
          <a:p>
            <a:fld id="{369AF9C4-B5DA-CF40-8A94-000B79E876F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4" name="Rectangle 6"/>
          <p:cNvSpPr>
            <a:spLocks noGrp="1" noChangeArrowheads="1"/>
          </p:cNvSpPr>
          <p:nvPr>
            <p:ph type="sldNum" sz="quarter" idx="11"/>
          </p:nvPr>
        </p:nvSpPr>
        <p:spPr>
          <a:ln/>
        </p:spPr>
        <p:txBody>
          <a:bodyPr/>
          <a:lstStyle>
            <a:lvl1pPr>
              <a:defRPr/>
            </a:lvl1pPr>
          </a:lstStyle>
          <a:p>
            <a:fld id="{00481031-6730-D245-9ACF-A96F57EC476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3" name="Rectangle 6"/>
          <p:cNvSpPr>
            <a:spLocks noGrp="1" noChangeArrowheads="1"/>
          </p:cNvSpPr>
          <p:nvPr>
            <p:ph type="sldNum" sz="quarter" idx="11"/>
          </p:nvPr>
        </p:nvSpPr>
        <p:spPr>
          <a:ln/>
        </p:spPr>
        <p:txBody>
          <a:bodyPr/>
          <a:lstStyle>
            <a:lvl1pPr>
              <a:defRPr/>
            </a:lvl1pPr>
          </a:lstStyle>
          <a:p>
            <a:fld id="{ED8C9EEA-EE3F-3E40-9FB6-B2A688461A8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6" name="Rectangle 6"/>
          <p:cNvSpPr>
            <a:spLocks noGrp="1" noChangeArrowheads="1"/>
          </p:cNvSpPr>
          <p:nvPr>
            <p:ph type="sldNum" sz="quarter" idx="11"/>
          </p:nvPr>
        </p:nvSpPr>
        <p:spPr>
          <a:ln/>
        </p:spPr>
        <p:txBody>
          <a:bodyPr/>
          <a:lstStyle>
            <a:lvl1pPr>
              <a:defRPr/>
            </a:lvl1pPr>
          </a:lstStyle>
          <a:p>
            <a:fld id="{41A996AB-B817-A743-AB10-7BFF341C8FE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Summer School for Integrated Computational Materials Education University of Michigan, June 5-16, 2017</a:t>
            </a:r>
            <a:endParaRPr lang="en-US"/>
          </a:p>
        </p:txBody>
      </p:sp>
      <p:sp>
        <p:nvSpPr>
          <p:cNvPr id="6" name="Rectangle 6"/>
          <p:cNvSpPr>
            <a:spLocks noGrp="1" noChangeArrowheads="1"/>
          </p:cNvSpPr>
          <p:nvPr>
            <p:ph type="sldNum" sz="quarter" idx="11"/>
          </p:nvPr>
        </p:nvSpPr>
        <p:spPr>
          <a:ln/>
        </p:spPr>
        <p:txBody>
          <a:bodyPr/>
          <a:lstStyle>
            <a:lvl1pPr>
              <a:defRPr/>
            </a:lvl1pPr>
          </a:lstStyle>
          <a:p>
            <a:fld id="{735A5E44-6AA2-E742-9912-602C89EEE38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8763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r>
              <a:rPr lang="en-US" smtClean="0"/>
              <a:t>Summer School for Integrated Computational Materials Education University of Michigan, June 5-16, 2017</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lvl1pPr>
          </a:lstStyle>
          <a:p>
            <a:fld id="{E01CFBA1-55DB-6F4F-B112-552CDC3675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8.png"/><Relationship Id="rId6" Type="http://schemas.openxmlformats.org/officeDocument/2006/relationships/image" Target="../media/image9.jpeg"/><Relationship Id="rId1" Type="http://schemas.microsoft.com/office/2007/relationships/media" Target="file://localhost/Users/kthorn/Documents/Ongoing%20Projects/Summer%20School/SS-ICMEd2014/NewX1.avi" TargetMode="External"/><Relationship Id="rId2" Type="http://schemas.openxmlformats.org/officeDocument/2006/relationships/video" Target="file://localhost/Users/kthorn/Documents/Ongoing%20Projects/Summer%20School/SS-ICMEd2014/NewX1.avi"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0.jpeg"/><Relationship Id="rId6" Type="http://schemas.openxmlformats.org/officeDocument/2006/relationships/image" Target="../media/image11.png"/><Relationship Id="rId1" Type="http://schemas.microsoft.com/office/2007/relationships/media" Target="file://localhost/Users/kthorn/Documents/Ongoing%20Projects/Summer%20School/SS-ICMEd2014/Spherical_animation.avi" TargetMode="External"/><Relationship Id="rId2" Type="http://schemas.openxmlformats.org/officeDocument/2006/relationships/video" Target="file://localhost/Users/kthorn/Documents/Ongoing%20Projects/Summer%20School/SS-ICMEd2014/Spherical_animation.av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gif"/></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ctrTitle"/>
          </p:nvPr>
        </p:nvSpPr>
        <p:spPr>
          <a:xfrm>
            <a:off x="762000" y="1828800"/>
            <a:ext cx="7772400" cy="1143000"/>
          </a:xfrm>
        </p:spPr>
        <p:txBody>
          <a:bodyPr/>
          <a:lstStyle/>
          <a:p>
            <a:pPr eaLnBrk="1" hangingPunct="1"/>
            <a:r>
              <a:rPr lang="en-US" sz="2400" b="1" dirty="0">
                <a:latin typeface="Verdana" charset="0"/>
              </a:rPr>
              <a:t>Summer School for Integrated Computational Materials </a:t>
            </a:r>
            <a:r>
              <a:rPr lang="en-US" sz="2400" b="1">
                <a:latin typeface="Verdana" charset="0"/>
              </a:rPr>
              <a:t>Education </a:t>
            </a:r>
            <a:r>
              <a:rPr lang="en-US" sz="2400" b="1" smtClean="0">
                <a:latin typeface="Verdana" charset="0"/>
              </a:rPr>
              <a:t>2017</a:t>
            </a:r>
            <a:r>
              <a:rPr lang="en-US" sz="2400" b="1" dirty="0" smtClean="0">
                <a:latin typeface="Verdana" charset="0"/>
              </a:rPr>
              <a:t/>
            </a:r>
            <a:br>
              <a:rPr lang="en-US" sz="2400" b="1" dirty="0" smtClean="0">
                <a:latin typeface="Verdana" charset="0"/>
              </a:rPr>
            </a:br>
            <a:r>
              <a:rPr lang="en-US" sz="2400" b="1" dirty="0">
                <a:latin typeface="Verdana" charset="0"/>
              </a:rPr>
              <a:t/>
            </a:r>
            <a:br>
              <a:rPr lang="en-US" sz="2400" b="1" dirty="0">
                <a:latin typeface="Verdana" charset="0"/>
              </a:rPr>
            </a:br>
            <a:r>
              <a:rPr lang="en-US" sz="3200" b="1" dirty="0">
                <a:latin typeface="Verdana" charset="0"/>
              </a:rPr>
              <a:t>Overview of Computational Materials Science &amp; Engineering: </a:t>
            </a:r>
            <a:br>
              <a:rPr lang="en-US" sz="3200" b="1" dirty="0">
                <a:latin typeface="Verdana" charset="0"/>
              </a:rPr>
            </a:br>
            <a:r>
              <a:rPr lang="en-US" sz="3200" b="1" dirty="0">
                <a:latin typeface="Verdana" charset="0"/>
              </a:rPr>
              <a:t>What is it and how do we take advantage?</a:t>
            </a:r>
          </a:p>
        </p:txBody>
      </p:sp>
      <p:sp>
        <p:nvSpPr>
          <p:cNvPr id="15362" name="Rectangle 5"/>
          <p:cNvSpPr>
            <a:spLocks noGrp="1" noChangeArrowheads="1"/>
          </p:cNvSpPr>
          <p:nvPr>
            <p:ph type="subTitle" idx="1"/>
          </p:nvPr>
        </p:nvSpPr>
        <p:spPr>
          <a:xfrm>
            <a:off x="1371600" y="4343400"/>
            <a:ext cx="6400800" cy="1752600"/>
          </a:xfrm>
          <a:noFill/>
        </p:spPr>
        <p:txBody>
          <a:bodyPr/>
          <a:lstStyle/>
          <a:p>
            <a:pPr eaLnBrk="1" hangingPunct="1"/>
            <a:r>
              <a:rPr lang="en-US" sz="2500"/>
              <a:t>Katsuyo Thornton</a:t>
            </a:r>
          </a:p>
          <a:p>
            <a:pPr eaLnBrk="1" hangingPunct="1"/>
            <a:r>
              <a:rPr lang="en-US" sz="2500"/>
              <a:t>Materials Science &amp; Engineering</a:t>
            </a:r>
          </a:p>
          <a:p>
            <a:pPr eaLnBrk="1" hangingPunct="1"/>
            <a:r>
              <a:rPr lang="en-US" sz="2500"/>
              <a:t>University of Michigan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t>Early Adopters of Computation</a:t>
            </a:r>
          </a:p>
        </p:txBody>
      </p:sp>
      <p:sp>
        <p:nvSpPr>
          <p:cNvPr id="23554" name="Rectangle 3"/>
          <p:cNvSpPr>
            <a:spLocks noGrp="1" noChangeArrowheads="1"/>
          </p:cNvSpPr>
          <p:nvPr>
            <p:ph type="body" idx="1"/>
          </p:nvPr>
        </p:nvSpPr>
        <p:spPr>
          <a:xfrm>
            <a:off x="685800" y="1295400"/>
            <a:ext cx="7772400" cy="4800600"/>
          </a:xfrm>
        </p:spPr>
        <p:txBody>
          <a:bodyPr/>
          <a:lstStyle/>
          <a:p>
            <a:pPr eaLnBrk="1" hangingPunct="1">
              <a:lnSpc>
                <a:spcPct val="90000"/>
              </a:lnSpc>
            </a:pPr>
            <a:r>
              <a:rPr lang="en-US"/>
              <a:t>Physics</a:t>
            </a:r>
          </a:p>
          <a:p>
            <a:pPr eaLnBrk="1" hangingPunct="1">
              <a:lnSpc>
                <a:spcPct val="90000"/>
              </a:lnSpc>
            </a:pPr>
            <a:r>
              <a:rPr lang="en-US"/>
              <a:t>Astrophysics</a:t>
            </a:r>
          </a:p>
          <a:p>
            <a:pPr eaLnBrk="1" hangingPunct="1">
              <a:lnSpc>
                <a:spcPct val="90000"/>
              </a:lnSpc>
            </a:pPr>
            <a:r>
              <a:rPr lang="en-US"/>
              <a:t>Mechanical Engineering</a:t>
            </a:r>
          </a:p>
          <a:p>
            <a:pPr eaLnBrk="1" hangingPunct="1">
              <a:lnSpc>
                <a:spcPct val="90000"/>
              </a:lnSpc>
            </a:pPr>
            <a:r>
              <a:rPr lang="en-US"/>
              <a:t>Chemical Engineering</a:t>
            </a:r>
          </a:p>
          <a:p>
            <a:pPr eaLnBrk="1" hangingPunct="1">
              <a:lnSpc>
                <a:spcPct val="90000"/>
              </a:lnSpc>
            </a:pPr>
            <a:r>
              <a:rPr lang="en-US"/>
              <a:t>…..</a:t>
            </a:r>
          </a:p>
          <a:p>
            <a:pPr eaLnBrk="1" hangingPunct="1">
              <a:lnSpc>
                <a:spcPct val="90000"/>
              </a:lnSpc>
              <a:buFontTx/>
              <a:buNone/>
            </a:pPr>
            <a:r>
              <a:rPr lang="en-US"/>
              <a:t>MSE is well behind these disciplines… Why?  Early adopters have simpler governing physics, single scale, lack of experiments (astrophysics), etc.</a:t>
            </a:r>
          </a:p>
        </p:txBody>
      </p:sp>
      <p:sp>
        <p:nvSpPr>
          <p:cNvPr id="23556" name="Footer Placeholder 4"/>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9"/>
          <p:cNvSpPr>
            <a:spLocks noChangeArrowheads="1"/>
          </p:cNvSpPr>
          <p:nvPr/>
        </p:nvSpPr>
        <p:spPr bwMode="auto">
          <a:xfrm>
            <a:off x="0" y="990600"/>
            <a:ext cx="9144000" cy="53340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pic>
        <p:nvPicPr>
          <p:cNvPr id="25602" name="Picture 4"/>
          <p:cNvPicPr>
            <a:picLocks noChangeAspect="1" noChangeArrowheads="1"/>
          </p:cNvPicPr>
          <p:nvPr/>
        </p:nvPicPr>
        <p:blipFill>
          <a:blip r:embed="rId3"/>
          <a:srcRect/>
          <a:stretch>
            <a:fillRect/>
          </a:stretch>
        </p:blipFill>
        <p:spPr bwMode="auto">
          <a:xfrm>
            <a:off x="838200" y="1179513"/>
            <a:ext cx="7467600" cy="5145087"/>
          </a:xfrm>
          <a:prstGeom prst="rect">
            <a:avLst/>
          </a:prstGeom>
          <a:noFill/>
          <a:ln w="9525">
            <a:noFill/>
            <a:miter lim="800000"/>
            <a:headEnd/>
            <a:tailEnd/>
          </a:ln>
        </p:spPr>
      </p:pic>
      <p:sp>
        <p:nvSpPr>
          <p:cNvPr id="25603" name="Rectangle 2"/>
          <p:cNvSpPr>
            <a:spLocks noGrp="1" noChangeArrowheads="1"/>
          </p:cNvSpPr>
          <p:nvPr>
            <p:ph type="title"/>
          </p:nvPr>
        </p:nvSpPr>
        <p:spPr>
          <a:xfrm>
            <a:off x="152400" y="76200"/>
            <a:ext cx="8763000" cy="1143000"/>
          </a:xfrm>
        </p:spPr>
        <p:txBody>
          <a:bodyPr/>
          <a:lstStyle/>
          <a:p>
            <a:pPr eaLnBrk="1" hangingPunct="1"/>
            <a:r>
              <a:rPr lang="en-US"/>
              <a:t>Materials Science is Multiscale</a:t>
            </a:r>
          </a:p>
        </p:txBody>
      </p:sp>
      <p:sp>
        <p:nvSpPr>
          <p:cNvPr id="25604" name="Rectangle 5"/>
          <p:cNvSpPr>
            <a:spLocks noChangeArrowheads="1"/>
          </p:cNvSpPr>
          <p:nvPr/>
        </p:nvSpPr>
        <p:spPr bwMode="auto">
          <a:xfrm>
            <a:off x="2895600" y="1066800"/>
            <a:ext cx="5680075" cy="822325"/>
          </a:xfrm>
          <a:prstGeom prst="rect">
            <a:avLst/>
          </a:prstGeom>
          <a:noFill/>
          <a:ln w="9525">
            <a:noFill/>
            <a:miter lim="800000"/>
            <a:headEnd/>
            <a:tailEnd/>
          </a:ln>
        </p:spPr>
        <p:txBody>
          <a:bodyPr>
            <a:prstTxWarp prst="textNoShape">
              <a:avLst/>
            </a:prstTxWarp>
            <a:spAutoFit/>
          </a:bodyPr>
          <a:lstStyle/>
          <a:p>
            <a:r>
              <a:rPr lang="en-US"/>
              <a:t>Processes at large scale are governed by small scale phenomena</a:t>
            </a:r>
          </a:p>
        </p:txBody>
      </p:sp>
      <p:sp>
        <p:nvSpPr>
          <p:cNvPr id="25605" name="Rectangle 6"/>
          <p:cNvSpPr>
            <a:spLocks noChangeArrowheads="1"/>
          </p:cNvSpPr>
          <p:nvPr/>
        </p:nvSpPr>
        <p:spPr bwMode="auto">
          <a:xfrm>
            <a:off x="5486400" y="1905000"/>
            <a:ext cx="3429000" cy="822325"/>
          </a:xfrm>
          <a:prstGeom prst="rect">
            <a:avLst/>
          </a:prstGeom>
          <a:noFill/>
          <a:ln w="9525">
            <a:noFill/>
            <a:miter lim="800000"/>
            <a:headEnd/>
            <a:tailEnd/>
          </a:ln>
        </p:spPr>
        <p:txBody>
          <a:bodyPr>
            <a:prstTxWarp prst="textNoShape">
              <a:avLst/>
            </a:prstTxWarp>
            <a:spAutoFit/>
          </a:bodyPr>
          <a:lstStyle/>
          <a:p>
            <a:r>
              <a:rPr lang="en-US"/>
              <a:t>Often no simple links exist</a:t>
            </a:r>
          </a:p>
        </p:txBody>
      </p:sp>
      <p:sp>
        <p:nvSpPr>
          <p:cNvPr id="25606" name="Rectangle 7"/>
          <p:cNvSpPr>
            <a:spLocks noChangeArrowheads="1"/>
          </p:cNvSpPr>
          <p:nvPr/>
        </p:nvSpPr>
        <p:spPr bwMode="auto">
          <a:xfrm>
            <a:off x="304800" y="4953000"/>
            <a:ext cx="3581400" cy="822325"/>
          </a:xfrm>
          <a:prstGeom prst="rect">
            <a:avLst/>
          </a:prstGeom>
          <a:noFill/>
          <a:ln w="9525">
            <a:noFill/>
            <a:miter lim="800000"/>
            <a:headEnd/>
            <a:tailEnd/>
          </a:ln>
        </p:spPr>
        <p:txBody>
          <a:bodyPr>
            <a:prstTxWarp prst="textNoShape">
              <a:avLst/>
            </a:prstTxWarp>
            <a:spAutoFit/>
          </a:bodyPr>
          <a:lstStyle/>
          <a:p>
            <a:pPr algn="ctr"/>
            <a:r>
              <a:rPr lang="en-US"/>
              <a:t>Makes materials science difficult!</a:t>
            </a:r>
          </a:p>
        </p:txBody>
      </p:sp>
      <p:sp>
        <p:nvSpPr>
          <p:cNvPr id="25607" name="Rectangle 8"/>
          <p:cNvSpPr>
            <a:spLocks noChangeArrowheads="1"/>
          </p:cNvSpPr>
          <p:nvPr/>
        </p:nvSpPr>
        <p:spPr bwMode="auto">
          <a:xfrm>
            <a:off x="6553200" y="2819400"/>
            <a:ext cx="2133600" cy="825500"/>
          </a:xfrm>
          <a:prstGeom prst="rect">
            <a:avLst/>
          </a:prstGeom>
          <a:noFill/>
          <a:ln w="9525">
            <a:noFill/>
            <a:miter lim="800000"/>
            <a:headEnd/>
            <a:tailEnd/>
          </a:ln>
        </p:spPr>
        <p:txBody>
          <a:bodyPr>
            <a:prstTxWarp prst="textNoShape">
              <a:avLst/>
            </a:prstTxWarp>
            <a:spAutoFit/>
          </a:bodyPr>
          <a:lstStyle/>
          <a:p>
            <a:r>
              <a:rPr lang="en-US" sz="1600"/>
              <a:t>Figure: J. Allison et al., JOM November 2006 </a:t>
            </a:r>
          </a:p>
        </p:txBody>
      </p:sp>
      <p:sp>
        <p:nvSpPr>
          <p:cNvPr id="25609" name="Footer Placeholder 12"/>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dirty="0" smtClean="0"/>
              <a:t>Moore’</a:t>
            </a:r>
            <a:r>
              <a:rPr lang="en-US" altLang="ja-JP" dirty="0" smtClean="0"/>
              <a:t>s Law</a:t>
            </a:r>
            <a:endParaRPr lang="en-US" dirty="0"/>
          </a:p>
        </p:txBody>
      </p:sp>
      <p:sp>
        <p:nvSpPr>
          <p:cNvPr id="27650" name="Rectangle 3"/>
          <p:cNvSpPr>
            <a:spLocks noGrp="1" noChangeArrowheads="1"/>
          </p:cNvSpPr>
          <p:nvPr>
            <p:ph type="body" idx="1"/>
          </p:nvPr>
        </p:nvSpPr>
        <p:spPr>
          <a:xfrm>
            <a:off x="457200" y="1295400"/>
            <a:ext cx="3276600" cy="4114800"/>
          </a:xfrm>
        </p:spPr>
        <p:txBody>
          <a:bodyPr/>
          <a:lstStyle/>
          <a:p>
            <a:pPr eaLnBrk="1" hangingPunct="1"/>
            <a:r>
              <a:rPr lang="en-US" dirty="0" smtClean="0"/>
              <a:t>Transistor density doubles every ~2 years</a:t>
            </a:r>
          </a:p>
          <a:p>
            <a:pPr eaLnBrk="1" hangingPunct="1"/>
            <a:r>
              <a:rPr lang="en-US" dirty="0" smtClean="0"/>
              <a:t>Expected to hold to 2017 (10 nm width)</a:t>
            </a:r>
            <a:endParaRPr lang="en-US" dirty="0"/>
          </a:p>
        </p:txBody>
      </p:sp>
      <p:pic>
        <p:nvPicPr>
          <p:cNvPr id="27651" name="Picture 4"/>
          <p:cNvPicPr>
            <a:picLocks noChangeAspect="1" noChangeArrowheads="1"/>
          </p:cNvPicPr>
          <p:nvPr/>
        </p:nvPicPr>
        <p:blipFill>
          <a:blip r:embed="rId3"/>
          <a:srcRect/>
          <a:stretch>
            <a:fillRect/>
          </a:stretch>
        </p:blipFill>
        <p:spPr bwMode="auto">
          <a:xfrm>
            <a:off x="4038600" y="1371600"/>
            <a:ext cx="4768850" cy="4800600"/>
          </a:xfrm>
          <a:prstGeom prst="rect">
            <a:avLst/>
          </a:prstGeom>
          <a:noFill/>
          <a:ln w="9525">
            <a:noFill/>
            <a:miter lim="800000"/>
            <a:headEnd/>
            <a:tailEnd/>
          </a:ln>
        </p:spPr>
      </p:pic>
      <p:sp>
        <p:nvSpPr>
          <p:cNvPr id="27652" name="Rectangle 5"/>
          <p:cNvSpPr>
            <a:spLocks noChangeArrowheads="1"/>
          </p:cNvSpPr>
          <p:nvPr/>
        </p:nvSpPr>
        <p:spPr bwMode="auto">
          <a:xfrm>
            <a:off x="457200" y="5410200"/>
            <a:ext cx="3429000" cy="641350"/>
          </a:xfrm>
          <a:prstGeom prst="rect">
            <a:avLst/>
          </a:prstGeom>
          <a:noFill/>
          <a:ln w="9525">
            <a:noFill/>
            <a:miter lim="800000"/>
            <a:headEnd/>
            <a:tailEnd/>
          </a:ln>
        </p:spPr>
        <p:txBody>
          <a:bodyPr>
            <a:prstTxWarp prst="textNoShape">
              <a:avLst/>
            </a:prstTxWarp>
            <a:spAutoFit/>
          </a:bodyPr>
          <a:lstStyle/>
          <a:p>
            <a:r>
              <a:rPr lang="en-US" sz="1800">
                <a:latin typeface="Helvetica" charset="0"/>
              </a:rPr>
              <a:t>Figure courtesy of Ray Kurzweil and Kurzweil Technologies, Inc.</a:t>
            </a:r>
          </a:p>
        </p:txBody>
      </p:sp>
      <p:sp>
        <p:nvSpPr>
          <p:cNvPr id="27654" name="Footer Placeholder 9"/>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5"/>
          <p:cNvSpPr>
            <a:spLocks noChangeArrowheads="1"/>
          </p:cNvSpPr>
          <p:nvPr/>
        </p:nvSpPr>
        <p:spPr bwMode="auto">
          <a:xfrm>
            <a:off x="0" y="914400"/>
            <a:ext cx="9144000" cy="53340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pic>
        <p:nvPicPr>
          <p:cNvPr id="29698" name="Picture 4"/>
          <p:cNvPicPr>
            <a:picLocks noChangeAspect="1" noChangeArrowheads="1"/>
          </p:cNvPicPr>
          <p:nvPr/>
        </p:nvPicPr>
        <p:blipFill>
          <a:blip r:embed="rId3"/>
          <a:srcRect b="13063"/>
          <a:stretch>
            <a:fillRect/>
          </a:stretch>
        </p:blipFill>
        <p:spPr bwMode="auto">
          <a:xfrm>
            <a:off x="304800" y="1219200"/>
            <a:ext cx="8229600" cy="4929188"/>
          </a:xfrm>
          <a:prstGeom prst="rect">
            <a:avLst/>
          </a:prstGeom>
          <a:noFill/>
          <a:ln w="9525">
            <a:noFill/>
            <a:miter lim="800000"/>
            <a:headEnd/>
            <a:tailEnd/>
          </a:ln>
        </p:spPr>
      </p:pic>
      <p:sp>
        <p:nvSpPr>
          <p:cNvPr id="29699" name="Rectangle 21"/>
          <p:cNvSpPr>
            <a:spLocks noChangeArrowheads="1"/>
          </p:cNvSpPr>
          <p:nvPr/>
        </p:nvSpPr>
        <p:spPr bwMode="auto">
          <a:xfrm>
            <a:off x="1981200" y="3429000"/>
            <a:ext cx="1752600" cy="16764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sp>
        <p:nvSpPr>
          <p:cNvPr id="29700" name="Rectangle 24"/>
          <p:cNvSpPr>
            <a:spLocks noChangeArrowheads="1"/>
          </p:cNvSpPr>
          <p:nvPr/>
        </p:nvSpPr>
        <p:spPr bwMode="auto">
          <a:xfrm>
            <a:off x="228600" y="2590800"/>
            <a:ext cx="1752600" cy="16764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sp>
        <p:nvSpPr>
          <p:cNvPr id="29701" name="Rectangle 5"/>
          <p:cNvSpPr>
            <a:spLocks noChangeArrowheads="1"/>
          </p:cNvSpPr>
          <p:nvPr/>
        </p:nvSpPr>
        <p:spPr bwMode="auto">
          <a:xfrm>
            <a:off x="381000" y="5257800"/>
            <a:ext cx="2133600" cy="825500"/>
          </a:xfrm>
          <a:prstGeom prst="rect">
            <a:avLst/>
          </a:prstGeom>
          <a:noFill/>
          <a:ln w="9525">
            <a:noFill/>
            <a:miter lim="800000"/>
            <a:headEnd/>
            <a:tailEnd/>
          </a:ln>
        </p:spPr>
        <p:txBody>
          <a:bodyPr>
            <a:prstTxWarp prst="textNoShape">
              <a:avLst/>
            </a:prstTxWarp>
            <a:spAutoFit/>
          </a:bodyPr>
          <a:lstStyle/>
          <a:p>
            <a:r>
              <a:rPr lang="en-US" sz="1600"/>
              <a:t>Figure based on: J. Allison et al., JOM November 2006</a:t>
            </a:r>
          </a:p>
        </p:txBody>
      </p:sp>
      <p:sp>
        <p:nvSpPr>
          <p:cNvPr id="29702" name="Rectangle 2"/>
          <p:cNvSpPr>
            <a:spLocks noGrp="1" noChangeArrowheads="1"/>
          </p:cNvSpPr>
          <p:nvPr>
            <p:ph type="title"/>
          </p:nvPr>
        </p:nvSpPr>
        <p:spPr>
          <a:xfrm>
            <a:off x="152400" y="0"/>
            <a:ext cx="8763000" cy="1143000"/>
          </a:xfrm>
        </p:spPr>
        <p:txBody>
          <a:bodyPr/>
          <a:lstStyle/>
          <a:p>
            <a:pPr eaLnBrk="1" hangingPunct="1"/>
            <a:r>
              <a:rPr lang="en-US"/>
              <a:t>Overview of CMSE</a:t>
            </a:r>
          </a:p>
        </p:txBody>
      </p:sp>
      <p:sp>
        <p:nvSpPr>
          <p:cNvPr id="29703" name="Rectangle 6"/>
          <p:cNvSpPr>
            <a:spLocks noChangeArrowheads="1"/>
          </p:cNvSpPr>
          <p:nvPr/>
        </p:nvSpPr>
        <p:spPr bwMode="auto">
          <a:xfrm>
            <a:off x="0" y="914400"/>
            <a:ext cx="2636838" cy="366713"/>
          </a:xfrm>
          <a:prstGeom prst="rect">
            <a:avLst/>
          </a:prstGeom>
          <a:noFill/>
          <a:ln w="9525">
            <a:noFill/>
            <a:miter lim="800000"/>
            <a:headEnd/>
            <a:tailEnd/>
          </a:ln>
        </p:spPr>
        <p:txBody>
          <a:bodyPr wrap="none">
            <a:prstTxWarp prst="textNoShape">
              <a:avLst/>
            </a:prstTxWarp>
            <a:spAutoFit/>
          </a:bodyPr>
          <a:lstStyle/>
          <a:p>
            <a:r>
              <a:rPr lang="en-US" sz="1800"/>
              <a:t>Continuum-level models</a:t>
            </a:r>
          </a:p>
        </p:txBody>
      </p:sp>
      <p:sp>
        <p:nvSpPr>
          <p:cNvPr id="29704" name="Rectangle 7"/>
          <p:cNvSpPr>
            <a:spLocks noChangeArrowheads="1"/>
          </p:cNvSpPr>
          <p:nvPr/>
        </p:nvSpPr>
        <p:spPr bwMode="auto">
          <a:xfrm>
            <a:off x="304800" y="2590800"/>
            <a:ext cx="1454150" cy="1190625"/>
          </a:xfrm>
          <a:prstGeom prst="rect">
            <a:avLst/>
          </a:prstGeom>
          <a:solidFill>
            <a:srgbClr val="FFFF99"/>
          </a:solidFill>
          <a:ln w="9525">
            <a:noFill/>
            <a:miter lim="800000"/>
            <a:headEnd/>
            <a:tailEnd/>
          </a:ln>
        </p:spPr>
        <p:txBody>
          <a:bodyPr wrap="none">
            <a:prstTxWarp prst="textNoShape">
              <a:avLst/>
            </a:prstTxWarp>
            <a:spAutoFit/>
          </a:bodyPr>
          <a:lstStyle/>
          <a:p>
            <a:r>
              <a:rPr lang="en-US" sz="1800"/>
              <a:t>FEM/FDM</a:t>
            </a:r>
            <a:br>
              <a:rPr lang="en-US" sz="1800"/>
            </a:br>
            <a:r>
              <a:rPr lang="en-US" sz="1800"/>
              <a:t>simulations: </a:t>
            </a:r>
          </a:p>
          <a:p>
            <a:r>
              <a:rPr lang="en-US" sz="1800"/>
              <a:t>-flow</a:t>
            </a:r>
          </a:p>
          <a:p>
            <a:r>
              <a:rPr lang="en-US" sz="1800"/>
              <a:t>-mechanics</a:t>
            </a:r>
            <a:endParaRPr lang="en-US" sz="1600"/>
          </a:p>
        </p:txBody>
      </p:sp>
      <p:sp>
        <p:nvSpPr>
          <p:cNvPr id="29705" name="Rectangle 8"/>
          <p:cNvSpPr>
            <a:spLocks noChangeArrowheads="1"/>
          </p:cNvSpPr>
          <p:nvPr/>
        </p:nvSpPr>
        <p:spPr bwMode="auto">
          <a:xfrm>
            <a:off x="3657600" y="1371600"/>
            <a:ext cx="2789238" cy="641350"/>
          </a:xfrm>
          <a:prstGeom prst="rect">
            <a:avLst/>
          </a:prstGeom>
          <a:noFill/>
          <a:ln w="9525">
            <a:noFill/>
            <a:miter lim="800000"/>
            <a:headEnd/>
            <a:tailEnd/>
          </a:ln>
        </p:spPr>
        <p:txBody>
          <a:bodyPr>
            <a:prstTxWarp prst="textNoShape">
              <a:avLst/>
            </a:prstTxWarp>
            <a:spAutoFit/>
          </a:bodyPr>
          <a:lstStyle/>
          <a:p>
            <a:r>
              <a:rPr lang="en-US" sz="1800"/>
              <a:t>Continuum-level models</a:t>
            </a:r>
          </a:p>
          <a:p>
            <a:r>
              <a:rPr lang="en-US" sz="1800"/>
              <a:t>(at microstructural scale)</a:t>
            </a:r>
          </a:p>
        </p:txBody>
      </p:sp>
      <p:sp>
        <p:nvSpPr>
          <p:cNvPr id="29706" name="Rectangle 12"/>
          <p:cNvSpPr>
            <a:spLocks noChangeArrowheads="1"/>
          </p:cNvSpPr>
          <p:nvPr/>
        </p:nvSpPr>
        <p:spPr bwMode="auto">
          <a:xfrm>
            <a:off x="1981200" y="3429000"/>
            <a:ext cx="1752600" cy="915988"/>
          </a:xfrm>
          <a:prstGeom prst="rect">
            <a:avLst/>
          </a:prstGeom>
          <a:solidFill>
            <a:srgbClr val="FFFF99"/>
          </a:solidFill>
          <a:ln w="9525">
            <a:noFill/>
            <a:miter lim="800000"/>
            <a:headEnd/>
            <a:tailEnd/>
          </a:ln>
        </p:spPr>
        <p:txBody>
          <a:bodyPr>
            <a:prstTxWarp prst="textNoShape">
              <a:avLst/>
            </a:prstTxWarp>
            <a:spAutoFit/>
          </a:bodyPr>
          <a:lstStyle/>
          <a:p>
            <a:r>
              <a:rPr lang="en-US" sz="1800"/>
              <a:t>FEM/FDM</a:t>
            </a:r>
            <a:br>
              <a:rPr lang="en-US" sz="1800"/>
            </a:br>
            <a:r>
              <a:rPr lang="en-US" sz="1800"/>
              <a:t>simulations: </a:t>
            </a:r>
          </a:p>
          <a:p>
            <a:r>
              <a:rPr lang="en-US" sz="1800"/>
              <a:t>-</a:t>
            </a:r>
            <a:r>
              <a:rPr lang="en-US" sz="1600"/>
              <a:t>grain growth</a:t>
            </a:r>
            <a:endParaRPr lang="en-US" sz="1800"/>
          </a:p>
        </p:txBody>
      </p:sp>
      <p:sp>
        <p:nvSpPr>
          <p:cNvPr id="29707" name="Rectangle 13"/>
          <p:cNvSpPr>
            <a:spLocks noChangeArrowheads="1"/>
          </p:cNvSpPr>
          <p:nvPr/>
        </p:nvSpPr>
        <p:spPr bwMode="auto">
          <a:xfrm>
            <a:off x="3810000" y="3962400"/>
            <a:ext cx="1371600" cy="1679575"/>
          </a:xfrm>
          <a:prstGeom prst="rect">
            <a:avLst/>
          </a:prstGeom>
          <a:solidFill>
            <a:srgbClr val="FFFF99"/>
          </a:solidFill>
          <a:ln w="9525">
            <a:noFill/>
            <a:miter lim="800000"/>
            <a:headEnd/>
            <a:tailEnd/>
          </a:ln>
        </p:spPr>
        <p:txBody>
          <a:bodyPr>
            <a:prstTxWarp prst="textNoShape">
              <a:avLst/>
            </a:prstTxWarp>
            <a:spAutoFit/>
          </a:bodyPr>
          <a:lstStyle/>
          <a:p>
            <a:r>
              <a:rPr lang="en-US" sz="1800"/>
              <a:t>Phase equilibrium</a:t>
            </a:r>
          </a:p>
          <a:p>
            <a:endParaRPr lang="en-US" sz="1800"/>
          </a:p>
          <a:p>
            <a:r>
              <a:rPr lang="en-US" sz="1800"/>
              <a:t>FEM/FDM</a:t>
            </a:r>
          </a:p>
          <a:p>
            <a:r>
              <a:rPr lang="en-US" sz="1600"/>
              <a:t>-solidification</a:t>
            </a:r>
          </a:p>
          <a:p>
            <a:r>
              <a:rPr lang="en-US" sz="1600"/>
              <a:t>-processing</a:t>
            </a:r>
          </a:p>
        </p:txBody>
      </p:sp>
      <p:sp>
        <p:nvSpPr>
          <p:cNvPr id="29708" name="Rectangle 16"/>
          <p:cNvSpPr>
            <a:spLocks noChangeArrowheads="1"/>
          </p:cNvSpPr>
          <p:nvPr/>
        </p:nvSpPr>
        <p:spPr bwMode="auto">
          <a:xfrm>
            <a:off x="6629400" y="3048000"/>
            <a:ext cx="2514600" cy="915988"/>
          </a:xfrm>
          <a:prstGeom prst="rect">
            <a:avLst/>
          </a:prstGeom>
          <a:noFill/>
          <a:ln w="9525">
            <a:noFill/>
            <a:miter lim="800000"/>
            <a:headEnd/>
            <a:tailEnd/>
          </a:ln>
        </p:spPr>
        <p:txBody>
          <a:bodyPr>
            <a:prstTxWarp prst="textNoShape">
              <a:avLst/>
            </a:prstTxWarp>
            <a:spAutoFit/>
          </a:bodyPr>
          <a:lstStyle/>
          <a:p>
            <a:r>
              <a:rPr lang="en-US" sz="1800"/>
              <a:t>Atomic-scale models</a:t>
            </a:r>
          </a:p>
          <a:p>
            <a:r>
              <a:rPr lang="en-US" sz="1800"/>
              <a:t>(atomic structure, dynamics)</a:t>
            </a:r>
          </a:p>
        </p:txBody>
      </p:sp>
      <p:sp>
        <p:nvSpPr>
          <p:cNvPr id="29709" name="Rectangle 17"/>
          <p:cNvSpPr>
            <a:spLocks noChangeArrowheads="1"/>
          </p:cNvSpPr>
          <p:nvPr/>
        </p:nvSpPr>
        <p:spPr bwMode="auto">
          <a:xfrm>
            <a:off x="5257800" y="2286000"/>
            <a:ext cx="3429000" cy="641350"/>
          </a:xfrm>
          <a:prstGeom prst="rect">
            <a:avLst/>
          </a:prstGeom>
          <a:noFill/>
          <a:ln w="9525">
            <a:noFill/>
            <a:miter lim="800000"/>
            <a:headEnd/>
            <a:tailEnd/>
          </a:ln>
        </p:spPr>
        <p:txBody>
          <a:bodyPr>
            <a:prstTxWarp prst="textNoShape">
              <a:avLst/>
            </a:prstTxWarp>
            <a:spAutoFit/>
          </a:bodyPr>
          <a:lstStyle/>
          <a:p>
            <a:r>
              <a:rPr lang="en-US" sz="1800"/>
              <a:t>Meso-scale models</a:t>
            </a:r>
          </a:p>
          <a:p>
            <a:r>
              <a:rPr lang="en-US" sz="1800"/>
              <a:t>(dislocations in plasticity, etc.)</a:t>
            </a:r>
          </a:p>
        </p:txBody>
      </p:sp>
      <p:sp>
        <p:nvSpPr>
          <p:cNvPr id="29710" name="Rectangle 18"/>
          <p:cNvSpPr>
            <a:spLocks noChangeArrowheads="1"/>
          </p:cNvSpPr>
          <p:nvPr/>
        </p:nvSpPr>
        <p:spPr bwMode="auto">
          <a:xfrm>
            <a:off x="6781800" y="5410200"/>
            <a:ext cx="1752600" cy="8382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sp>
        <p:nvSpPr>
          <p:cNvPr id="29711" name="Rectangle 19"/>
          <p:cNvSpPr>
            <a:spLocks noChangeArrowheads="1"/>
          </p:cNvSpPr>
          <p:nvPr/>
        </p:nvSpPr>
        <p:spPr bwMode="auto">
          <a:xfrm>
            <a:off x="4953000" y="4495800"/>
            <a:ext cx="1752600" cy="16764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sp>
        <p:nvSpPr>
          <p:cNvPr id="29712" name="Rectangle 20"/>
          <p:cNvSpPr>
            <a:spLocks noChangeArrowheads="1"/>
          </p:cNvSpPr>
          <p:nvPr/>
        </p:nvSpPr>
        <p:spPr bwMode="auto">
          <a:xfrm>
            <a:off x="3810000" y="3962400"/>
            <a:ext cx="1447800" cy="2209800"/>
          </a:xfrm>
          <a:prstGeom prst="rect">
            <a:avLst/>
          </a:prstGeom>
          <a:solidFill>
            <a:schemeClr val="accent1"/>
          </a:solidFill>
          <a:ln w="9525">
            <a:noFill/>
            <a:miter lim="800000"/>
            <a:headEnd/>
            <a:tailEnd/>
          </a:ln>
        </p:spPr>
        <p:txBody>
          <a:bodyPr wrap="none" anchor="ctr">
            <a:prstTxWarp prst="textNoShape">
              <a:avLst/>
            </a:prstTxWarp>
          </a:bodyPr>
          <a:lstStyle/>
          <a:p>
            <a:pPr algn="ctr"/>
            <a:endParaRPr lang="en-US"/>
          </a:p>
        </p:txBody>
      </p:sp>
      <p:sp>
        <p:nvSpPr>
          <p:cNvPr id="29713" name="Rectangle 23"/>
          <p:cNvSpPr>
            <a:spLocks noChangeArrowheads="1"/>
          </p:cNvSpPr>
          <p:nvPr/>
        </p:nvSpPr>
        <p:spPr bwMode="auto">
          <a:xfrm>
            <a:off x="3810000" y="4114800"/>
            <a:ext cx="1371600" cy="1679575"/>
          </a:xfrm>
          <a:prstGeom prst="rect">
            <a:avLst/>
          </a:prstGeom>
          <a:solidFill>
            <a:srgbClr val="FFFF99"/>
          </a:solidFill>
          <a:ln w="9525">
            <a:noFill/>
            <a:miter lim="800000"/>
            <a:headEnd/>
            <a:tailEnd/>
          </a:ln>
        </p:spPr>
        <p:txBody>
          <a:bodyPr>
            <a:prstTxWarp prst="textNoShape">
              <a:avLst/>
            </a:prstTxWarp>
            <a:spAutoFit/>
          </a:bodyPr>
          <a:lstStyle/>
          <a:p>
            <a:r>
              <a:rPr lang="en-US" sz="1800"/>
              <a:t>Phase equilibrium</a:t>
            </a:r>
          </a:p>
          <a:p>
            <a:endParaRPr lang="en-US" sz="1800"/>
          </a:p>
          <a:p>
            <a:r>
              <a:rPr lang="en-US" sz="1800"/>
              <a:t>FEM/FDM</a:t>
            </a:r>
          </a:p>
          <a:p>
            <a:r>
              <a:rPr lang="en-US" sz="1600"/>
              <a:t>-solidification</a:t>
            </a:r>
          </a:p>
          <a:p>
            <a:r>
              <a:rPr lang="en-US" sz="1600"/>
              <a:t>-processing</a:t>
            </a:r>
          </a:p>
        </p:txBody>
      </p:sp>
      <p:sp>
        <p:nvSpPr>
          <p:cNvPr id="29714" name="Rectangle 14"/>
          <p:cNvSpPr>
            <a:spLocks noChangeArrowheads="1"/>
          </p:cNvSpPr>
          <p:nvPr/>
        </p:nvSpPr>
        <p:spPr bwMode="auto">
          <a:xfrm>
            <a:off x="5334000" y="4495800"/>
            <a:ext cx="1371600" cy="1679575"/>
          </a:xfrm>
          <a:prstGeom prst="rect">
            <a:avLst/>
          </a:prstGeom>
          <a:solidFill>
            <a:srgbClr val="FFFF99"/>
          </a:solidFill>
          <a:ln w="9525">
            <a:noFill/>
            <a:miter lim="800000"/>
            <a:headEnd/>
            <a:tailEnd/>
          </a:ln>
        </p:spPr>
        <p:txBody>
          <a:bodyPr>
            <a:prstTxWarp prst="textNoShape">
              <a:avLst/>
            </a:prstTxWarp>
            <a:spAutoFit/>
          </a:bodyPr>
          <a:lstStyle/>
          <a:p>
            <a:r>
              <a:rPr lang="en-US" sz="1800"/>
              <a:t>Phase equilibrium</a:t>
            </a:r>
          </a:p>
          <a:p>
            <a:endParaRPr lang="en-US" sz="1800"/>
          </a:p>
          <a:p>
            <a:r>
              <a:rPr lang="en-US" sz="1800"/>
              <a:t>FEM/FDM</a:t>
            </a:r>
          </a:p>
          <a:p>
            <a:r>
              <a:rPr lang="en-US" sz="1600"/>
              <a:t>-processing</a:t>
            </a:r>
          </a:p>
          <a:p>
            <a:endParaRPr lang="en-US" sz="1600"/>
          </a:p>
        </p:txBody>
      </p:sp>
      <p:sp>
        <p:nvSpPr>
          <p:cNvPr id="29715" name="Rectangle 15"/>
          <p:cNvSpPr>
            <a:spLocks noChangeArrowheads="1"/>
          </p:cNvSpPr>
          <p:nvPr/>
        </p:nvSpPr>
        <p:spPr bwMode="auto">
          <a:xfrm>
            <a:off x="6934200" y="5486400"/>
            <a:ext cx="1371600" cy="641350"/>
          </a:xfrm>
          <a:prstGeom prst="rect">
            <a:avLst/>
          </a:prstGeom>
          <a:solidFill>
            <a:srgbClr val="FFFF99"/>
          </a:solidFill>
          <a:ln w="9525">
            <a:noFill/>
            <a:miter lim="800000"/>
            <a:headEnd/>
            <a:tailEnd/>
          </a:ln>
        </p:spPr>
        <p:txBody>
          <a:bodyPr>
            <a:prstTxWarp prst="textNoShape">
              <a:avLst/>
            </a:prstTxWarp>
            <a:spAutoFit/>
          </a:bodyPr>
          <a:lstStyle/>
          <a:p>
            <a:r>
              <a:rPr lang="en-US" sz="1800"/>
              <a:t>MD</a:t>
            </a:r>
          </a:p>
          <a:p>
            <a:r>
              <a:rPr lang="en-US" sz="1800"/>
              <a:t>Ab initio</a:t>
            </a:r>
            <a:endParaRPr lang="en-US" sz="1600"/>
          </a:p>
        </p:txBody>
      </p:sp>
      <p:sp>
        <p:nvSpPr>
          <p:cNvPr id="29717" name="Footer Placeholder 24"/>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t>Parallel in Many Problems!</a:t>
            </a:r>
          </a:p>
        </p:txBody>
      </p:sp>
      <p:sp>
        <p:nvSpPr>
          <p:cNvPr id="31746" name="Footer Placeholder 3"/>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pic>
        <p:nvPicPr>
          <p:cNvPr id="31748" name="Picture 5" descr="44350-tiff_Page_02.tiff"/>
          <p:cNvPicPr>
            <a:picLocks noChangeAspect="1"/>
          </p:cNvPicPr>
          <p:nvPr/>
        </p:nvPicPr>
        <p:blipFill>
          <a:blip r:embed="rId3"/>
          <a:srcRect/>
          <a:stretch>
            <a:fillRect/>
          </a:stretch>
        </p:blipFill>
        <p:spPr bwMode="auto">
          <a:xfrm>
            <a:off x="2209800" y="1047750"/>
            <a:ext cx="6629400" cy="4972050"/>
          </a:xfrm>
          <a:prstGeom prst="rect">
            <a:avLst/>
          </a:prstGeom>
          <a:noFill/>
          <a:ln w="9525">
            <a:noFill/>
            <a:miter lim="800000"/>
            <a:headEnd/>
            <a:tailEnd/>
          </a:ln>
        </p:spPr>
      </p:pic>
      <p:sp>
        <p:nvSpPr>
          <p:cNvPr id="31749" name="TextBox 6"/>
          <p:cNvSpPr txBox="1">
            <a:spLocks noChangeArrowheads="1"/>
          </p:cNvSpPr>
          <p:nvPr/>
        </p:nvSpPr>
        <p:spPr bwMode="auto">
          <a:xfrm>
            <a:off x="381000" y="2590800"/>
            <a:ext cx="2133600" cy="1477963"/>
          </a:xfrm>
          <a:prstGeom prst="rect">
            <a:avLst/>
          </a:prstGeom>
          <a:noFill/>
          <a:ln w="9525">
            <a:noFill/>
            <a:miter lim="800000"/>
            <a:headEnd/>
            <a:tailEnd/>
          </a:ln>
        </p:spPr>
        <p:txBody>
          <a:bodyPr>
            <a:prstTxWarp prst="textNoShape">
              <a:avLst/>
            </a:prstTxWarp>
            <a:spAutoFit/>
          </a:bodyPr>
          <a:lstStyle/>
          <a:p>
            <a:r>
              <a:rPr lang="en-US" sz="1800"/>
              <a:t>From Gi-Heon Kim and Kandler Smith, National Renewable Energy Laboratory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52400" y="381000"/>
            <a:ext cx="8763000" cy="1143000"/>
          </a:xfrm>
        </p:spPr>
        <p:txBody>
          <a:bodyPr/>
          <a:lstStyle/>
          <a:p>
            <a:pPr eaLnBrk="1" hangingPunct="1"/>
            <a:r>
              <a:rPr lang="en-US" b="1" dirty="0"/>
              <a:t>2. </a:t>
            </a:r>
            <a:r>
              <a:rPr lang="en-US" b="1" dirty="0" smtClean="0"/>
              <a:t>Today’</a:t>
            </a:r>
            <a:r>
              <a:rPr lang="en-US" altLang="ja-JP" b="1" dirty="0" smtClean="0"/>
              <a:t>s </a:t>
            </a:r>
            <a:r>
              <a:rPr lang="en-US" altLang="ja-JP" b="1" dirty="0"/>
              <a:t>CMSE Tools and Applications </a:t>
            </a:r>
            <a:endParaRPr lang="en-US" b="1" dirty="0"/>
          </a:p>
        </p:txBody>
      </p:sp>
      <p:sp>
        <p:nvSpPr>
          <p:cNvPr id="32770" name="Rectangle 3"/>
          <p:cNvSpPr>
            <a:spLocks noGrp="1" noChangeArrowheads="1"/>
          </p:cNvSpPr>
          <p:nvPr>
            <p:ph type="body" idx="1"/>
          </p:nvPr>
        </p:nvSpPr>
        <p:spPr>
          <a:xfrm>
            <a:off x="685800" y="1752600"/>
            <a:ext cx="7772400" cy="4724400"/>
          </a:xfrm>
        </p:spPr>
        <p:txBody>
          <a:bodyPr/>
          <a:lstStyle/>
          <a:p>
            <a:pPr eaLnBrk="1" hangingPunct="1"/>
            <a:r>
              <a:rPr lang="en-US" dirty="0"/>
              <a:t>What tools are available?</a:t>
            </a:r>
          </a:p>
          <a:p>
            <a:pPr eaLnBrk="1" hangingPunct="1"/>
            <a:r>
              <a:rPr lang="en-US" dirty="0"/>
              <a:t>What can they do?</a:t>
            </a:r>
          </a:p>
          <a:p>
            <a:pPr eaLnBrk="1" hangingPunct="1"/>
            <a:r>
              <a:rPr lang="en-US" dirty="0"/>
              <a:t>How do they do it?</a:t>
            </a:r>
          </a:p>
          <a:p>
            <a:pPr eaLnBrk="1" hangingPunct="1"/>
            <a:r>
              <a:rPr lang="en-US" dirty="0"/>
              <a:t>What are example applications?</a:t>
            </a:r>
          </a:p>
          <a:p>
            <a:pPr eaLnBrk="1" hangingPunct="1">
              <a:buFontTx/>
              <a:buNone/>
            </a:pPr>
            <a:endParaRPr lang="en-US" dirty="0"/>
          </a:p>
          <a:p>
            <a:pPr eaLnBrk="1" hangingPunct="1">
              <a:buFontTx/>
              <a:buNone/>
            </a:pPr>
            <a:r>
              <a:rPr lang="en-US" dirty="0" smtClean="0"/>
              <a:t>We’</a:t>
            </a:r>
            <a:r>
              <a:rPr lang="en-US" altLang="ja-JP" dirty="0" smtClean="0"/>
              <a:t>ll </a:t>
            </a:r>
            <a:r>
              <a:rPr lang="en-US" altLang="ja-JP" dirty="0"/>
              <a:t>go from the large scale to small</a:t>
            </a:r>
            <a:endParaRPr lang="en-US" dirty="0"/>
          </a:p>
        </p:txBody>
      </p:sp>
      <p:sp>
        <p:nvSpPr>
          <p:cNvPr id="32772"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p:cNvSpPr>
            <a:spLocks noGrp="1" noChangeArrowheads="1"/>
          </p:cNvSpPr>
          <p:nvPr>
            <p:ph type="title"/>
          </p:nvPr>
        </p:nvSpPr>
        <p:spPr/>
        <p:txBody>
          <a:bodyPr/>
          <a:lstStyle/>
          <a:p>
            <a:pPr eaLnBrk="1" hangingPunct="1"/>
            <a:r>
              <a:rPr lang="en-US"/>
              <a:t>Continuum-Level Modeling</a:t>
            </a:r>
          </a:p>
        </p:txBody>
      </p:sp>
      <p:sp>
        <p:nvSpPr>
          <p:cNvPr id="34818" name="Rectangle 1027"/>
          <p:cNvSpPr>
            <a:spLocks noGrp="1" noChangeArrowheads="1"/>
          </p:cNvSpPr>
          <p:nvPr>
            <p:ph type="body" idx="1"/>
          </p:nvPr>
        </p:nvSpPr>
        <p:spPr/>
        <p:txBody>
          <a:bodyPr/>
          <a:lstStyle/>
          <a:p>
            <a:pPr eaLnBrk="1" hangingPunct="1"/>
            <a:r>
              <a:rPr lang="en-US"/>
              <a:t>The behavior of materials at this level is described by a set of partial differential equations (PDE)</a:t>
            </a:r>
          </a:p>
          <a:p>
            <a:pPr eaLnBrk="1" hangingPunct="1"/>
            <a:r>
              <a:rPr lang="en-US"/>
              <a:t>The state of the system is given by the solution of the PDE as a function of time and position</a:t>
            </a:r>
          </a:p>
          <a:p>
            <a:pPr eaLnBrk="1" hangingPunct="1"/>
            <a:r>
              <a:rPr lang="en-US"/>
              <a:t>Examples: the displacement field </a:t>
            </a:r>
            <a:r>
              <a:rPr lang="en-US" i="1">
                <a:latin typeface="Times New Roman" charset="0"/>
              </a:rPr>
              <a:t>U(x,y,z)</a:t>
            </a:r>
            <a:r>
              <a:rPr lang="en-US"/>
              <a:t> for mechanical equilibrium, motion of interfaces due to diffusion </a:t>
            </a:r>
          </a:p>
        </p:txBody>
      </p:sp>
      <p:sp>
        <p:nvSpPr>
          <p:cNvPr id="34820"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a:t>Finite Element Method (FEM)</a:t>
            </a:r>
          </a:p>
        </p:txBody>
      </p:sp>
      <p:sp>
        <p:nvSpPr>
          <p:cNvPr id="36866" name="Rectangle 3"/>
          <p:cNvSpPr>
            <a:spLocks noGrp="1" noChangeArrowheads="1"/>
          </p:cNvSpPr>
          <p:nvPr>
            <p:ph type="body" idx="1"/>
          </p:nvPr>
        </p:nvSpPr>
        <p:spPr>
          <a:xfrm>
            <a:off x="76200" y="1143000"/>
            <a:ext cx="5334000" cy="2667000"/>
          </a:xfrm>
        </p:spPr>
        <p:txBody>
          <a:bodyPr/>
          <a:lstStyle/>
          <a:p>
            <a:pPr eaLnBrk="1" hangingPunct="1">
              <a:lnSpc>
                <a:spcPct val="90000"/>
              </a:lnSpc>
            </a:pPr>
            <a:r>
              <a:rPr lang="en-US" sz="2800" dirty="0"/>
              <a:t>FEM is widely applied to solve mechanical equilibrium and dynamics, fluid dynamics, etc.</a:t>
            </a:r>
          </a:p>
          <a:p>
            <a:pPr eaLnBrk="1" hangingPunct="1">
              <a:lnSpc>
                <a:spcPct val="90000"/>
              </a:lnSpc>
            </a:pPr>
            <a:r>
              <a:rPr lang="en-US" sz="2800" dirty="0"/>
              <a:t>Mechanics is often examined in MSE, but transport is also important (batteries, fuel cells, fluid flow during casting, etc.)</a:t>
            </a:r>
          </a:p>
          <a:p>
            <a:pPr eaLnBrk="1" hangingPunct="1">
              <a:lnSpc>
                <a:spcPct val="90000"/>
              </a:lnSpc>
            </a:pPr>
            <a:r>
              <a:rPr lang="en-US" sz="2800" dirty="0"/>
              <a:t>Both commercial and free codes are available and well developed</a:t>
            </a:r>
          </a:p>
          <a:p>
            <a:pPr eaLnBrk="1" hangingPunct="1">
              <a:lnSpc>
                <a:spcPct val="90000"/>
              </a:lnSpc>
            </a:pPr>
            <a:r>
              <a:rPr lang="en-US" sz="2800" dirty="0"/>
              <a:t>Alternative: Finite difference method (FDM)</a:t>
            </a:r>
          </a:p>
        </p:txBody>
      </p:sp>
      <p:pic>
        <p:nvPicPr>
          <p:cNvPr id="36868" name="NewX1.avi" descr="/Users/kthorn/Desktop/From Previous/Desktop/Ongoing Projects/TMS/NewX1.avi">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5410200" y="1282700"/>
            <a:ext cx="3505200" cy="2451100"/>
          </a:xfrm>
          <a:prstGeom prst="rect">
            <a:avLst/>
          </a:prstGeom>
          <a:noFill/>
          <a:ln w="9525">
            <a:noFill/>
            <a:miter lim="800000"/>
            <a:headEnd/>
            <a:tailEnd/>
          </a:ln>
        </p:spPr>
      </p:pic>
      <p:sp>
        <p:nvSpPr>
          <p:cNvPr id="2" name="Rectangle 5"/>
          <p:cNvSpPr>
            <a:spLocks noChangeArrowheads="1"/>
          </p:cNvSpPr>
          <p:nvPr/>
        </p:nvSpPr>
        <p:spPr bwMode="auto">
          <a:xfrm>
            <a:off x="5562600" y="3962400"/>
            <a:ext cx="2971800" cy="825500"/>
          </a:xfrm>
          <a:prstGeom prst="rect">
            <a:avLst/>
          </a:prstGeom>
          <a:noFill/>
          <a:ln w="9525">
            <a:noFill/>
            <a:miter lim="800000"/>
            <a:headEnd/>
            <a:tailEnd/>
          </a:ln>
        </p:spPr>
        <p:txBody>
          <a:bodyPr>
            <a:prstTxWarp prst="textNoShape">
              <a:avLst/>
            </a:prstTxWarp>
            <a:spAutoFit/>
          </a:bodyPr>
          <a:lstStyle/>
          <a:p>
            <a:r>
              <a:rPr lang="en-US" sz="1600"/>
              <a:t>Flow through a microstructure (calculation by Kim, Voorhees, and Thornton)</a:t>
            </a:r>
          </a:p>
        </p:txBody>
      </p:sp>
      <p:pic>
        <p:nvPicPr>
          <p:cNvPr id="36869" name="Picture 6" descr="tri2"/>
          <p:cNvPicPr>
            <a:picLocks noChangeAspect="1" noChangeArrowheads="1"/>
          </p:cNvPicPr>
          <p:nvPr/>
        </p:nvPicPr>
        <p:blipFill>
          <a:blip r:embed="rId6"/>
          <a:srcRect t="7393" b="7393"/>
          <a:stretch>
            <a:fillRect/>
          </a:stretch>
        </p:blipFill>
        <p:spPr bwMode="auto">
          <a:xfrm>
            <a:off x="6284913" y="4876800"/>
            <a:ext cx="1716087" cy="1389063"/>
          </a:xfrm>
          <a:prstGeom prst="rect">
            <a:avLst/>
          </a:prstGeom>
          <a:noFill/>
          <a:ln w="9525">
            <a:noFill/>
            <a:miter lim="800000"/>
            <a:headEnd/>
            <a:tailEnd/>
          </a:ln>
        </p:spPr>
      </p:pic>
      <p:sp>
        <p:nvSpPr>
          <p:cNvPr id="36871" name="Footer Placeholder 10"/>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68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6868"/>
                                        </p:tgtEl>
                                      </p:cBhvr>
                                    </p:cmd>
                                  </p:childTnLst>
                                </p:cTn>
                              </p:par>
                            </p:childTnLst>
                          </p:cTn>
                        </p:par>
                      </p:childTnLst>
                    </p:cTn>
                  </p:par>
                </p:childTnLst>
              </p:cTn>
              <p:nextCondLst>
                <p:cond evt="onClick" delay="0">
                  <p:tgtEl>
                    <p:spTgt spid="36868"/>
                  </p:tgtEl>
                </p:cond>
              </p:nextCondLst>
            </p:seq>
            <p:video>
              <p:cMediaNode>
                <p:cTn id="7" fill="hold" display="0">
                  <p:stCondLst>
                    <p:cond delay="indefinite"/>
                  </p:stCondLst>
                  <p:endCondLst>
                    <p:cond evt="onNext" delay="0">
                      <p:tgtEl>
                        <p:sldTgt/>
                      </p:tgtEl>
                    </p:cond>
                    <p:cond evt="onPrev" delay="0">
                      <p:tgtEl>
                        <p:sldTgt/>
                      </p:tgtEl>
                    </p:cond>
                  </p:endCondLst>
                </p:cTn>
                <p:tgtEl>
                  <p:spTgt spid="3686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a:t>Other Continuum Simulations</a:t>
            </a:r>
          </a:p>
        </p:txBody>
      </p:sp>
      <p:sp>
        <p:nvSpPr>
          <p:cNvPr id="38914" name="Rectangle 3"/>
          <p:cNvSpPr>
            <a:spLocks noGrp="1" noChangeArrowheads="1"/>
          </p:cNvSpPr>
          <p:nvPr>
            <p:ph type="body" idx="1"/>
          </p:nvPr>
        </p:nvSpPr>
        <p:spPr>
          <a:xfrm>
            <a:off x="76200" y="1143000"/>
            <a:ext cx="5486400" cy="4953000"/>
          </a:xfrm>
        </p:spPr>
        <p:txBody>
          <a:bodyPr/>
          <a:lstStyle/>
          <a:p>
            <a:pPr eaLnBrk="1" hangingPunct="1"/>
            <a:r>
              <a:rPr lang="en-US"/>
              <a:t>Diffusion kinetics</a:t>
            </a:r>
          </a:p>
          <a:p>
            <a:pPr lvl="1" eaLnBrk="1" hangingPunct="1"/>
            <a:r>
              <a:rPr lang="en-US"/>
              <a:t>Solve diffusion equation </a:t>
            </a:r>
          </a:p>
          <a:p>
            <a:pPr eaLnBrk="1" hangingPunct="1"/>
            <a:r>
              <a:rPr lang="en-US"/>
              <a:t>Phase-field simulations</a:t>
            </a:r>
          </a:p>
          <a:p>
            <a:pPr lvl="1" eaLnBrk="1" hangingPunct="1"/>
            <a:r>
              <a:rPr lang="en-US"/>
              <a:t>Multiphase systems are simulated by a spatially varying function</a:t>
            </a:r>
          </a:p>
          <a:p>
            <a:pPr lvl="1" eaLnBrk="1" hangingPunct="1"/>
            <a:r>
              <a:rPr lang="en-US"/>
              <a:t>Spinodal decomposition, growth and coarsening of precipitates, solidification</a:t>
            </a:r>
          </a:p>
        </p:txBody>
      </p:sp>
      <p:grpSp>
        <p:nvGrpSpPr>
          <p:cNvPr id="38915" name="Group 7"/>
          <p:cNvGrpSpPr>
            <a:grpSpLocks/>
          </p:cNvGrpSpPr>
          <p:nvPr/>
        </p:nvGrpSpPr>
        <p:grpSpPr bwMode="auto">
          <a:xfrm>
            <a:off x="6083300" y="1366838"/>
            <a:ext cx="2298700" cy="2214562"/>
            <a:chOff x="3640" y="752"/>
            <a:chExt cx="1728" cy="1680"/>
          </a:xfrm>
        </p:grpSpPr>
        <p:sp>
          <p:nvSpPr>
            <p:cNvPr id="38921" name="Rectangle 6"/>
            <p:cNvSpPr>
              <a:spLocks noChangeArrowheads="1"/>
            </p:cNvSpPr>
            <p:nvPr/>
          </p:nvSpPr>
          <p:spPr bwMode="auto">
            <a:xfrm>
              <a:off x="3640" y="752"/>
              <a:ext cx="1728" cy="168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38922" name="Picture 5" descr="spinodal"/>
            <p:cNvPicPr>
              <a:picLocks noChangeAspect="1" noChangeArrowheads="1"/>
            </p:cNvPicPr>
            <p:nvPr/>
          </p:nvPicPr>
          <p:blipFill>
            <a:blip r:embed="rId5"/>
            <a:srcRect/>
            <a:stretch>
              <a:fillRect/>
            </a:stretch>
          </p:blipFill>
          <p:spPr bwMode="auto">
            <a:xfrm>
              <a:off x="3744" y="816"/>
              <a:ext cx="1562" cy="1584"/>
            </a:xfrm>
            <a:prstGeom prst="rect">
              <a:avLst/>
            </a:prstGeom>
            <a:noFill/>
            <a:ln w="9525">
              <a:noFill/>
              <a:miter lim="800000"/>
              <a:headEnd/>
              <a:tailEnd/>
            </a:ln>
          </p:spPr>
        </p:pic>
      </p:grpSp>
      <p:pic>
        <p:nvPicPr>
          <p:cNvPr id="38917" name="Spherical_animation.avi" descr="/Users/kthorn/Desktop/From Previous/Desktop/TALKS/TMS Young Leader/Spherical_animation.avi">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5791200" y="3733800"/>
            <a:ext cx="2895600" cy="2171700"/>
          </a:xfrm>
          <a:prstGeom prst="rect">
            <a:avLst/>
          </a:prstGeom>
          <a:noFill/>
          <a:ln w="9525">
            <a:noFill/>
            <a:miter lim="800000"/>
            <a:headEnd/>
            <a:tailEnd/>
          </a:ln>
        </p:spPr>
      </p:pic>
      <p:sp>
        <p:nvSpPr>
          <p:cNvPr id="2" name="Rectangle 9"/>
          <p:cNvSpPr>
            <a:spLocks noChangeArrowheads="1"/>
          </p:cNvSpPr>
          <p:nvPr/>
        </p:nvSpPr>
        <p:spPr bwMode="auto">
          <a:xfrm>
            <a:off x="5105400" y="1035050"/>
            <a:ext cx="4267200" cy="336550"/>
          </a:xfrm>
          <a:prstGeom prst="rect">
            <a:avLst/>
          </a:prstGeom>
          <a:noFill/>
          <a:ln w="9525">
            <a:noFill/>
            <a:miter lim="800000"/>
            <a:headEnd/>
            <a:tailEnd/>
          </a:ln>
        </p:spPr>
        <p:txBody>
          <a:bodyPr>
            <a:prstTxWarp prst="textNoShape">
              <a:avLst/>
            </a:prstTxWarp>
            <a:spAutoFit/>
          </a:bodyPr>
          <a:lstStyle/>
          <a:p>
            <a:r>
              <a:rPr lang="en-US" sz="1600"/>
              <a:t>Simulation by Kwon, Thornton &amp; Voorhees</a:t>
            </a:r>
          </a:p>
        </p:txBody>
      </p:sp>
      <p:sp>
        <p:nvSpPr>
          <p:cNvPr id="38918" name="Rectangle 11"/>
          <p:cNvSpPr>
            <a:spLocks noChangeArrowheads="1"/>
          </p:cNvSpPr>
          <p:nvPr/>
        </p:nvSpPr>
        <p:spPr bwMode="auto">
          <a:xfrm>
            <a:off x="4953000" y="5791200"/>
            <a:ext cx="4191000" cy="338138"/>
          </a:xfrm>
          <a:prstGeom prst="rect">
            <a:avLst/>
          </a:prstGeom>
          <a:solidFill>
            <a:schemeClr val="bg1"/>
          </a:solidFill>
          <a:ln w="9525">
            <a:noFill/>
            <a:miter lim="800000"/>
            <a:headEnd/>
            <a:tailEnd/>
          </a:ln>
        </p:spPr>
        <p:txBody>
          <a:bodyPr>
            <a:prstTxWarp prst="textNoShape">
              <a:avLst/>
            </a:prstTxWarp>
            <a:spAutoFit/>
          </a:bodyPr>
          <a:lstStyle/>
          <a:p>
            <a:r>
              <a:rPr lang="en-US" sz="1600"/>
              <a:t>Simulation by Funkhouser, Solis &amp; Thornton</a:t>
            </a:r>
          </a:p>
        </p:txBody>
      </p:sp>
      <p:sp>
        <p:nvSpPr>
          <p:cNvPr id="38920" name="Footer Placeholder 13"/>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89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8917"/>
                                        </p:tgtEl>
                                      </p:cBhvr>
                                    </p:cmd>
                                  </p:childTnLst>
                                </p:cTn>
                              </p:par>
                            </p:childTnLst>
                          </p:cTn>
                        </p:par>
                      </p:childTnLst>
                    </p:cTn>
                  </p:par>
                </p:childTnLst>
              </p:cTn>
              <p:nextCondLst>
                <p:cond evt="onClick" delay="0">
                  <p:tgtEl>
                    <p:spTgt spid="38917"/>
                  </p:tgtEl>
                </p:cond>
              </p:nextCondLst>
            </p:seq>
            <p:video>
              <p:cMediaNode>
                <p:cTn id="7" fill="hold" display="0">
                  <p:stCondLst>
                    <p:cond delay="indefinite"/>
                  </p:stCondLst>
                  <p:endCondLst>
                    <p:cond evt="onNext" delay="0">
                      <p:tgtEl>
                        <p:sldTgt/>
                      </p:tgtEl>
                    </p:cond>
                    <p:cond evt="onPrev" delay="0">
                      <p:tgtEl>
                        <p:sldTgt/>
                      </p:tgtEl>
                    </p:cond>
                  </p:endCondLst>
                </p:cTn>
                <p:tgtEl>
                  <p:spTgt spid="3891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a:t>Mesoscale Modeling</a:t>
            </a:r>
          </a:p>
        </p:txBody>
      </p:sp>
      <p:sp>
        <p:nvSpPr>
          <p:cNvPr id="40962" name="Rectangle 3"/>
          <p:cNvSpPr>
            <a:spLocks noGrp="1" noChangeArrowheads="1"/>
          </p:cNvSpPr>
          <p:nvPr>
            <p:ph type="body" idx="1"/>
          </p:nvPr>
        </p:nvSpPr>
        <p:spPr>
          <a:xfrm>
            <a:off x="457200" y="1295400"/>
            <a:ext cx="5181600" cy="4495800"/>
          </a:xfrm>
        </p:spPr>
        <p:txBody>
          <a:bodyPr/>
          <a:lstStyle/>
          <a:p>
            <a:pPr eaLnBrk="1" hangingPunct="1"/>
            <a:r>
              <a:rPr lang="en-US" sz="2800" dirty="0"/>
              <a:t>Modeling of phenomena at the intermediate scale</a:t>
            </a:r>
          </a:p>
          <a:p>
            <a:pPr eaLnBrk="1" hangingPunct="1"/>
            <a:r>
              <a:rPr lang="en-US" sz="2800" dirty="0"/>
              <a:t>Examples: Plastic deformation modeled by dislocation dynamics (DD), where each dislocation is treated as a discrete entity and interacts with stress field; Brownian dynamics (BD) of macromolecules</a:t>
            </a:r>
          </a:p>
        </p:txBody>
      </p:sp>
      <p:sp>
        <p:nvSpPr>
          <p:cNvPr id="40964" name="Rectangle 5"/>
          <p:cNvSpPr>
            <a:spLocks noChangeArrowheads="1"/>
          </p:cNvSpPr>
          <p:nvPr/>
        </p:nvSpPr>
        <p:spPr bwMode="auto">
          <a:xfrm>
            <a:off x="2713296" y="5619690"/>
            <a:ext cx="6370379" cy="400110"/>
          </a:xfrm>
          <a:prstGeom prst="rect">
            <a:avLst/>
          </a:prstGeom>
          <a:noFill/>
          <a:ln w="9525">
            <a:noFill/>
            <a:miter lim="800000"/>
            <a:headEnd/>
            <a:tailEnd/>
          </a:ln>
        </p:spPr>
        <p:txBody>
          <a:bodyPr wrap="none">
            <a:prstTxWarp prst="textNoShape">
              <a:avLst/>
            </a:prstTxWarp>
            <a:spAutoFit/>
          </a:bodyPr>
          <a:lstStyle/>
          <a:p>
            <a:pPr algn="r"/>
            <a:r>
              <a:rPr lang="en-US" sz="2000" dirty="0"/>
              <a:t>From </a:t>
            </a:r>
            <a:r>
              <a:rPr lang="en-US" sz="2000" dirty="0" smtClean="0"/>
              <a:t>3D Discrete Dislocation Dynamics (3D4) </a:t>
            </a:r>
            <a:r>
              <a:rPr lang="en-US" sz="2000" dirty="0"/>
              <a:t>website </a:t>
            </a:r>
          </a:p>
        </p:txBody>
      </p:sp>
      <p:sp>
        <p:nvSpPr>
          <p:cNvPr id="40965" name="Rectangle 7"/>
          <p:cNvSpPr>
            <a:spLocks noChangeArrowheads="1"/>
          </p:cNvSpPr>
          <p:nvPr/>
        </p:nvSpPr>
        <p:spPr bwMode="auto">
          <a:xfrm>
            <a:off x="5562600" y="1676400"/>
            <a:ext cx="3133725" cy="1200329"/>
          </a:xfrm>
          <a:prstGeom prst="rect">
            <a:avLst/>
          </a:prstGeom>
          <a:noFill/>
          <a:ln w="9525">
            <a:noFill/>
            <a:miter lim="800000"/>
            <a:headEnd/>
            <a:tailEnd/>
          </a:ln>
        </p:spPr>
        <p:txBody>
          <a:bodyPr>
            <a:prstTxWarp prst="textNoShape">
              <a:avLst/>
            </a:prstTxWarp>
            <a:spAutoFit/>
          </a:bodyPr>
          <a:lstStyle/>
          <a:p>
            <a:pPr algn="ctr"/>
            <a:r>
              <a:rPr lang="en-US" dirty="0"/>
              <a:t>Simulated dislocation structure </a:t>
            </a:r>
            <a:r>
              <a:rPr lang="en-US" dirty="0" smtClean="0"/>
              <a:t>for </a:t>
            </a:r>
            <a:r>
              <a:rPr lang="en-US" dirty="0" err="1" smtClean="0"/>
              <a:t>nano</a:t>
            </a:r>
            <a:r>
              <a:rPr lang="en-US" dirty="0" smtClean="0"/>
              <a:t>-indentation</a:t>
            </a:r>
            <a:endParaRPr lang="en-US" dirty="0"/>
          </a:p>
        </p:txBody>
      </p:sp>
      <p:sp>
        <p:nvSpPr>
          <p:cNvPr id="40967" name="Footer Placeholder 10"/>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5562600" y="3106678"/>
            <a:ext cx="3128755" cy="23987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dirty="0"/>
              <a:t>Goals of </a:t>
            </a:r>
            <a:r>
              <a:rPr lang="en-US" dirty="0" smtClean="0"/>
              <a:t>This</a:t>
            </a:r>
            <a:r>
              <a:rPr lang="en-US" altLang="ja-JP" dirty="0" smtClean="0"/>
              <a:t> Overview</a:t>
            </a:r>
            <a:endParaRPr lang="en-US" dirty="0"/>
          </a:p>
        </p:txBody>
      </p:sp>
      <p:sp>
        <p:nvSpPr>
          <p:cNvPr id="17410" name="Rectangle 3"/>
          <p:cNvSpPr>
            <a:spLocks noGrp="1" noChangeArrowheads="1"/>
          </p:cNvSpPr>
          <p:nvPr>
            <p:ph type="body" idx="1"/>
          </p:nvPr>
        </p:nvSpPr>
        <p:spPr/>
        <p:txBody>
          <a:bodyPr/>
          <a:lstStyle/>
          <a:p>
            <a:pPr marL="609600" indent="-609600" eaLnBrk="1" hangingPunct="1"/>
            <a:r>
              <a:rPr lang="en-US"/>
              <a:t>Introduce computational materials science and engineering (CMSE) to a broader audience</a:t>
            </a:r>
          </a:p>
          <a:p>
            <a:pPr marL="609600" indent="-609600" eaLnBrk="1" hangingPunct="1"/>
            <a:r>
              <a:rPr lang="en-US"/>
              <a:t>Encourage materials scientists and engineers to explore CMSE </a:t>
            </a:r>
          </a:p>
          <a:p>
            <a:pPr marL="609600" indent="-609600" eaLnBrk="1" hangingPunct="1"/>
            <a:r>
              <a:rPr lang="en-US"/>
              <a:t>Provide pointers for getting started</a:t>
            </a:r>
          </a:p>
        </p:txBody>
      </p:sp>
      <p:sp>
        <p:nvSpPr>
          <p:cNvPr id="17412" name="Footer Placeholder 4"/>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dirty="0">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a:t>Molecular Dynamics</a:t>
            </a:r>
          </a:p>
        </p:txBody>
      </p:sp>
      <p:sp>
        <p:nvSpPr>
          <p:cNvPr id="43010" name="Rectangle 3"/>
          <p:cNvSpPr>
            <a:spLocks noGrp="1" noChangeArrowheads="1"/>
          </p:cNvSpPr>
          <p:nvPr>
            <p:ph type="body" idx="1"/>
          </p:nvPr>
        </p:nvSpPr>
        <p:spPr>
          <a:xfrm>
            <a:off x="304800" y="1295400"/>
            <a:ext cx="5943600" cy="4724400"/>
          </a:xfrm>
        </p:spPr>
        <p:txBody>
          <a:bodyPr/>
          <a:lstStyle/>
          <a:p>
            <a:pPr eaLnBrk="1" hangingPunct="1">
              <a:lnSpc>
                <a:spcPct val="90000"/>
              </a:lnSpc>
            </a:pPr>
            <a:r>
              <a:rPr lang="en-US" sz="2800" dirty="0"/>
              <a:t>Keep track of atomic positions</a:t>
            </a:r>
          </a:p>
          <a:p>
            <a:pPr eaLnBrk="1" hangingPunct="1">
              <a:lnSpc>
                <a:spcPct val="90000"/>
              </a:lnSpc>
            </a:pPr>
            <a:r>
              <a:rPr lang="en-US" sz="2800" dirty="0"/>
              <a:t>Calculate forces on atoms based on atomic interaction potential</a:t>
            </a:r>
          </a:p>
          <a:p>
            <a:pPr eaLnBrk="1" hangingPunct="1">
              <a:lnSpc>
                <a:spcPct val="90000"/>
              </a:lnSpc>
            </a:pPr>
            <a:r>
              <a:rPr lang="en-US" sz="2800" dirty="0"/>
              <a:t>Update the atomic positions by Newton</a:t>
            </a:r>
            <a:r>
              <a:rPr lang="ja-JP" altLang="en-US" sz="2800" dirty="0"/>
              <a:t>’</a:t>
            </a:r>
            <a:r>
              <a:rPr lang="en-US" altLang="ja-JP" sz="2800" dirty="0" err="1"/>
              <a:t>s</a:t>
            </a:r>
            <a:r>
              <a:rPr lang="en-US" altLang="ja-JP" sz="2800" dirty="0"/>
              <a:t> Law:  </a:t>
            </a:r>
            <a:r>
              <a:rPr lang="en-US" altLang="ja-JP" i="1" dirty="0">
                <a:latin typeface="Times New Roman" charset="0"/>
              </a:rPr>
              <a:t>F</a:t>
            </a:r>
            <a:r>
              <a:rPr lang="en-US" altLang="ja-JP" dirty="0">
                <a:latin typeface="Times New Roman" charset="0"/>
              </a:rPr>
              <a:t> = </a:t>
            </a:r>
            <a:r>
              <a:rPr lang="en-US" altLang="ja-JP" i="1" dirty="0">
                <a:latin typeface="Times New Roman" charset="0"/>
              </a:rPr>
              <a:t>ma</a:t>
            </a:r>
          </a:p>
          <a:p>
            <a:pPr eaLnBrk="1" hangingPunct="1">
              <a:lnSpc>
                <a:spcPct val="90000"/>
              </a:lnSpc>
            </a:pPr>
            <a:r>
              <a:rPr lang="en-US" sz="2800" dirty="0"/>
              <a:t>Computationally intensive; must resolve the atomic vibration in time -- time step ~</a:t>
            </a:r>
            <a:r>
              <a:rPr lang="en-US" sz="2800" dirty="0" smtClean="0"/>
              <a:t> </a:t>
            </a:r>
            <a:r>
              <a:rPr lang="en-US" sz="2800" dirty="0" err="1"/>
              <a:t>f</a:t>
            </a:r>
            <a:r>
              <a:rPr lang="en-US" sz="2800" dirty="0" err="1" smtClean="0"/>
              <a:t>s</a:t>
            </a:r>
            <a:endParaRPr lang="en-US" sz="2800" dirty="0"/>
          </a:p>
          <a:p>
            <a:pPr eaLnBrk="1" hangingPunct="1">
              <a:lnSpc>
                <a:spcPct val="90000"/>
              </a:lnSpc>
            </a:pPr>
            <a:r>
              <a:rPr lang="en-US" sz="2800" dirty="0"/>
              <a:t>http://</a:t>
            </a:r>
            <a:r>
              <a:rPr lang="en-US" sz="2800" dirty="0" err="1"/>
              <a:t>mrflip.com/resources/MDPackages.html</a:t>
            </a:r>
            <a:r>
              <a:rPr lang="en-US" sz="2800" dirty="0"/>
              <a:t> for a list</a:t>
            </a:r>
          </a:p>
        </p:txBody>
      </p:sp>
      <p:pic>
        <p:nvPicPr>
          <p:cNvPr id="43011" name="Picture 4" descr="Cudeposition"/>
          <p:cNvPicPr>
            <a:picLocks noChangeAspect="1" noChangeArrowheads="1"/>
          </p:cNvPicPr>
          <p:nvPr/>
        </p:nvPicPr>
        <p:blipFill>
          <a:blip r:embed="rId3"/>
          <a:srcRect/>
          <a:stretch>
            <a:fillRect/>
          </a:stretch>
        </p:blipFill>
        <p:spPr bwMode="auto">
          <a:xfrm>
            <a:off x="6248400" y="1295400"/>
            <a:ext cx="2630488" cy="3124200"/>
          </a:xfrm>
          <a:prstGeom prst="rect">
            <a:avLst/>
          </a:prstGeom>
          <a:noFill/>
          <a:ln w="9525">
            <a:noFill/>
            <a:miter lim="800000"/>
            <a:headEnd/>
            <a:tailEnd/>
          </a:ln>
        </p:spPr>
      </p:pic>
      <p:sp>
        <p:nvSpPr>
          <p:cNvPr id="43012" name="Rectangle 5"/>
          <p:cNvSpPr>
            <a:spLocks noChangeArrowheads="1"/>
          </p:cNvSpPr>
          <p:nvPr/>
        </p:nvSpPr>
        <p:spPr bwMode="auto">
          <a:xfrm>
            <a:off x="6172200" y="4537075"/>
            <a:ext cx="2895600" cy="1558925"/>
          </a:xfrm>
          <a:prstGeom prst="rect">
            <a:avLst/>
          </a:prstGeom>
          <a:noFill/>
          <a:ln w="9525">
            <a:noFill/>
            <a:miter lim="800000"/>
            <a:headEnd/>
            <a:tailEnd/>
          </a:ln>
        </p:spPr>
        <p:txBody>
          <a:bodyPr>
            <a:prstTxWarp prst="textNoShape">
              <a:avLst/>
            </a:prstTxWarp>
            <a:spAutoFit/>
          </a:bodyPr>
          <a:lstStyle/>
          <a:p>
            <a:r>
              <a:rPr lang="en-US" sz="1600">
                <a:latin typeface="Helvetica" charset="0"/>
              </a:rPr>
              <a:t>An MD simulation of deposition of a single copper atom on a copper surface. A cross section of a 3D cell is shown. (From Wikipedia Commons)</a:t>
            </a:r>
            <a:endParaRPr lang="en-US" sz="2000">
              <a:latin typeface="Helvetica" charset="0"/>
            </a:endParaRPr>
          </a:p>
        </p:txBody>
      </p:sp>
      <p:sp>
        <p:nvSpPr>
          <p:cNvPr id="43014" name="Footer Placeholder 9"/>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ChangeArrowheads="1"/>
          </p:cNvSpPr>
          <p:nvPr/>
        </p:nvSpPr>
        <p:spPr bwMode="auto">
          <a:xfrm>
            <a:off x="6248400" y="1066800"/>
            <a:ext cx="2762250" cy="5486400"/>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sp>
        <p:nvSpPr>
          <p:cNvPr id="45058" name="Rectangle 2"/>
          <p:cNvSpPr>
            <a:spLocks noGrp="1" noChangeArrowheads="1"/>
          </p:cNvSpPr>
          <p:nvPr>
            <p:ph type="title"/>
          </p:nvPr>
        </p:nvSpPr>
        <p:spPr/>
        <p:txBody>
          <a:bodyPr/>
          <a:lstStyle/>
          <a:p>
            <a:pPr eaLnBrk="1" hangingPunct="1"/>
            <a:r>
              <a:rPr lang="en-US"/>
              <a:t>Quantum Mechanical Calculations</a:t>
            </a:r>
          </a:p>
        </p:txBody>
      </p:sp>
      <p:sp>
        <p:nvSpPr>
          <p:cNvPr id="45059" name="Rectangle 3"/>
          <p:cNvSpPr>
            <a:spLocks noGrp="1" noChangeArrowheads="1"/>
          </p:cNvSpPr>
          <p:nvPr>
            <p:ph type="body" idx="1"/>
          </p:nvPr>
        </p:nvSpPr>
        <p:spPr>
          <a:xfrm>
            <a:off x="152400" y="1143000"/>
            <a:ext cx="6248400" cy="4724400"/>
          </a:xfrm>
        </p:spPr>
        <p:txBody>
          <a:bodyPr/>
          <a:lstStyle/>
          <a:p>
            <a:pPr eaLnBrk="1" hangingPunct="1">
              <a:lnSpc>
                <a:spcPct val="90000"/>
              </a:lnSpc>
            </a:pPr>
            <a:r>
              <a:rPr lang="en-US" sz="2800" dirty="0"/>
              <a:t>Often referred to as </a:t>
            </a:r>
            <a:r>
              <a:rPr lang="en-US" sz="2800" i="1" dirty="0" err="1"/>
              <a:t>ab</a:t>
            </a:r>
            <a:r>
              <a:rPr lang="en-US" sz="2800" i="1" dirty="0"/>
              <a:t> initio</a:t>
            </a:r>
            <a:endParaRPr lang="en-US" sz="2800" dirty="0"/>
          </a:p>
          <a:p>
            <a:pPr eaLnBrk="1" hangingPunct="1">
              <a:lnSpc>
                <a:spcPct val="90000"/>
              </a:lnSpc>
            </a:pPr>
            <a:r>
              <a:rPr lang="en-US" sz="2800" dirty="0"/>
              <a:t>Density Functional Theory (DFT): Solves Schrödinger's equation approximately for charge density</a:t>
            </a:r>
          </a:p>
          <a:p>
            <a:pPr eaLnBrk="1" hangingPunct="1">
              <a:lnSpc>
                <a:spcPct val="90000"/>
              </a:lnSpc>
            </a:pPr>
            <a:r>
              <a:rPr lang="en-US" sz="2800" dirty="0"/>
              <a:t>Length scale limited; equilibrium calculations in most part</a:t>
            </a:r>
          </a:p>
          <a:p>
            <a:pPr eaLnBrk="1" hangingPunct="1">
              <a:lnSpc>
                <a:spcPct val="90000"/>
              </a:lnSpc>
            </a:pPr>
            <a:r>
              <a:rPr lang="en-US" sz="2800" dirty="0"/>
              <a:t>Can accurately predict phase stabilities, atomic interaction potentials, surface energies, etc., which can then be used for larger scale modeling</a:t>
            </a:r>
          </a:p>
          <a:p>
            <a:pPr eaLnBrk="1" hangingPunct="1">
              <a:lnSpc>
                <a:spcPct val="90000"/>
              </a:lnSpc>
            </a:pPr>
            <a:r>
              <a:rPr lang="en-US" sz="2800" dirty="0"/>
              <a:t>http://</a:t>
            </a:r>
            <a:r>
              <a:rPr lang="en-US" sz="2800" dirty="0" err="1"/>
              <a:t>www.psi-k.org</a:t>
            </a:r>
            <a:r>
              <a:rPr lang="en-US" sz="2800" dirty="0"/>
              <a:t>/</a:t>
            </a:r>
            <a:r>
              <a:rPr lang="en-US" sz="2800" dirty="0" err="1"/>
              <a:t>codes.shtml</a:t>
            </a:r>
            <a:endParaRPr lang="en-US" sz="2800" dirty="0"/>
          </a:p>
        </p:txBody>
      </p:sp>
      <p:pic>
        <p:nvPicPr>
          <p:cNvPr id="45060" name="Picture 4" descr="chargediff"/>
          <p:cNvPicPr>
            <a:picLocks noChangeAspect="1" noChangeArrowheads="1"/>
          </p:cNvPicPr>
          <p:nvPr/>
        </p:nvPicPr>
        <p:blipFill>
          <a:blip r:embed="rId3"/>
          <a:srcRect/>
          <a:stretch>
            <a:fillRect/>
          </a:stretch>
        </p:blipFill>
        <p:spPr bwMode="auto">
          <a:xfrm>
            <a:off x="6419850" y="1295400"/>
            <a:ext cx="2343150" cy="3124200"/>
          </a:xfrm>
          <a:prstGeom prst="rect">
            <a:avLst/>
          </a:prstGeom>
          <a:noFill/>
          <a:ln w="9525">
            <a:noFill/>
            <a:miter lim="800000"/>
            <a:headEnd/>
            <a:tailEnd/>
          </a:ln>
        </p:spPr>
      </p:pic>
      <p:pic>
        <p:nvPicPr>
          <p:cNvPr id="45061" name="Picture 5" descr="Alchain2"/>
          <p:cNvPicPr>
            <a:picLocks noChangeAspect="1" noChangeArrowheads="1"/>
          </p:cNvPicPr>
          <p:nvPr/>
        </p:nvPicPr>
        <p:blipFill>
          <a:blip r:embed="rId4"/>
          <a:srcRect/>
          <a:stretch>
            <a:fillRect/>
          </a:stretch>
        </p:blipFill>
        <p:spPr bwMode="auto">
          <a:xfrm>
            <a:off x="6324600" y="4038600"/>
            <a:ext cx="2590800" cy="2208213"/>
          </a:xfrm>
          <a:prstGeom prst="rect">
            <a:avLst/>
          </a:prstGeom>
          <a:noFill/>
          <a:ln w="9525">
            <a:noFill/>
            <a:miter lim="800000"/>
            <a:headEnd/>
            <a:tailEnd/>
          </a:ln>
        </p:spPr>
      </p:pic>
      <p:sp>
        <p:nvSpPr>
          <p:cNvPr id="45062" name="Rectangle 7"/>
          <p:cNvSpPr>
            <a:spLocks noChangeArrowheads="1"/>
          </p:cNvSpPr>
          <p:nvPr/>
        </p:nvSpPr>
        <p:spPr bwMode="auto">
          <a:xfrm>
            <a:off x="6353175" y="1066800"/>
            <a:ext cx="2714625" cy="581025"/>
          </a:xfrm>
          <a:prstGeom prst="rect">
            <a:avLst/>
          </a:prstGeom>
          <a:noFill/>
          <a:ln w="9525">
            <a:noFill/>
            <a:miter lim="800000"/>
            <a:headEnd/>
            <a:tailEnd/>
          </a:ln>
        </p:spPr>
        <p:txBody>
          <a:bodyPr wrap="none">
            <a:prstTxWarp prst="textNoShape">
              <a:avLst/>
            </a:prstTxWarp>
            <a:spAutoFit/>
          </a:bodyPr>
          <a:lstStyle/>
          <a:p>
            <a:r>
              <a:rPr lang="en-US" sz="1600"/>
              <a:t>Courtesy of A. Van der Ven,</a:t>
            </a:r>
          </a:p>
          <a:p>
            <a:r>
              <a:rPr lang="en-US" sz="1600"/>
              <a:t>University of Michigan</a:t>
            </a:r>
          </a:p>
        </p:txBody>
      </p:sp>
      <p:sp>
        <p:nvSpPr>
          <p:cNvPr id="45064" name="Footer Placeholder 11"/>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52400" y="304800"/>
            <a:ext cx="8763000" cy="1143000"/>
          </a:xfrm>
        </p:spPr>
        <p:txBody>
          <a:bodyPr/>
          <a:lstStyle/>
          <a:p>
            <a:pPr eaLnBrk="1" hangingPunct="1"/>
            <a:r>
              <a:rPr lang="en-US"/>
              <a:t>Computational Thermodynamics (Database-Based)</a:t>
            </a:r>
          </a:p>
        </p:txBody>
      </p:sp>
      <p:sp>
        <p:nvSpPr>
          <p:cNvPr id="47106" name="Rectangle 3"/>
          <p:cNvSpPr>
            <a:spLocks noGrp="1" noChangeArrowheads="1"/>
          </p:cNvSpPr>
          <p:nvPr>
            <p:ph type="body" idx="1"/>
          </p:nvPr>
        </p:nvSpPr>
        <p:spPr>
          <a:xfrm>
            <a:off x="304800" y="1600200"/>
            <a:ext cx="8610600" cy="4724400"/>
          </a:xfrm>
        </p:spPr>
        <p:txBody>
          <a:bodyPr/>
          <a:lstStyle/>
          <a:p>
            <a:pPr eaLnBrk="1" hangingPunct="1"/>
            <a:r>
              <a:rPr lang="en-US" dirty="0"/>
              <a:t>One of the most widely applied MSE-specific methods</a:t>
            </a:r>
          </a:p>
          <a:p>
            <a:pPr eaLnBrk="1" hangingPunct="1"/>
            <a:r>
              <a:rPr lang="en-US" dirty="0"/>
              <a:t>Based on databases (either obtained by experiments or </a:t>
            </a:r>
            <a:r>
              <a:rPr lang="en-US" dirty="0" err="1"/>
              <a:t>ab</a:t>
            </a:r>
            <a:r>
              <a:rPr lang="en-US" dirty="0"/>
              <a:t> initio calculations), calculate phase diagrams, phase fractions, etc.</a:t>
            </a:r>
          </a:p>
          <a:p>
            <a:pPr eaLnBrk="1" hangingPunct="1"/>
            <a:r>
              <a:rPr lang="en-US" dirty="0"/>
              <a:t>Computation is needed for flexibility of having many components and </a:t>
            </a:r>
            <a:r>
              <a:rPr lang="en-US" dirty="0" smtClean="0"/>
              <a:t>interpolating/extrapolating </a:t>
            </a:r>
            <a:r>
              <a:rPr lang="en-US" dirty="0"/>
              <a:t>the available data</a:t>
            </a:r>
          </a:p>
        </p:txBody>
      </p:sp>
      <p:sp>
        <p:nvSpPr>
          <p:cNvPr id="47108"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76200" y="228600"/>
            <a:ext cx="8763000" cy="1143000"/>
          </a:xfrm>
        </p:spPr>
        <p:txBody>
          <a:bodyPr/>
          <a:lstStyle/>
          <a:p>
            <a:pPr eaLnBrk="1" hangingPunct="1"/>
            <a:r>
              <a:rPr lang="en-US"/>
              <a:t>Equilibrium Phase Calculation Example</a:t>
            </a:r>
          </a:p>
        </p:txBody>
      </p:sp>
      <p:sp>
        <p:nvSpPr>
          <p:cNvPr id="49154" name="Rectangle 3"/>
          <p:cNvSpPr>
            <a:spLocks noGrp="1" noChangeArrowheads="1"/>
          </p:cNvSpPr>
          <p:nvPr>
            <p:ph type="body" idx="1"/>
          </p:nvPr>
        </p:nvSpPr>
        <p:spPr>
          <a:xfrm>
            <a:off x="152400" y="1524000"/>
            <a:ext cx="4648200" cy="4724400"/>
          </a:xfrm>
        </p:spPr>
        <p:txBody>
          <a:bodyPr/>
          <a:lstStyle/>
          <a:p>
            <a:pPr eaLnBrk="1" hangingPunct="1">
              <a:lnSpc>
                <a:spcPct val="90000"/>
              </a:lnSpc>
            </a:pPr>
            <a:r>
              <a:rPr lang="en-US"/>
              <a:t>A phase diagrams for ternary system (W-Co-C)</a:t>
            </a:r>
          </a:p>
          <a:p>
            <a:pPr eaLnBrk="1" hangingPunct="1">
              <a:lnSpc>
                <a:spcPct val="90000"/>
              </a:lnSpc>
            </a:pPr>
            <a:r>
              <a:rPr lang="en-US"/>
              <a:t>Method: CALPHAD (CALculation of PHAse Diagrams)</a:t>
            </a:r>
          </a:p>
          <a:p>
            <a:pPr eaLnBrk="1" hangingPunct="1">
              <a:lnSpc>
                <a:spcPct val="90000"/>
              </a:lnSpc>
            </a:pPr>
            <a:r>
              <a:rPr lang="en-US"/>
              <a:t>Quality of the database determines the accuracy of the prediction</a:t>
            </a:r>
          </a:p>
        </p:txBody>
      </p:sp>
      <p:pic>
        <p:nvPicPr>
          <p:cNvPr id="49155" name="Picture 4"/>
          <p:cNvPicPr>
            <a:picLocks noChangeAspect="1" noChangeArrowheads="1"/>
          </p:cNvPicPr>
          <p:nvPr/>
        </p:nvPicPr>
        <p:blipFill>
          <a:blip r:embed="rId3"/>
          <a:srcRect/>
          <a:stretch>
            <a:fillRect/>
          </a:stretch>
        </p:blipFill>
        <p:spPr bwMode="auto">
          <a:xfrm>
            <a:off x="4724400" y="1828800"/>
            <a:ext cx="3962400" cy="3005138"/>
          </a:xfrm>
          <a:prstGeom prst="rect">
            <a:avLst/>
          </a:prstGeom>
          <a:noFill/>
          <a:ln w="9525">
            <a:noFill/>
            <a:miter lim="800000"/>
            <a:headEnd/>
            <a:tailEnd/>
          </a:ln>
        </p:spPr>
      </p:pic>
      <p:sp>
        <p:nvSpPr>
          <p:cNvPr id="49156" name="Rectangle 5"/>
          <p:cNvSpPr>
            <a:spLocks noChangeArrowheads="1"/>
          </p:cNvSpPr>
          <p:nvPr/>
        </p:nvSpPr>
        <p:spPr bwMode="auto">
          <a:xfrm>
            <a:off x="4579938" y="4953000"/>
            <a:ext cx="4564062" cy="1004888"/>
          </a:xfrm>
          <a:prstGeom prst="rect">
            <a:avLst/>
          </a:prstGeom>
          <a:noFill/>
          <a:ln w="9525">
            <a:noFill/>
            <a:miter lim="800000"/>
            <a:headEnd/>
            <a:tailEnd/>
          </a:ln>
        </p:spPr>
        <p:txBody>
          <a:bodyPr>
            <a:prstTxWarp prst="textNoShape">
              <a:avLst/>
            </a:prstTxWarp>
            <a:spAutoFit/>
          </a:bodyPr>
          <a:lstStyle/>
          <a:p>
            <a:r>
              <a:rPr lang="en-US" sz="1200">
                <a:latin typeface="Verdana" charset="0"/>
              </a:rPr>
              <a:t>Vertical section (isopleth) of the tungsten-cobalt-carbon (W-Co-C) ternary system, calculated with Thermo-Calc coupled with SSOL4 thermodynamic database. The cobalt content is kept constant at 10 wt. %. (From </a:t>
            </a:r>
            <a:r>
              <a:rPr lang="en-US" sz="1200"/>
              <a:t>http://www.calphad.com/tungsten-cobalt-carbon.html)</a:t>
            </a:r>
            <a:endParaRPr lang="en-US"/>
          </a:p>
        </p:txBody>
      </p:sp>
      <p:sp>
        <p:nvSpPr>
          <p:cNvPr id="49158" name="Footer Placeholder 9"/>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b="1" dirty="0" smtClean="0"/>
              <a:t>4. How </a:t>
            </a:r>
            <a:r>
              <a:rPr lang="en-US" b="1" dirty="0"/>
              <a:t>Do I Start?</a:t>
            </a:r>
          </a:p>
        </p:txBody>
      </p:sp>
      <p:sp>
        <p:nvSpPr>
          <p:cNvPr id="73730" name="Rectangle 3"/>
          <p:cNvSpPr>
            <a:spLocks noGrp="1" noChangeArrowheads="1"/>
          </p:cNvSpPr>
          <p:nvPr>
            <p:ph type="body" idx="1"/>
          </p:nvPr>
        </p:nvSpPr>
        <p:spPr>
          <a:xfrm>
            <a:off x="228600" y="1143000"/>
            <a:ext cx="8763000" cy="5257800"/>
          </a:xfrm>
        </p:spPr>
        <p:txBody>
          <a:bodyPr/>
          <a:lstStyle/>
          <a:p>
            <a:pPr eaLnBrk="1" hangingPunct="1">
              <a:lnSpc>
                <a:spcPct val="90000"/>
              </a:lnSpc>
            </a:pPr>
            <a:r>
              <a:rPr lang="en-US" sz="2800" dirty="0"/>
              <a:t>Identify the problem and examine possible tools; start small (read success stories)</a:t>
            </a:r>
          </a:p>
          <a:p>
            <a:pPr eaLnBrk="1" hangingPunct="1">
              <a:lnSpc>
                <a:spcPct val="90000"/>
              </a:lnSpc>
            </a:pPr>
            <a:r>
              <a:rPr lang="en-US" sz="2800" dirty="0"/>
              <a:t>Obtain the software (+hardware)</a:t>
            </a:r>
          </a:p>
          <a:p>
            <a:pPr lvl="1" eaLnBrk="1" hangingPunct="1">
              <a:lnSpc>
                <a:spcPct val="90000"/>
              </a:lnSpc>
            </a:pPr>
            <a:r>
              <a:rPr lang="en-US" sz="2400" dirty="0"/>
              <a:t>There may be simpler and more inexpensive options to start with</a:t>
            </a:r>
          </a:p>
          <a:p>
            <a:pPr lvl="1" eaLnBrk="1" hangingPunct="1">
              <a:lnSpc>
                <a:spcPct val="90000"/>
              </a:lnSpc>
            </a:pPr>
            <a:r>
              <a:rPr lang="en-US" sz="2400" dirty="0"/>
              <a:t>Ask about demo or trial version of commercial software</a:t>
            </a:r>
          </a:p>
          <a:p>
            <a:pPr lvl="1" eaLnBrk="1" hangingPunct="1">
              <a:lnSpc>
                <a:spcPct val="90000"/>
              </a:lnSpc>
            </a:pPr>
            <a:r>
              <a:rPr lang="en-US" sz="2400" dirty="0"/>
              <a:t>Free software (typically there is no technical support, however)</a:t>
            </a:r>
          </a:p>
          <a:p>
            <a:pPr eaLnBrk="1" hangingPunct="1">
              <a:lnSpc>
                <a:spcPct val="90000"/>
              </a:lnSpc>
            </a:pPr>
            <a:r>
              <a:rPr lang="en-US" sz="2800" dirty="0"/>
              <a:t>Follow </a:t>
            </a:r>
            <a:r>
              <a:rPr lang="en-US" sz="2800" dirty="0" smtClean="0"/>
              <a:t>tutorials; </a:t>
            </a:r>
            <a:r>
              <a:rPr lang="en-US" sz="2800" dirty="0"/>
              <a:t>examine demo setup</a:t>
            </a:r>
          </a:p>
          <a:p>
            <a:pPr eaLnBrk="1" hangingPunct="1">
              <a:lnSpc>
                <a:spcPct val="90000"/>
              </a:lnSpc>
            </a:pPr>
            <a:r>
              <a:rPr lang="en-US" sz="2800" dirty="0"/>
              <a:t>For commercial software, sign up for training</a:t>
            </a:r>
          </a:p>
          <a:p>
            <a:pPr eaLnBrk="1" hangingPunct="1">
              <a:lnSpc>
                <a:spcPct val="90000"/>
              </a:lnSpc>
            </a:pPr>
            <a:r>
              <a:rPr lang="en-US" sz="2800" dirty="0"/>
              <a:t>Alternatively, try </a:t>
            </a:r>
            <a:r>
              <a:rPr lang="en-US" sz="2800" dirty="0" err="1"/>
              <a:t>nanohub</a:t>
            </a:r>
            <a:r>
              <a:rPr lang="en-US" sz="2800" dirty="0"/>
              <a:t>, etc., where simulations can be run over the web.</a:t>
            </a:r>
          </a:p>
        </p:txBody>
      </p:sp>
      <p:sp>
        <p:nvSpPr>
          <p:cNvPr id="73732"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t>Beyond Free/Commercial Software</a:t>
            </a:r>
          </a:p>
        </p:txBody>
      </p:sp>
      <p:sp>
        <p:nvSpPr>
          <p:cNvPr id="75778" name="Rectangle 3"/>
          <p:cNvSpPr>
            <a:spLocks noGrp="1" noChangeArrowheads="1"/>
          </p:cNvSpPr>
          <p:nvPr>
            <p:ph type="body" idx="1"/>
          </p:nvPr>
        </p:nvSpPr>
        <p:spPr/>
        <p:txBody>
          <a:bodyPr/>
          <a:lstStyle/>
          <a:p>
            <a:pPr eaLnBrk="1" hangingPunct="1">
              <a:lnSpc>
                <a:spcPct val="90000"/>
              </a:lnSpc>
            </a:pPr>
            <a:r>
              <a:rPr lang="en-US"/>
              <a:t>Matlab or other high-level programming languages/scripts</a:t>
            </a:r>
          </a:p>
          <a:p>
            <a:pPr lvl="1" eaLnBrk="1" hangingPunct="1">
              <a:lnSpc>
                <a:spcPct val="90000"/>
              </a:lnSpc>
            </a:pPr>
            <a:r>
              <a:rPr lang="en-US">
                <a:cs typeface="ＭＳ Ｐゴシック" charset="-128"/>
              </a:rPr>
              <a:t>If the problem is simple enough, it can be solved using easy-to-learn programming languages and scripts</a:t>
            </a:r>
          </a:p>
          <a:p>
            <a:pPr eaLnBrk="1" hangingPunct="1">
              <a:lnSpc>
                <a:spcPct val="90000"/>
              </a:lnSpc>
            </a:pPr>
            <a:r>
              <a:rPr lang="en-US"/>
              <a:t>Fortran, C, C++</a:t>
            </a:r>
          </a:p>
          <a:p>
            <a:pPr lvl="1" eaLnBrk="1" hangingPunct="1">
              <a:lnSpc>
                <a:spcPct val="90000"/>
              </a:lnSpc>
            </a:pPr>
            <a:r>
              <a:rPr lang="en-US">
                <a:cs typeface="ＭＳ Ｐゴシック" charset="-128"/>
              </a:rPr>
              <a:t>These languages provide computational efficiency, but more difficult to learn</a:t>
            </a:r>
          </a:p>
          <a:p>
            <a:pPr lvl="1" eaLnBrk="1" hangingPunct="1">
              <a:lnSpc>
                <a:spcPct val="90000"/>
              </a:lnSpc>
            </a:pPr>
            <a:r>
              <a:rPr lang="en-US">
                <a:cs typeface="ＭＳ Ｐゴシック" charset="-128"/>
              </a:rPr>
              <a:t>Utilize libraries when possible</a:t>
            </a:r>
          </a:p>
          <a:p>
            <a:pPr eaLnBrk="1" hangingPunct="1">
              <a:lnSpc>
                <a:spcPct val="90000"/>
              </a:lnSpc>
            </a:pPr>
            <a:endParaRPr lang="en-US"/>
          </a:p>
        </p:txBody>
      </p:sp>
      <p:sp>
        <p:nvSpPr>
          <p:cNvPr id="75780"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b="1" dirty="0" smtClean="0"/>
              <a:t>5. Conclusion/Takeaway</a:t>
            </a:r>
            <a:endParaRPr lang="en-US" b="1" dirty="0"/>
          </a:p>
        </p:txBody>
      </p:sp>
      <p:sp>
        <p:nvSpPr>
          <p:cNvPr id="77826" name="Rectangle 3"/>
          <p:cNvSpPr>
            <a:spLocks noGrp="1" noChangeArrowheads="1"/>
          </p:cNvSpPr>
          <p:nvPr>
            <p:ph type="body" idx="1"/>
          </p:nvPr>
        </p:nvSpPr>
        <p:spPr>
          <a:xfrm>
            <a:off x="533400" y="1219200"/>
            <a:ext cx="7924800" cy="4876800"/>
          </a:xfrm>
        </p:spPr>
        <p:txBody>
          <a:bodyPr/>
          <a:lstStyle/>
          <a:p>
            <a:pPr eaLnBrk="1" hangingPunct="1">
              <a:lnSpc>
                <a:spcPct val="90000"/>
              </a:lnSpc>
            </a:pPr>
            <a:r>
              <a:rPr lang="en-US"/>
              <a:t>Many simulation tools are now available for immediate applications</a:t>
            </a:r>
          </a:p>
          <a:p>
            <a:pPr eaLnBrk="1" hangingPunct="1">
              <a:lnSpc>
                <a:spcPct val="90000"/>
              </a:lnSpc>
            </a:pPr>
            <a:r>
              <a:rPr lang="en-US"/>
              <a:t>Applications at various levels; training and support available for commercial packages</a:t>
            </a:r>
          </a:p>
          <a:p>
            <a:pPr eaLnBrk="1" hangingPunct="1">
              <a:lnSpc>
                <a:spcPct val="90000"/>
              </a:lnSpc>
            </a:pPr>
            <a:r>
              <a:rPr lang="en-US"/>
              <a:t>Simulation tools can save time and resources required for materials and component design</a:t>
            </a:r>
          </a:p>
          <a:p>
            <a:pPr eaLnBrk="1" hangingPunct="1">
              <a:lnSpc>
                <a:spcPct val="90000"/>
              </a:lnSpc>
            </a:pPr>
            <a:r>
              <a:rPr lang="en-US"/>
              <a:t>Take advantage of exponentially increasing computational power!</a:t>
            </a:r>
          </a:p>
        </p:txBody>
      </p:sp>
      <p:sp>
        <p:nvSpPr>
          <p:cNvPr id="77828"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Rover Curiosity Update</a:t>
            </a:r>
            <a:endParaRPr lang="en-US" dirty="0"/>
          </a:p>
        </p:txBody>
      </p:sp>
      <p:sp>
        <p:nvSpPr>
          <p:cNvPr id="3" name="Content Placeholder 2"/>
          <p:cNvSpPr>
            <a:spLocks noGrp="1"/>
          </p:cNvSpPr>
          <p:nvPr>
            <p:ph idx="1"/>
          </p:nvPr>
        </p:nvSpPr>
        <p:spPr>
          <a:xfrm>
            <a:off x="127000" y="1347036"/>
            <a:ext cx="4868333" cy="4798928"/>
          </a:xfrm>
        </p:spPr>
        <p:txBody>
          <a:bodyPr/>
          <a:lstStyle/>
          <a:p>
            <a:r>
              <a:rPr lang="en-US" dirty="0"/>
              <a:t>As of May </a:t>
            </a:r>
            <a:r>
              <a:rPr lang="en-US" dirty="0" smtClean="0"/>
              <a:t>17, 2017, </a:t>
            </a:r>
            <a:r>
              <a:rPr lang="en-US" i="1" dirty="0"/>
              <a:t>Curiosity</a:t>
            </a:r>
            <a:r>
              <a:rPr lang="en-US" dirty="0"/>
              <a:t> has been on Mars for </a:t>
            </a:r>
            <a:r>
              <a:rPr lang="en-US" dirty="0" smtClean="0"/>
              <a:t>1745 days since landing on Aug. 3, 2012!</a:t>
            </a:r>
          </a:p>
          <a:p>
            <a:r>
              <a:rPr lang="en-US" dirty="0" smtClean="0"/>
              <a:t>Mission extended indefinitely.</a:t>
            </a:r>
          </a:p>
          <a:p>
            <a:r>
              <a:rPr lang="en-US" dirty="0" smtClean="0"/>
              <a:t>It will be the basis of the planned Mars 2020.</a:t>
            </a:r>
            <a:endParaRPr lang="en-US" dirty="0"/>
          </a:p>
        </p:txBody>
      </p:sp>
      <p:sp>
        <p:nvSpPr>
          <p:cNvPr id="4" name="Footer Placeholder 3"/>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pic>
        <p:nvPicPr>
          <p:cNvPr id="5" name="Picture 4"/>
          <p:cNvPicPr>
            <a:picLocks noChangeAspect="1"/>
          </p:cNvPicPr>
          <p:nvPr/>
        </p:nvPicPr>
        <p:blipFill>
          <a:blip r:embed="rId3"/>
          <a:stretch>
            <a:fillRect/>
          </a:stretch>
        </p:blipFill>
        <p:spPr>
          <a:xfrm>
            <a:off x="5181600" y="1295400"/>
            <a:ext cx="3505200" cy="4832795"/>
          </a:xfrm>
          <a:prstGeom prst="rect">
            <a:avLst/>
          </a:prstGeom>
        </p:spPr>
      </p:pic>
    </p:spTree>
    <p:extLst>
      <p:ext uri="{BB962C8B-B14F-4D97-AF65-F5344CB8AC3E}">
        <p14:creationId xmlns:p14="http://schemas.microsoft.com/office/powerpoint/2010/main" val="12524076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Mars Rover Tire Damage Identified in Summer 2014</a:t>
            </a:r>
          </a:p>
        </p:txBody>
      </p:sp>
      <p:sp>
        <p:nvSpPr>
          <p:cNvPr id="3" name="Content Placeholder 2"/>
          <p:cNvSpPr>
            <a:spLocks noGrp="1"/>
          </p:cNvSpPr>
          <p:nvPr>
            <p:ph idx="1"/>
          </p:nvPr>
        </p:nvSpPr>
        <p:spPr>
          <a:xfrm>
            <a:off x="228600" y="1371600"/>
            <a:ext cx="3429000" cy="4724400"/>
          </a:xfrm>
        </p:spPr>
        <p:txBody>
          <a:bodyPr/>
          <a:lstStyle/>
          <a:p>
            <a:r>
              <a:rPr lang="en-US" sz="2400" dirty="0" smtClean="0"/>
              <a:t>Aluminum tires are showing damages</a:t>
            </a:r>
          </a:p>
          <a:p>
            <a:r>
              <a:rPr lang="en-US" sz="2400" dirty="0" smtClean="0"/>
              <a:t>It’s still going -- </a:t>
            </a:r>
            <a:br>
              <a:rPr lang="en-US" sz="2400" dirty="0" smtClean="0"/>
            </a:br>
            <a:r>
              <a:rPr lang="en-US" sz="2400" dirty="0" smtClean="0"/>
              <a:t>~15 kilometers* </a:t>
            </a:r>
            <a:br>
              <a:rPr lang="en-US" sz="2400" dirty="0" smtClean="0"/>
            </a:br>
            <a:r>
              <a:rPr lang="en-US" sz="2400" dirty="0" smtClean="0"/>
              <a:t>(~9.5 miles*) </a:t>
            </a:r>
            <a:r>
              <a:rPr lang="en-US" sz="2400" dirty="0"/>
              <a:t>of </a:t>
            </a:r>
            <a:r>
              <a:rPr lang="en-US" sz="2400" dirty="0" smtClean="0"/>
              <a:t/>
            </a:r>
            <a:br>
              <a:rPr lang="en-US" sz="2400" dirty="0" smtClean="0"/>
            </a:br>
            <a:r>
              <a:rPr lang="en-US" sz="2400" dirty="0" smtClean="0"/>
              <a:t>total </a:t>
            </a:r>
            <a:r>
              <a:rPr lang="en-US" sz="2400" dirty="0"/>
              <a:t>driving since its 2012 </a:t>
            </a:r>
            <a:r>
              <a:rPr lang="en-US" sz="2400" dirty="0" smtClean="0"/>
              <a:t>landing!</a:t>
            </a:r>
          </a:p>
          <a:p>
            <a:r>
              <a:rPr lang="en-US" sz="2400" dirty="0" smtClean="0"/>
              <a:t>But </a:t>
            </a:r>
            <a:r>
              <a:rPr lang="en-US" sz="2400" dirty="0"/>
              <a:t>we need stronger Al for future missions</a:t>
            </a:r>
            <a:r>
              <a:rPr lang="en-US" sz="2400" dirty="0" smtClean="0"/>
              <a:t>!</a:t>
            </a:r>
            <a:endParaRPr lang="en-US" sz="2800" dirty="0" smtClean="0"/>
          </a:p>
          <a:p>
            <a:endParaRPr lang="en-US" sz="2800" dirty="0"/>
          </a:p>
          <a:p>
            <a:endParaRPr lang="en-US" sz="2800" dirty="0" smtClean="0"/>
          </a:p>
          <a:p>
            <a:endParaRPr lang="en-US" sz="280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pic>
        <p:nvPicPr>
          <p:cNvPr id="7" name="Picture 6"/>
          <p:cNvPicPr>
            <a:picLocks noChangeAspect="1"/>
          </p:cNvPicPr>
          <p:nvPr/>
        </p:nvPicPr>
        <p:blipFill>
          <a:blip r:embed="rId3"/>
          <a:stretch>
            <a:fillRect/>
          </a:stretch>
        </p:blipFill>
        <p:spPr>
          <a:xfrm>
            <a:off x="3810000" y="1524000"/>
            <a:ext cx="4940300" cy="4207826"/>
          </a:xfrm>
          <a:prstGeom prst="rect">
            <a:avLst/>
          </a:prstGeom>
        </p:spPr>
      </p:pic>
      <p:sp>
        <p:nvSpPr>
          <p:cNvPr id="5" name="TextBox 4"/>
          <p:cNvSpPr txBox="1"/>
          <p:nvPr/>
        </p:nvSpPr>
        <p:spPr>
          <a:xfrm>
            <a:off x="228600" y="5479703"/>
            <a:ext cx="2443298" cy="461665"/>
          </a:xfrm>
          <a:prstGeom prst="rect">
            <a:avLst/>
          </a:prstGeom>
          <a:noFill/>
        </p:spPr>
        <p:txBody>
          <a:bodyPr wrap="none" rtlCol="0">
            <a:spAutoFit/>
          </a:bodyPr>
          <a:lstStyle/>
          <a:p>
            <a:r>
              <a:rPr lang="en-US" dirty="0" smtClean="0"/>
              <a:t>*As of Jan. 2017</a:t>
            </a:r>
            <a:endParaRPr lang="en-US" dirty="0"/>
          </a:p>
        </p:txBody>
      </p:sp>
    </p:spTree>
    <p:extLst>
      <p:ext uri="{BB962C8B-B14F-4D97-AF65-F5344CB8AC3E}">
        <p14:creationId xmlns:p14="http://schemas.microsoft.com/office/powerpoint/2010/main" val="29298327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Mars Rover Tire Damage Identified in Summer 2014</a:t>
            </a:r>
          </a:p>
        </p:txBody>
      </p:sp>
      <p:sp>
        <p:nvSpPr>
          <p:cNvPr id="3" name="Content Placeholder 2"/>
          <p:cNvSpPr>
            <a:spLocks noGrp="1"/>
          </p:cNvSpPr>
          <p:nvPr>
            <p:ph idx="1"/>
          </p:nvPr>
        </p:nvSpPr>
        <p:spPr>
          <a:xfrm>
            <a:off x="228600" y="1371600"/>
            <a:ext cx="3429000" cy="4724400"/>
          </a:xfrm>
        </p:spPr>
        <p:txBody>
          <a:bodyPr/>
          <a:lstStyle/>
          <a:p>
            <a:r>
              <a:rPr lang="en-US" sz="2400" dirty="0" smtClean="0"/>
              <a:t>Aluminum tires are showing damages</a:t>
            </a:r>
          </a:p>
          <a:p>
            <a:r>
              <a:rPr lang="en-US" sz="2400" dirty="0" smtClean="0"/>
              <a:t>It’s still going -- </a:t>
            </a:r>
            <a:br>
              <a:rPr lang="en-US" sz="2400" dirty="0" smtClean="0"/>
            </a:br>
            <a:r>
              <a:rPr lang="en-US" sz="2400" dirty="0" smtClean="0"/>
              <a:t>~15 kilometers* </a:t>
            </a:r>
            <a:br>
              <a:rPr lang="en-US" sz="2400" dirty="0" smtClean="0"/>
            </a:br>
            <a:r>
              <a:rPr lang="en-US" sz="2400" dirty="0" smtClean="0"/>
              <a:t>(~9.5 miles*) </a:t>
            </a:r>
            <a:r>
              <a:rPr lang="en-US" sz="2400" dirty="0"/>
              <a:t>of </a:t>
            </a:r>
            <a:r>
              <a:rPr lang="en-US" sz="2400" dirty="0" smtClean="0"/>
              <a:t/>
            </a:r>
            <a:br>
              <a:rPr lang="en-US" sz="2400" dirty="0" smtClean="0"/>
            </a:br>
            <a:r>
              <a:rPr lang="en-US" sz="2400" dirty="0" smtClean="0"/>
              <a:t>total </a:t>
            </a:r>
            <a:r>
              <a:rPr lang="en-US" sz="2400" dirty="0"/>
              <a:t>driving since its 2012 </a:t>
            </a:r>
            <a:r>
              <a:rPr lang="en-US" sz="2400" dirty="0" smtClean="0"/>
              <a:t>landing!</a:t>
            </a:r>
          </a:p>
          <a:p>
            <a:r>
              <a:rPr lang="en-US" sz="2400" dirty="0" smtClean="0"/>
              <a:t>But </a:t>
            </a:r>
            <a:r>
              <a:rPr lang="en-US" sz="2400" dirty="0"/>
              <a:t>we need stronger Al for future missions</a:t>
            </a:r>
            <a:r>
              <a:rPr lang="en-US" sz="2400" dirty="0" smtClean="0"/>
              <a:t>!</a:t>
            </a:r>
            <a:endParaRPr lang="en-US" sz="2800" dirty="0" smtClean="0"/>
          </a:p>
          <a:p>
            <a:endParaRPr lang="en-US" sz="2800" dirty="0"/>
          </a:p>
          <a:p>
            <a:endParaRPr lang="en-US" sz="2800" dirty="0" smtClean="0"/>
          </a:p>
          <a:p>
            <a:endParaRPr lang="en-US" sz="280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pic>
        <p:nvPicPr>
          <p:cNvPr id="7" name="Picture 6"/>
          <p:cNvPicPr>
            <a:picLocks noChangeAspect="1"/>
          </p:cNvPicPr>
          <p:nvPr/>
        </p:nvPicPr>
        <p:blipFill>
          <a:blip r:embed="rId3"/>
          <a:stretch>
            <a:fillRect/>
          </a:stretch>
        </p:blipFill>
        <p:spPr>
          <a:xfrm>
            <a:off x="3810000" y="1524000"/>
            <a:ext cx="4940300" cy="4207826"/>
          </a:xfrm>
          <a:prstGeom prst="rect">
            <a:avLst/>
          </a:prstGeom>
        </p:spPr>
      </p:pic>
      <p:sp>
        <p:nvSpPr>
          <p:cNvPr id="5" name="TextBox 4"/>
          <p:cNvSpPr txBox="1"/>
          <p:nvPr/>
        </p:nvSpPr>
        <p:spPr>
          <a:xfrm>
            <a:off x="228600" y="5479703"/>
            <a:ext cx="2443298" cy="461665"/>
          </a:xfrm>
          <a:prstGeom prst="rect">
            <a:avLst/>
          </a:prstGeom>
          <a:noFill/>
        </p:spPr>
        <p:txBody>
          <a:bodyPr wrap="none" rtlCol="0">
            <a:spAutoFit/>
          </a:bodyPr>
          <a:lstStyle/>
          <a:p>
            <a:r>
              <a:rPr lang="en-US" dirty="0" smtClean="0"/>
              <a:t>*As of Jan. 2017</a:t>
            </a:r>
            <a:endParaRPr lang="en-US" dirty="0"/>
          </a:p>
        </p:txBody>
      </p:sp>
      <p:sp>
        <p:nvSpPr>
          <p:cNvPr id="8" name="Rectangle 7"/>
          <p:cNvSpPr/>
          <p:nvPr/>
        </p:nvSpPr>
        <p:spPr>
          <a:xfrm>
            <a:off x="4648200" y="2971800"/>
            <a:ext cx="3581400" cy="2062103"/>
          </a:xfrm>
          <a:prstGeom prst="rect">
            <a:avLst/>
          </a:prstGeom>
          <a:solidFill>
            <a:schemeClr val="accent1">
              <a:alpha val="83000"/>
            </a:schemeClr>
          </a:solidFill>
        </p:spPr>
        <p:txBody>
          <a:bodyPr wrap="square">
            <a:spAutoFit/>
          </a:bodyPr>
          <a:lstStyle/>
          <a:p>
            <a:pPr algn="ctr"/>
            <a:r>
              <a:rPr lang="en-US" sz="3200" dirty="0"/>
              <a:t>Maybe one of you could solve the </a:t>
            </a:r>
            <a:r>
              <a:rPr lang="en-US" sz="3200" dirty="0" smtClean="0"/>
              <a:t>problem for Mars 2020!</a:t>
            </a:r>
            <a:endParaRPr lang="en-US" sz="3200" dirty="0"/>
          </a:p>
        </p:txBody>
      </p:sp>
    </p:spTree>
    <p:extLst>
      <p:ext uri="{BB962C8B-B14F-4D97-AF65-F5344CB8AC3E}">
        <p14:creationId xmlns:p14="http://schemas.microsoft.com/office/powerpoint/2010/main" val="3330026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smtClean="0"/>
              <a:t>Outline</a:t>
            </a:r>
            <a:endParaRPr lang="en-US" dirty="0"/>
          </a:p>
        </p:txBody>
      </p:sp>
      <p:sp>
        <p:nvSpPr>
          <p:cNvPr id="19458" name="Rectangle 3"/>
          <p:cNvSpPr>
            <a:spLocks noGrp="1" noChangeArrowheads="1"/>
          </p:cNvSpPr>
          <p:nvPr>
            <p:ph type="body" idx="1"/>
          </p:nvPr>
        </p:nvSpPr>
        <p:spPr/>
        <p:txBody>
          <a:bodyPr/>
          <a:lstStyle/>
          <a:p>
            <a:pPr marL="609600" indent="-609600" eaLnBrk="1" hangingPunct="1">
              <a:buFontTx/>
              <a:buAutoNum type="arabicPeriod"/>
            </a:pPr>
            <a:r>
              <a:rPr lang="en-US" dirty="0" smtClean="0"/>
              <a:t>Why Computational Approaches?</a:t>
            </a:r>
          </a:p>
          <a:p>
            <a:pPr marL="609600" indent="-609600" eaLnBrk="1" hangingPunct="1">
              <a:buFontTx/>
              <a:buAutoNum type="arabicPeriod"/>
            </a:pPr>
            <a:r>
              <a:rPr lang="en-US" dirty="0" smtClean="0"/>
              <a:t>What </a:t>
            </a:r>
            <a:r>
              <a:rPr lang="en-US" dirty="0"/>
              <a:t>is Computational Materials Science and Engineering (CMSE)?</a:t>
            </a:r>
          </a:p>
          <a:p>
            <a:pPr marL="609600" indent="-609600" eaLnBrk="1" hangingPunct="1">
              <a:buFontTx/>
              <a:buAutoNum type="arabicPeriod"/>
            </a:pPr>
            <a:r>
              <a:rPr lang="en-US" dirty="0"/>
              <a:t>Computational MSE Tools of Today</a:t>
            </a:r>
          </a:p>
          <a:p>
            <a:pPr marL="609600" indent="-609600" eaLnBrk="1" hangingPunct="1">
              <a:buFontTx/>
              <a:buAutoNum type="arabicPeriod"/>
            </a:pPr>
            <a:r>
              <a:rPr lang="en-US" dirty="0" smtClean="0"/>
              <a:t>How </a:t>
            </a:r>
            <a:r>
              <a:rPr lang="en-US" dirty="0"/>
              <a:t>&amp; Where to Start</a:t>
            </a:r>
            <a:r>
              <a:rPr lang="en-US" dirty="0" smtClean="0"/>
              <a:t>?</a:t>
            </a:r>
          </a:p>
          <a:p>
            <a:pPr marL="609600" indent="-609600" eaLnBrk="1" hangingPunct="1">
              <a:buFontTx/>
              <a:buAutoNum type="arabicPeriod"/>
            </a:pPr>
            <a:r>
              <a:rPr lang="en-US" smtClean="0"/>
              <a:t>Conclusion</a:t>
            </a:r>
            <a:endParaRPr lang="en-US" dirty="0"/>
          </a:p>
        </p:txBody>
      </p:sp>
      <p:sp>
        <p:nvSpPr>
          <p:cNvPr id="19460" name="Footer Placeholder 4"/>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152400" y="2514600"/>
            <a:ext cx="8763000" cy="1143000"/>
          </a:xfrm>
        </p:spPr>
        <p:txBody>
          <a:bodyPr/>
          <a:lstStyle/>
          <a:p>
            <a:pPr eaLnBrk="1" hangingPunct="1"/>
            <a:r>
              <a:rPr lang="en-US" dirty="0" smtClean="0"/>
              <a:t>Questions?</a:t>
            </a:r>
            <a:br>
              <a:rPr lang="en-US" dirty="0" smtClean="0"/>
            </a:br>
            <a:r>
              <a:rPr lang="en-US" dirty="0" smtClean="0"/>
              <a:t/>
            </a:r>
            <a:br>
              <a:rPr lang="en-US" dirty="0" smtClean="0"/>
            </a:br>
            <a:r>
              <a:rPr lang="en-US" dirty="0" smtClean="0"/>
              <a:t>5 min break</a:t>
            </a:r>
            <a:endParaRPr lang="en-US" dirty="0"/>
          </a:p>
        </p:txBody>
      </p:sp>
      <p:sp>
        <p:nvSpPr>
          <p:cNvPr id="79876" name="Footer Placeholder 7"/>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 Why Computation?  </a:t>
            </a:r>
            <a:r>
              <a:rPr lang="en-US" dirty="0" smtClean="0"/>
              <a:t>Case of Mars Rover Curiosity</a:t>
            </a:r>
            <a:endParaRPr lang="en-US" dirty="0"/>
          </a:p>
        </p:txBody>
      </p:sp>
      <p:sp>
        <p:nvSpPr>
          <p:cNvPr id="3" name="Content Placeholder 2"/>
          <p:cNvSpPr>
            <a:spLocks noGrp="1"/>
          </p:cNvSpPr>
          <p:nvPr>
            <p:ph idx="1"/>
          </p:nvPr>
        </p:nvSpPr>
        <p:spPr/>
        <p:txBody>
          <a:bodyPr/>
          <a:lstStyle/>
          <a:p>
            <a:r>
              <a:rPr lang="en-US" dirty="0" smtClean="0"/>
              <a:t>A.k.a. </a:t>
            </a:r>
            <a:r>
              <a:rPr lang="en-US" b="1" dirty="0" smtClean="0"/>
              <a:t>Mars Science Laboratory</a:t>
            </a:r>
          </a:p>
          <a:p>
            <a:r>
              <a:rPr lang="en-US" dirty="0" smtClean="0"/>
              <a:t>Launched Nov. 2011; landed Aug. 5/6, 2012</a:t>
            </a:r>
          </a:p>
          <a:p>
            <a:r>
              <a:rPr lang="en-US" dirty="0" smtClean="0"/>
              <a:t>Much larger/heavier than previous missions (weighs </a:t>
            </a:r>
            <a:r>
              <a:rPr lang="en-US" b="1" dirty="0" smtClean="0"/>
              <a:t>1 ton</a:t>
            </a:r>
            <a:r>
              <a:rPr lang="en-US" dirty="0" smtClean="0"/>
              <a:t>!)</a:t>
            </a:r>
          </a:p>
          <a:p>
            <a:r>
              <a:rPr lang="en-US" dirty="0" smtClean="0"/>
              <a:t>Many </a:t>
            </a:r>
            <a:r>
              <a:rPr lang="en-US" b="1" dirty="0" smtClean="0"/>
              <a:t>sensitive on-board tools</a:t>
            </a:r>
            <a:r>
              <a:rPr lang="en-US" dirty="0" smtClean="0"/>
              <a:t>, e.g., gas </a:t>
            </a:r>
            <a:r>
              <a:rPr lang="en-US" dirty="0"/>
              <a:t>chromatograph, a mass </a:t>
            </a:r>
            <a:r>
              <a:rPr lang="en-US" dirty="0" smtClean="0"/>
              <a:t>spectrometer, a </a:t>
            </a:r>
            <a:r>
              <a:rPr lang="en-US" dirty="0"/>
              <a:t>tunable laser spectrometer </a:t>
            </a:r>
          </a:p>
          <a:p>
            <a:endParaRPr lang="en-US" dirty="0" smtClean="0"/>
          </a:p>
          <a:p>
            <a:pPr lvl="1"/>
            <a:endParaRPr lang="en-US" dirty="0"/>
          </a:p>
        </p:txBody>
      </p:sp>
      <p:sp>
        <p:nvSpPr>
          <p:cNvPr id="4" name="Footer Placeholder 3"/>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spTree>
    <p:extLst>
      <p:ext uri="{BB962C8B-B14F-4D97-AF65-F5344CB8AC3E}">
        <p14:creationId xmlns:p14="http://schemas.microsoft.com/office/powerpoint/2010/main" val="32733365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Video</a:t>
            </a:r>
            <a:endParaRPr lang="en-US" dirty="0"/>
          </a:p>
        </p:txBody>
      </p:sp>
    </p:spTree>
    <p:extLst>
      <p:ext uri="{BB962C8B-B14F-4D97-AF65-F5344CB8AC3E}">
        <p14:creationId xmlns:p14="http://schemas.microsoft.com/office/powerpoint/2010/main" val="22574283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 Played a Significant Role</a:t>
            </a:r>
            <a:endParaRPr lang="en-US" dirty="0"/>
          </a:p>
        </p:txBody>
      </p:sp>
      <p:pic>
        <p:nvPicPr>
          <p:cNvPr id="6" name="Content Placeholder 5"/>
          <p:cNvPicPr>
            <a:picLocks noGrp="1" noChangeAspect="1"/>
          </p:cNvPicPr>
          <p:nvPr>
            <p:ph idx="1"/>
          </p:nvPr>
        </p:nvPicPr>
        <p:blipFill>
          <a:blip r:embed="rId3"/>
          <a:srcRect l="2288" r="2288"/>
          <a:stretch>
            <a:fillRect/>
          </a:stretch>
        </p:blipFill>
        <p:spPr>
          <a:xfrm>
            <a:off x="381000" y="1219200"/>
            <a:ext cx="4495800" cy="2732741"/>
          </a:xfrm>
          <a:prstGeom prst="rect">
            <a:avLst/>
          </a:prstGeom>
          <a:ln>
            <a:noFill/>
          </a:ln>
          <a:effectLst>
            <a:softEdge rad="112500"/>
          </a:effectLst>
        </p:spPr>
      </p:pic>
      <p:sp>
        <p:nvSpPr>
          <p:cNvPr id="4" name="Footer Placeholder 3"/>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pic>
        <p:nvPicPr>
          <p:cNvPr id="7" name="Picture 6"/>
          <p:cNvPicPr>
            <a:picLocks noChangeAspect="1"/>
          </p:cNvPicPr>
          <p:nvPr/>
        </p:nvPicPr>
        <p:blipFill>
          <a:blip r:embed="rId4"/>
          <a:stretch>
            <a:fillRect/>
          </a:stretch>
        </p:blipFill>
        <p:spPr>
          <a:xfrm>
            <a:off x="2781300" y="3733800"/>
            <a:ext cx="6438900" cy="2469592"/>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5181600" y="1447800"/>
            <a:ext cx="3517900" cy="1989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a:srcRect r="15772"/>
          <a:stretch/>
        </p:blipFill>
        <p:spPr>
          <a:xfrm>
            <a:off x="304800" y="4267200"/>
            <a:ext cx="2628900" cy="1600200"/>
          </a:xfrm>
          <a:prstGeom prst="rect">
            <a:avLst/>
          </a:prstGeom>
        </p:spPr>
      </p:pic>
      <p:sp>
        <p:nvSpPr>
          <p:cNvPr id="3" name="Rectangle 2"/>
          <p:cNvSpPr/>
          <p:nvPr/>
        </p:nvSpPr>
        <p:spPr>
          <a:xfrm>
            <a:off x="1828800" y="914400"/>
            <a:ext cx="6019800" cy="461665"/>
          </a:xfrm>
          <a:prstGeom prst="rect">
            <a:avLst/>
          </a:prstGeom>
        </p:spPr>
        <p:txBody>
          <a:bodyPr wrap="square">
            <a:spAutoFit/>
          </a:bodyPr>
          <a:lstStyle/>
          <a:p>
            <a:r>
              <a:rPr lang="en-US" dirty="0" smtClean="0"/>
              <a:t>Full testing is not possible on the Earth!</a:t>
            </a:r>
            <a:endParaRPr lang="en-US" dirty="0"/>
          </a:p>
        </p:txBody>
      </p:sp>
    </p:spTree>
    <p:extLst>
      <p:ext uri="{BB962C8B-B14F-4D97-AF65-F5344CB8AC3E}">
        <p14:creationId xmlns:p14="http://schemas.microsoft.com/office/powerpoint/2010/main" val="41514080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dirty="0" smtClean="0"/>
              <a:t>Enabler: Faster Computers</a:t>
            </a:r>
            <a:endParaRPr lang="en-US" dirty="0"/>
          </a:p>
        </p:txBody>
      </p:sp>
      <p:sp>
        <p:nvSpPr>
          <p:cNvPr id="27650" name="Rectangle 3"/>
          <p:cNvSpPr>
            <a:spLocks noGrp="1" noChangeArrowheads="1"/>
          </p:cNvSpPr>
          <p:nvPr>
            <p:ph type="body" idx="1"/>
          </p:nvPr>
        </p:nvSpPr>
        <p:spPr>
          <a:xfrm>
            <a:off x="457200" y="1295400"/>
            <a:ext cx="3276600" cy="4114800"/>
          </a:xfrm>
        </p:spPr>
        <p:txBody>
          <a:bodyPr/>
          <a:lstStyle/>
          <a:p>
            <a:pPr eaLnBrk="1" hangingPunct="1"/>
            <a:r>
              <a:rPr lang="en-US" dirty="0"/>
              <a:t>Computational power is growing exponentially!</a:t>
            </a:r>
          </a:p>
          <a:p>
            <a:pPr eaLnBrk="1" hangingPunct="1"/>
            <a:r>
              <a:rPr lang="en-US" dirty="0"/>
              <a:t>Can do more complex calculations</a:t>
            </a:r>
          </a:p>
        </p:txBody>
      </p:sp>
      <p:pic>
        <p:nvPicPr>
          <p:cNvPr id="27651" name="Picture 4"/>
          <p:cNvPicPr>
            <a:picLocks noChangeAspect="1" noChangeArrowheads="1"/>
          </p:cNvPicPr>
          <p:nvPr/>
        </p:nvPicPr>
        <p:blipFill>
          <a:blip r:embed="rId3"/>
          <a:srcRect/>
          <a:stretch>
            <a:fillRect/>
          </a:stretch>
        </p:blipFill>
        <p:spPr bwMode="auto">
          <a:xfrm>
            <a:off x="4038600" y="1371600"/>
            <a:ext cx="4768850" cy="4800600"/>
          </a:xfrm>
          <a:prstGeom prst="rect">
            <a:avLst/>
          </a:prstGeom>
          <a:noFill/>
          <a:ln w="9525">
            <a:noFill/>
            <a:miter lim="800000"/>
            <a:headEnd/>
            <a:tailEnd/>
          </a:ln>
        </p:spPr>
      </p:pic>
      <p:sp>
        <p:nvSpPr>
          <p:cNvPr id="27652" name="Rectangle 5"/>
          <p:cNvSpPr>
            <a:spLocks noChangeArrowheads="1"/>
          </p:cNvSpPr>
          <p:nvPr/>
        </p:nvSpPr>
        <p:spPr bwMode="auto">
          <a:xfrm>
            <a:off x="457200" y="5410200"/>
            <a:ext cx="3429000" cy="641350"/>
          </a:xfrm>
          <a:prstGeom prst="rect">
            <a:avLst/>
          </a:prstGeom>
          <a:noFill/>
          <a:ln w="9525">
            <a:noFill/>
            <a:miter lim="800000"/>
            <a:headEnd/>
            <a:tailEnd/>
          </a:ln>
        </p:spPr>
        <p:txBody>
          <a:bodyPr>
            <a:prstTxWarp prst="textNoShape">
              <a:avLst/>
            </a:prstTxWarp>
            <a:spAutoFit/>
          </a:bodyPr>
          <a:lstStyle/>
          <a:p>
            <a:r>
              <a:rPr lang="en-US" sz="1800">
                <a:latin typeface="Helvetica" charset="0"/>
              </a:rPr>
              <a:t>Figure courtesy of Ray Kurzweil and Kurzweil Technologies, Inc.</a:t>
            </a:r>
          </a:p>
        </p:txBody>
      </p:sp>
      <p:sp>
        <p:nvSpPr>
          <p:cNvPr id="27654" name="Footer Placeholder 9"/>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a:ea typeface="ＭＳ Ｐゴシック" charset="-128"/>
              <a:cs typeface="ＭＳ Ｐゴシック" charset="-128"/>
            </a:endParaRPr>
          </a:p>
        </p:txBody>
      </p:sp>
    </p:spTree>
    <p:extLst>
      <p:ext uri="{BB962C8B-B14F-4D97-AF65-F5344CB8AC3E}">
        <p14:creationId xmlns:p14="http://schemas.microsoft.com/office/powerpoint/2010/main" val="36805200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b="1" dirty="0"/>
              <a:t>2</a:t>
            </a:r>
            <a:r>
              <a:rPr lang="en-US" b="1" dirty="0" smtClean="0"/>
              <a:t>. </a:t>
            </a:r>
            <a:r>
              <a:rPr lang="en-US" b="1" dirty="0"/>
              <a:t>What is Computational MSE?</a:t>
            </a:r>
            <a:endParaRPr lang="en-US" dirty="0"/>
          </a:p>
        </p:txBody>
      </p:sp>
      <p:sp>
        <p:nvSpPr>
          <p:cNvPr id="21506" name="Rectangle 3"/>
          <p:cNvSpPr>
            <a:spLocks noGrp="1" noChangeArrowheads="1"/>
          </p:cNvSpPr>
          <p:nvPr>
            <p:ph type="body" idx="1"/>
          </p:nvPr>
        </p:nvSpPr>
        <p:spPr/>
        <p:txBody>
          <a:bodyPr/>
          <a:lstStyle/>
          <a:p>
            <a:pPr eaLnBrk="1" hangingPunct="1"/>
            <a:r>
              <a:rPr lang="en-US"/>
              <a:t>Materials are governed by their underlying physics</a:t>
            </a:r>
          </a:p>
          <a:p>
            <a:pPr eaLnBrk="1" hangingPunct="1"/>
            <a:r>
              <a:rPr lang="en-US"/>
              <a:t>Their complexity often requires modeling and simulation </a:t>
            </a:r>
          </a:p>
          <a:p>
            <a:pPr lvl="1" eaLnBrk="1" hangingPunct="1"/>
            <a:r>
              <a:rPr lang="en-US"/>
              <a:t>Modeling: determination of important physics</a:t>
            </a:r>
          </a:p>
          <a:p>
            <a:pPr lvl="1" eaLnBrk="1" hangingPunct="1"/>
            <a:r>
              <a:rPr lang="en-US"/>
              <a:t>Simulation: prediction based on the model</a:t>
            </a:r>
          </a:p>
          <a:p>
            <a:pPr eaLnBrk="1" hangingPunct="1"/>
            <a:r>
              <a:rPr lang="en-US"/>
              <a:t>Computational MSE: studies of materials by modeling and simulations</a:t>
            </a:r>
          </a:p>
        </p:txBody>
      </p:sp>
      <p:sp>
        <p:nvSpPr>
          <p:cNvPr id="21508" name="Footer Placeholder 4"/>
          <p:cNvSpPr>
            <a:spLocks noGrp="1"/>
          </p:cNvSpPr>
          <p:nvPr>
            <p:ph type="ftr" sz="quarter" idx="10"/>
          </p:nvPr>
        </p:nvSpPr>
        <p:spPr>
          <a:noFill/>
          <a:ln>
            <a:miter lim="800000"/>
            <a:headEnd/>
            <a:tailEnd/>
          </a:ln>
        </p:spPr>
        <p:txBody>
          <a:bodyPr/>
          <a:lstStyle/>
          <a:p>
            <a:r>
              <a:rPr lang="en-US" smtClean="0">
                <a:ea typeface="ＭＳ Ｐゴシック" charset="-128"/>
                <a:cs typeface="ＭＳ Ｐゴシック" charset="-128"/>
              </a:rPr>
              <a:t>Summer School for Integrated Computational Materials Education University of Michigan, June 5-16, 2017</a:t>
            </a:r>
            <a:endParaRPr lang="en-US" dirty="0">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152400" y="381001"/>
            <a:ext cx="8991600" cy="1219200"/>
          </a:xfrm>
        </p:spPr>
        <p:txBody>
          <a:bodyPr/>
          <a:lstStyle/>
          <a:p>
            <a:pPr eaLnBrk="1" hangingPunct="1"/>
            <a:r>
              <a:rPr lang="en-US" sz="3600" dirty="0">
                <a:solidFill>
                  <a:schemeClr val="tx1"/>
                </a:solidFill>
                <a:latin typeface="Arial" charset="0"/>
                <a:ea typeface="ＭＳ Ｐゴシック" charset="0"/>
                <a:cs typeface="ＭＳ Ｐゴシック" charset="0"/>
              </a:rPr>
              <a:t>Why Computational Materials Science?</a:t>
            </a:r>
            <a:endParaRPr lang="en-US" sz="2800" b="0" dirty="0">
              <a:solidFill>
                <a:schemeClr val="tx1"/>
              </a:solidFill>
              <a:latin typeface="Arial" charset="0"/>
              <a:ea typeface="ＭＳ Ｐゴシック" charset="0"/>
              <a:cs typeface="ＭＳ Ｐゴシック" charset="0"/>
            </a:endParaRPr>
          </a:p>
        </p:txBody>
      </p:sp>
      <p:sp>
        <p:nvSpPr>
          <p:cNvPr id="17410" name="Rectangle 4"/>
          <p:cNvSpPr>
            <a:spLocks noChangeArrowheads="1"/>
          </p:cNvSpPr>
          <p:nvPr/>
        </p:nvSpPr>
        <p:spPr bwMode="auto">
          <a:xfrm>
            <a:off x="838200" y="1433175"/>
            <a:ext cx="78486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p>
            <a:pPr marL="457200" indent="-457200" algn="l">
              <a:spcAft>
                <a:spcPct val="25000"/>
              </a:spcAft>
              <a:buFont typeface="Times" charset="0"/>
              <a:buChar char="•"/>
            </a:pPr>
            <a:r>
              <a:rPr lang="en-US" sz="2800" dirty="0">
                <a:latin typeface="Helvetica" charset="0"/>
              </a:rPr>
              <a:t>Versatility; same method can be applied to many problems</a:t>
            </a:r>
          </a:p>
          <a:p>
            <a:pPr marL="457200" indent="-457200" algn="l">
              <a:spcAft>
                <a:spcPct val="25000"/>
              </a:spcAft>
              <a:buFont typeface="Times" charset="0"/>
              <a:buChar char="•"/>
            </a:pPr>
            <a:r>
              <a:rPr lang="en-US" sz="2800" dirty="0">
                <a:latin typeface="Helvetica" charset="0"/>
              </a:rPr>
              <a:t>Increasing computational resources; many more problems can be solved </a:t>
            </a:r>
          </a:p>
          <a:p>
            <a:pPr marL="457200" indent="-457200" algn="l">
              <a:spcAft>
                <a:spcPct val="25000"/>
              </a:spcAft>
              <a:buFont typeface="Times" charset="0"/>
              <a:buChar char="•"/>
            </a:pPr>
            <a:r>
              <a:rPr lang="en-US" sz="2800" dirty="0">
                <a:latin typeface="Helvetica" charset="0"/>
              </a:rPr>
              <a:t>Physical insights and understanding; applications beyond what is studied</a:t>
            </a:r>
          </a:p>
        </p:txBody>
      </p:sp>
      <p:sp>
        <p:nvSpPr>
          <p:cNvPr id="17411" name="Rectangle 5"/>
          <p:cNvSpPr>
            <a:spLocks noChangeArrowheads="1"/>
          </p:cNvSpPr>
          <p:nvPr/>
        </p:nvSpPr>
        <p:spPr bwMode="auto">
          <a:xfrm>
            <a:off x="4114800" y="4341347"/>
            <a:ext cx="1161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r>
              <a:rPr lang="en-US" sz="2800" b="1" dirty="0">
                <a:solidFill>
                  <a:srgbClr val="FF0000"/>
                </a:solidFill>
              </a:rPr>
              <a:t>How?</a:t>
            </a:r>
          </a:p>
        </p:txBody>
      </p:sp>
      <p:sp>
        <p:nvSpPr>
          <p:cNvPr id="17412" name="Rectangle 6"/>
          <p:cNvSpPr>
            <a:spLocks noChangeArrowheads="1"/>
          </p:cNvSpPr>
          <p:nvPr/>
        </p:nvSpPr>
        <p:spPr bwMode="auto">
          <a:xfrm>
            <a:off x="741363" y="4825911"/>
            <a:ext cx="759618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p>
            <a:pPr algn="ctr"/>
            <a:r>
              <a:rPr lang="en-US" sz="2400" b="1" dirty="0">
                <a:solidFill>
                  <a:srgbClr val="FF0000"/>
                </a:solidFill>
                <a:latin typeface="Helvetica" charset="0"/>
              </a:rPr>
              <a:t>Develop a model of a materials system/process by identifying the underlying physics; solve the corresponding partial differential equations.</a:t>
            </a:r>
          </a:p>
        </p:txBody>
      </p:sp>
      <p:sp>
        <p:nvSpPr>
          <p:cNvPr id="3" name="Footer Placeholder 2"/>
          <p:cNvSpPr>
            <a:spLocks noGrp="1"/>
          </p:cNvSpPr>
          <p:nvPr>
            <p:ph type="ftr" sz="quarter" idx="10"/>
          </p:nvPr>
        </p:nvSpPr>
        <p:spPr/>
        <p:txBody>
          <a:bodyPr/>
          <a:lstStyle/>
          <a:p>
            <a:pPr>
              <a:defRPr/>
            </a:pPr>
            <a:r>
              <a:rPr lang="en-US" smtClean="0"/>
              <a:t>Summer School for Integrated Computational Materials Education University of Michigan, June 5-16, 2017</a:t>
            </a:r>
            <a:endParaRPr lang="en-US"/>
          </a:p>
        </p:txBody>
      </p:sp>
    </p:spTree>
    <p:extLst>
      <p:ext uri="{BB962C8B-B14F-4D97-AF65-F5344CB8AC3E}">
        <p14:creationId xmlns:p14="http://schemas.microsoft.com/office/powerpoint/2010/main" val="291133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2004:Templates:Presentations:Designs:Fossil</Template>
  <TotalTime>13928</TotalTime>
  <Words>4350</Words>
  <Application>Microsoft Macintosh PowerPoint</Application>
  <PresentationFormat>On-screen Show (4:3)</PresentationFormat>
  <Paragraphs>260</Paragraphs>
  <Slides>30</Slides>
  <Notes>30</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Blank Presentation</vt:lpstr>
      <vt:lpstr>Summer School for Integrated Computational Materials Education 2017  Overview of Computational Materials Science &amp; Engineering:  What is it and how do we take advantage?</vt:lpstr>
      <vt:lpstr>Goals of This Overview</vt:lpstr>
      <vt:lpstr>Outline</vt:lpstr>
      <vt:lpstr>1. Why Computation?  Case of Mars Rover Curiosity</vt:lpstr>
      <vt:lpstr>PowerPoint Presentation</vt:lpstr>
      <vt:lpstr>Simulations Played a Significant Role</vt:lpstr>
      <vt:lpstr>Enabler: Faster Computers</vt:lpstr>
      <vt:lpstr>2. What is Computational MSE?</vt:lpstr>
      <vt:lpstr>Why Computational Materials Science?</vt:lpstr>
      <vt:lpstr>Early Adopters of Computation</vt:lpstr>
      <vt:lpstr>Materials Science is Multiscale</vt:lpstr>
      <vt:lpstr>Moore’s Law</vt:lpstr>
      <vt:lpstr>Overview of CMSE</vt:lpstr>
      <vt:lpstr>Parallel in Many Problems!</vt:lpstr>
      <vt:lpstr>2. Today’s CMSE Tools and Applications </vt:lpstr>
      <vt:lpstr>Continuum-Level Modeling</vt:lpstr>
      <vt:lpstr>Finite Element Method (FEM)</vt:lpstr>
      <vt:lpstr>Other Continuum Simulations</vt:lpstr>
      <vt:lpstr>Mesoscale Modeling</vt:lpstr>
      <vt:lpstr>Molecular Dynamics</vt:lpstr>
      <vt:lpstr>Quantum Mechanical Calculations</vt:lpstr>
      <vt:lpstr>Computational Thermodynamics (Database-Based)</vt:lpstr>
      <vt:lpstr>Equilibrium Phase Calculation Example</vt:lpstr>
      <vt:lpstr>4. How Do I Start?</vt:lpstr>
      <vt:lpstr>Beyond Free/Commercial Software</vt:lpstr>
      <vt:lpstr>5. Conclusion/Takeaway</vt:lpstr>
      <vt:lpstr>Mars Rover Curiosity Update</vt:lpstr>
      <vt:lpstr>Mars Rover Tire Damage Identified in Summer 2014</vt:lpstr>
      <vt:lpstr>Mars Rover Tire Damage Identified in Summer 2014</vt:lpstr>
      <vt:lpstr>Questions?  5 min break</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Thornton</dc:creator>
  <cp:lastModifiedBy>William Beck Andrews</cp:lastModifiedBy>
  <cp:revision>269</cp:revision>
  <cp:lastPrinted>2016-06-07T04:19:11Z</cp:lastPrinted>
  <dcterms:created xsi:type="dcterms:W3CDTF">2012-06-15T14:34:32Z</dcterms:created>
  <dcterms:modified xsi:type="dcterms:W3CDTF">2017-05-22T21:59:37Z</dcterms:modified>
</cp:coreProperties>
</file>