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tif" ContentType="image/tiff"/>
  <Default Extension="bin" ContentType="application/vnd.openxmlformats-officedocument.presentationml.printerSettings"/>
  <Default Extension="png" ContentType="image/png"/>
  <Default Extension="mpg" ContentType="video/unknown"/>
  <Default Extension="docx" ContentType="application/vnd.openxmlformats-officedocument.wordprocessingml.document"/>
  <Default Extension="wmf" ContentType="image/x-wmf"/>
  <Default Extension="gif" ContentType="image/gif"/>
  <Default Extension="rels" ContentType="application/vnd.openxmlformats-package.relationships+xml"/>
  <Default Extension="mov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5"/>
  </p:notesMasterIdLst>
  <p:sldIdLst>
    <p:sldId id="449" r:id="rId2"/>
    <p:sldId id="450" r:id="rId3"/>
    <p:sldId id="411" r:id="rId4"/>
    <p:sldId id="451" r:id="rId5"/>
    <p:sldId id="452" r:id="rId6"/>
    <p:sldId id="413" r:id="rId7"/>
    <p:sldId id="415" r:id="rId8"/>
    <p:sldId id="462" r:id="rId9"/>
    <p:sldId id="463" r:id="rId10"/>
    <p:sldId id="417" r:id="rId11"/>
    <p:sldId id="453" r:id="rId12"/>
    <p:sldId id="419" r:id="rId13"/>
    <p:sldId id="420" r:id="rId14"/>
    <p:sldId id="421" r:id="rId15"/>
    <p:sldId id="422" r:id="rId16"/>
    <p:sldId id="454" r:id="rId17"/>
    <p:sldId id="425" r:id="rId18"/>
    <p:sldId id="426" r:id="rId19"/>
    <p:sldId id="427" r:id="rId20"/>
    <p:sldId id="428" r:id="rId21"/>
    <p:sldId id="456" r:id="rId22"/>
    <p:sldId id="458" r:id="rId23"/>
    <p:sldId id="459" r:id="rId24"/>
    <p:sldId id="429" r:id="rId25"/>
    <p:sldId id="433" r:id="rId26"/>
    <p:sldId id="435" r:id="rId27"/>
    <p:sldId id="436" r:id="rId28"/>
    <p:sldId id="437" r:id="rId29"/>
    <p:sldId id="438" r:id="rId30"/>
    <p:sldId id="439" r:id="rId31"/>
    <p:sldId id="440" r:id="rId32"/>
    <p:sldId id="441" r:id="rId33"/>
    <p:sldId id="442" r:id="rId34"/>
    <p:sldId id="443" r:id="rId35"/>
    <p:sldId id="444" r:id="rId36"/>
    <p:sldId id="445" r:id="rId37"/>
    <p:sldId id="446" r:id="rId38"/>
    <p:sldId id="447" r:id="rId39"/>
    <p:sldId id="465" r:id="rId40"/>
    <p:sldId id="430" r:id="rId41"/>
    <p:sldId id="466" r:id="rId42"/>
    <p:sldId id="431" r:id="rId43"/>
    <p:sldId id="432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 snapToGrid="0" snapToObjects="1">
      <p:cViewPr varScale="1">
        <p:scale>
          <a:sx n="129" d="100"/>
          <a:sy n="129" d="100"/>
        </p:scale>
        <p:origin x="-19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tephendewitt:Box%20Sync:PRISMS:GitHub%20Traffic%20Spreadshee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2"/>
          <c:order val="0"/>
          <c:spPr>
            <a:ln w="28575">
              <a:noFill/>
            </a:ln>
          </c:spPr>
          <c:marker>
            <c:symbol val="circle"/>
            <c:size val="10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'[Single Precipitate Aspect Ratios (version 1).xlsx]Varied Volume'!$E$66:$E$69</c:f>
              <c:numCache>
                <c:formatCode>0.0000</c:formatCode>
                <c:ptCount val="4"/>
                <c:pt idx="0" formatCode="0.00">
                  <c:v>30.4553698798</c:v>
                </c:pt>
                <c:pt idx="1">
                  <c:v>11.9206125924</c:v>
                </c:pt>
                <c:pt idx="2">
                  <c:v>51.6175560215</c:v>
                </c:pt>
                <c:pt idx="3">
                  <c:v>74.3065190767</c:v>
                </c:pt>
              </c:numCache>
            </c:numRef>
          </c:xVal>
          <c:yVal>
            <c:numRef>
              <c:f>'[Single Precipitate Aspect Ratios (version 1).xlsx]Varied Volume'!$F$66:$F$69</c:f>
              <c:numCache>
                <c:formatCode>0.000</c:formatCode>
                <c:ptCount val="4"/>
                <c:pt idx="0">
                  <c:v>0.141367</c:v>
                </c:pt>
                <c:pt idx="1">
                  <c:v>0.14617</c:v>
                </c:pt>
                <c:pt idx="2">
                  <c:v>0.139565</c:v>
                </c:pt>
                <c:pt idx="3">
                  <c:v>0.138492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4280232"/>
        <c:axId val="1914411640"/>
      </c:scatterChart>
      <c:valAx>
        <c:axId val="19142802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Length &lt;001&gt; (nm)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914411640"/>
        <c:crosses val="autoZero"/>
        <c:crossBetween val="midCat"/>
      </c:valAx>
      <c:valAx>
        <c:axId val="1914411640"/>
        <c:scaling>
          <c:orientation val="minMax"/>
          <c:max val="0.25"/>
          <c:min val="0.12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X</a:t>
                </a:r>
                <a:r>
                  <a:rPr lang="en-US" baseline="-25000" dirty="0"/>
                  <a:t>Nd</a:t>
                </a:r>
              </a:p>
            </c:rich>
          </c:tx>
          <c:layout>
            <c:manualLayout>
              <c:xMode val="edge"/>
              <c:yMode val="edge"/>
              <c:x val="0.011437908496732"/>
              <c:y val="0.332846675415573"/>
            </c:manualLayout>
          </c:layout>
          <c:overlay val="0"/>
        </c:title>
        <c:numFmt formatCode="0.000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914280232"/>
        <c:crosses val="autoZero"/>
        <c:crossBetween val="midCat"/>
        <c:majorUnit val="0.025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Relationship Id="rId2" Type="http://schemas.openxmlformats.org/officeDocument/2006/relationships/image" Target="../media/image9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64D20-1D81-BF4E-82B3-834D86ADC8EE}" type="datetimeFigureOut">
              <a:t>5/16/18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29BF0-6D2B-5B41-A7BA-315E3CB94CC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44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89F19-EC77-424D-B127-E46A128D43A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2922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Actual values: 0.146, 0.141, 0.140, 0.138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hexes and Ns alternated, this is the &lt;0^2 1&gt; ordering, with composition of 0.15</a:t>
            </a:r>
          </a:p>
          <a:p>
            <a:endParaRPr lang="en-US" baseline="0" dirty="0" smtClean="0"/>
          </a:p>
          <a:p>
            <a:r>
              <a:rPr lang="en-US" baseline="0" dirty="0" smtClean="0"/>
              <a:t>Decreasing composition consistent with Gibbs-Thomson effect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89F19-EC77-424D-B127-E46A128D43A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5293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T6 alloy is of a larger length scale (800 × 800 micrometer window) and the DIC data is also of a lower resolution. While fine slip traces are not seen at this resolution, the large scale localizations are clearly seen in Fig. 4.7(</a:t>
            </a:r>
            <a:r>
              <a:rPr lang="en-US" dirty="0" err="1" smtClean="0"/>
              <a:t>a,c,e</a:t>
            </a:r>
            <a:r>
              <a:rPr lang="en-US" dirty="0" smtClean="0"/>
              <a:t>). A direct comparison of these strain maps with the CPFE results are shown in Fig. 4.7(</a:t>
            </a:r>
            <a:r>
              <a:rPr lang="en-US" dirty="0" err="1" smtClean="0"/>
              <a:t>b,d,f</a:t>
            </a:r>
            <a:r>
              <a:rPr lang="en-US" dirty="0" smtClean="0"/>
              <a:t>) for FOV1. These results are a strain level of 3.23%. Although the localizations are not reproduced, CPFE does indeed give good reproduction of average strains in several grains with best matches seen in large grains. For a closer comparison of strains, we extract small windows around the large grain in the FOV to identify how the displacements and strains of CPFE and DIC are correlated.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5A16F-0C04-FC49-A516-D90DBC9CE77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89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CA300-3C6B-014E-8C07-A759A133D60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7795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B4528F-914C-4144-8A33-15FB6FC2601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161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fld id="{D2C2A55D-21D0-9D4A-84B5-C3E766FB05B0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fld id="{62BAD399-64D0-C340-A079-0AAD17D8239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</a:t>
            </a:r>
            <a:r>
              <a:rPr lang="en-US" sz="1600" b="1" dirty="0" err="1" smtClean="0">
                <a:solidFill>
                  <a:srgbClr val="1F497D"/>
                </a:solidFill>
                <a:latin typeface="Times New Roman"/>
                <a:cs typeface="Times New Roman"/>
              </a:rPr>
              <a:t>PRedictive</a:t>
            </a:r>
            <a:r>
              <a:rPr lang="en-US" sz="1600" b="1" dirty="0" smtClean="0">
                <a:solidFill>
                  <a:srgbClr val="1F497D"/>
                </a:solidFill>
                <a:latin typeface="Times New Roman"/>
                <a:cs typeface="Times New Roman"/>
              </a:rPr>
              <a:t> Integrated </a:t>
            </a:r>
          </a:p>
          <a:p>
            <a:pPr algn="ctr"/>
            <a:r>
              <a:rPr lang="en-US" sz="1600" b="1" dirty="0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24237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fld id="{D2C2A55D-21D0-9D4A-84B5-C3E766FB05B0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fld id="{62BAD399-64D0-C340-A079-0AAD17D8239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/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82893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fld id="{D2C2A55D-21D0-9D4A-84B5-C3E766FB05B0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fld id="{62BAD399-64D0-C340-A079-0AAD17D8239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/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80443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2" y="0"/>
            <a:ext cx="9140687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7DB64A-DC79-46FD-937B-BE515AB41A64}" type="datetimeFigureOut">
              <a:rPr lang="en-US">
                <a:solidFill>
                  <a:prstClr val="black">
                    <a:tint val="75000"/>
                  </a:prstClr>
                </a:solidFill>
                <a:latin typeface="Perpetua"/>
              </a:rPr>
              <a:pPr/>
              <a:t>5/16/18</a:t>
            </a:fld>
            <a:endParaRPr lang="en-US">
              <a:solidFill>
                <a:prstClr val="black">
                  <a:tint val="75000"/>
                </a:prstClr>
              </a:solidFill>
              <a:latin typeface="Perpet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Perpetu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DB2FE9-3BC9-45CB-BFC7-7B206B195963}" type="slidenum">
              <a:rPr lang="en-US">
                <a:solidFill>
                  <a:prstClr val="black">
                    <a:tint val="75000"/>
                  </a:prstClr>
                </a:solidFill>
                <a:latin typeface="Perpetua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Perpetua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9805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20794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2" y="0"/>
            <a:ext cx="9140687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7DB64A-DC79-46FD-937B-BE515AB41A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Perpetua"/>
              </a:rPr>
              <a:pPr/>
              <a:t>5/16/18</a:t>
            </a:fld>
            <a:endParaRPr lang="en-US">
              <a:solidFill>
                <a:prstClr val="black">
                  <a:tint val="75000"/>
                </a:prstClr>
              </a:solidFill>
              <a:latin typeface="Perpet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Perpetu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/>
          <a:lstStyle/>
          <a:p>
            <a:fld id="{C5DB2FE9-3BC9-45CB-BFC7-7B206B19596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Perpetua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Perpetua"/>
            </a:endParaRPr>
          </a:p>
        </p:txBody>
      </p:sp>
      <p:sp>
        <p:nvSpPr>
          <p:cNvPr id="8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/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7891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81465" y="1311847"/>
            <a:ext cx="8229600" cy="6397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4"/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403162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Slide Number Placeholder 8"/>
          <p:cNvSpPr txBox="1">
            <a:spLocks/>
          </p:cNvSpPr>
          <p:nvPr userDrawn="1"/>
        </p:nvSpPr>
        <p:spPr>
          <a:xfrm>
            <a:off x="8458200" y="6583680"/>
            <a:ext cx="609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11A98-0FB8-451A-801A-76820482A5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57200" y="6357124"/>
            <a:ext cx="8321040" cy="0"/>
          </a:xfrm>
          <a:prstGeom prst="line">
            <a:avLst/>
          </a:prstGeom>
          <a:ln w="12700">
            <a:solidFill>
              <a:schemeClr val="accent1"/>
            </a:solidFill>
          </a:ln>
          <a:effectLst>
            <a:outerShdw blurRad="50800" dist="12700" dir="8100000" algn="tr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 userDrawn="1"/>
        </p:nvSpPr>
        <p:spPr>
          <a:xfrm>
            <a:off x="457200" y="6403161"/>
            <a:ext cx="973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0" dirty="0" smtClean="0"/>
              <a:t>June 6, 2018</a:t>
            </a:r>
            <a:endParaRPr lang="en-US" sz="1200" dirty="0"/>
          </a:p>
        </p:txBody>
      </p:sp>
      <p:sp>
        <p:nvSpPr>
          <p:cNvPr id="12" name="矩形 28"/>
          <p:cNvSpPr/>
          <p:nvPr userDrawn="1"/>
        </p:nvSpPr>
        <p:spPr>
          <a:xfrm>
            <a:off x="-7055" y="3672"/>
            <a:ext cx="9158110" cy="825057"/>
          </a:xfrm>
          <a:prstGeom prst="rect">
            <a:avLst/>
          </a:prstGeom>
          <a:solidFill>
            <a:srgbClr val="2148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6"/>
            <a:endParaRPr kumimoji="1" lang="zh-CN" altLang="en-US" sz="32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860712" y="6352718"/>
            <a:ext cx="1687910" cy="455205"/>
            <a:chOff x="7406967" y="6334951"/>
            <a:chExt cx="1687910" cy="455205"/>
          </a:xfrm>
        </p:grpSpPr>
        <p:sp>
          <p:nvSpPr>
            <p:cNvPr id="11" name="矩形 5"/>
            <p:cNvSpPr/>
            <p:nvPr/>
          </p:nvSpPr>
          <p:spPr>
            <a:xfrm>
              <a:off x="7406967" y="6334951"/>
              <a:ext cx="1687910" cy="455205"/>
            </a:xfrm>
            <a:prstGeom prst="rect">
              <a:avLst/>
            </a:prstGeom>
            <a:solidFill>
              <a:srgbClr val="21486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976"/>
              <a:endParaRPr kumimoji="1"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13" name="图片 6" descr="prisms-log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4667" y="6470055"/>
              <a:ext cx="1368778" cy="2905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30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81465" y="1311847"/>
            <a:ext cx="8229600" cy="6397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4"/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403162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Slide Number Placeholder 8"/>
          <p:cNvSpPr txBox="1">
            <a:spLocks/>
          </p:cNvSpPr>
          <p:nvPr userDrawn="1"/>
        </p:nvSpPr>
        <p:spPr>
          <a:xfrm>
            <a:off x="8458200" y="6583680"/>
            <a:ext cx="609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11A98-0FB8-451A-801A-76820482A5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57200" y="6357124"/>
            <a:ext cx="8321040" cy="0"/>
          </a:xfrm>
          <a:prstGeom prst="line">
            <a:avLst/>
          </a:prstGeom>
          <a:ln w="12700">
            <a:solidFill>
              <a:schemeClr val="accent1"/>
            </a:solidFill>
          </a:ln>
          <a:effectLst>
            <a:outerShdw blurRad="50800" dist="12700" dir="8100000" algn="tr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 userDrawn="1"/>
        </p:nvSpPr>
        <p:spPr>
          <a:xfrm>
            <a:off x="457200" y="6403161"/>
            <a:ext cx="973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0" dirty="0" smtClean="0"/>
              <a:t>June 6, 2018</a:t>
            </a:r>
            <a:endParaRPr lang="en-US" sz="1200" dirty="0"/>
          </a:p>
        </p:txBody>
      </p:sp>
      <p:sp>
        <p:nvSpPr>
          <p:cNvPr id="12" name="矩形 28"/>
          <p:cNvSpPr/>
          <p:nvPr userDrawn="1"/>
        </p:nvSpPr>
        <p:spPr>
          <a:xfrm>
            <a:off x="-7055" y="3672"/>
            <a:ext cx="9158110" cy="825057"/>
          </a:xfrm>
          <a:prstGeom prst="rect">
            <a:avLst/>
          </a:prstGeom>
          <a:solidFill>
            <a:srgbClr val="2148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6"/>
            <a:endParaRPr kumimoji="1" lang="zh-CN" altLang="en-US" sz="32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860712" y="6352718"/>
            <a:ext cx="1687910" cy="455205"/>
            <a:chOff x="7406967" y="6334951"/>
            <a:chExt cx="1687910" cy="455205"/>
          </a:xfrm>
        </p:grpSpPr>
        <p:sp>
          <p:nvSpPr>
            <p:cNvPr id="11" name="矩形 5"/>
            <p:cNvSpPr/>
            <p:nvPr/>
          </p:nvSpPr>
          <p:spPr>
            <a:xfrm>
              <a:off x="7406967" y="6334951"/>
              <a:ext cx="1687910" cy="455205"/>
            </a:xfrm>
            <a:prstGeom prst="rect">
              <a:avLst/>
            </a:prstGeom>
            <a:solidFill>
              <a:srgbClr val="21486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976"/>
              <a:endParaRPr kumimoji="1"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13" name="图片 6" descr="prisms-log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4667" y="6470055"/>
              <a:ext cx="1368778" cy="2905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30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81465" y="1311847"/>
            <a:ext cx="8229600" cy="6397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4"/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403162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Slide Number Placeholder 8"/>
          <p:cNvSpPr txBox="1">
            <a:spLocks/>
          </p:cNvSpPr>
          <p:nvPr userDrawn="1"/>
        </p:nvSpPr>
        <p:spPr>
          <a:xfrm>
            <a:off x="8458200" y="6583680"/>
            <a:ext cx="609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11A98-0FB8-451A-801A-76820482A5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57200" y="6357124"/>
            <a:ext cx="8321040" cy="0"/>
          </a:xfrm>
          <a:prstGeom prst="line">
            <a:avLst/>
          </a:prstGeom>
          <a:ln w="12700">
            <a:solidFill>
              <a:schemeClr val="accent1"/>
            </a:solidFill>
          </a:ln>
          <a:effectLst>
            <a:outerShdw blurRad="50800" dist="12700" dir="8100000" algn="tr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 userDrawn="1"/>
        </p:nvSpPr>
        <p:spPr>
          <a:xfrm>
            <a:off x="457200" y="6403161"/>
            <a:ext cx="973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0" dirty="0" smtClean="0"/>
              <a:t>June 6, 2018</a:t>
            </a:r>
            <a:endParaRPr lang="en-US" sz="1200" dirty="0"/>
          </a:p>
        </p:txBody>
      </p:sp>
      <p:sp>
        <p:nvSpPr>
          <p:cNvPr id="12" name="矩形 28"/>
          <p:cNvSpPr/>
          <p:nvPr userDrawn="1"/>
        </p:nvSpPr>
        <p:spPr>
          <a:xfrm>
            <a:off x="-7055" y="3672"/>
            <a:ext cx="9158110" cy="825057"/>
          </a:xfrm>
          <a:prstGeom prst="rect">
            <a:avLst/>
          </a:prstGeom>
          <a:solidFill>
            <a:srgbClr val="2148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6"/>
            <a:endParaRPr kumimoji="1" lang="zh-CN" altLang="en-US" sz="32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860712" y="6352718"/>
            <a:ext cx="1687910" cy="455205"/>
            <a:chOff x="7406967" y="6334951"/>
            <a:chExt cx="1687910" cy="455205"/>
          </a:xfrm>
        </p:grpSpPr>
        <p:sp>
          <p:nvSpPr>
            <p:cNvPr id="11" name="矩形 5"/>
            <p:cNvSpPr/>
            <p:nvPr/>
          </p:nvSpPr>
          <p:spPr>
            <a:xfrm>
              <a:off x="7406967" y="6334951"/>
              <a:ext cx="1687910" cy="455205"/>
            </a:xfrm>
            <a:prstGeom prst="rect">
              <a:avLst/>
            </a:prstGeom>
            <a:solidFill>
              <a:srgbClr val="21486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976"/>
              <a:endParaRPr kumimoji="1"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13" name="图片 6" descr="prisms-log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4667" y="6470055"/>
              <a:ext cx="1368778" cy="2905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30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81465" y="1311847"/>
            <a:ext cx="8229600" cy="6397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4"/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403162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Slide Number Placeholder 8"/>
          <p:cNvSpPr txBox="1">
            <a:spLocks/>
          </p:cNvSpPr>
          <p:nvPr userDrawn="1"/>
        </p:nvSpPr>
        <p:spPr>
          <a:xfrm>
            <a:off x="8458200" y="6583680"/>
            <a:ext cx="609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11A98-0FB8-451A-801A-76820482A5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57200" y="6357124"/>
            <a:ext cx="8321040" cy="0"/>
          </a:xfrm>
          <a:prstGeom prst="line">
            <a:avLst/>
          </a:prstGeom>
          <a:ln w="12700">
            <a:solidFill>
              <a:schemeClr val="accent1"/>
            </a:solidFill>
          </a:ln>
          <a:effectLst>
            <a:outerShdw blurRad="50800" dist="12700" dir="8100000" algn="tr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 userDrawn="1"/>
        </p:nvSpPr>
        <p:spPr>
          <a:xfrm>
            <a:off x="457200" y="6403161"/>
            <a:ext cx="973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0" dirty="0" smtClean="0"/>
              <a:t>June 6, 2018</a:t>
            </a:r>
            <a:endParaRPr lang="en-US" sz="1200" dirty="0"/>
          </a:p>
        </p:txBody>
      </p:sp>
      <p:sp>
        <p:nvSpPr>
          <p:cNvPr id="12" name="矩形 28"/>
          <p:cNvSpPr/>
          <p:nvPr userDrawn="1"/>
        </p:nvSpPr>
        <p:spPr>
          <a:xfrm>
            <a:off x="-7055" y="3672"/>
            <a:ext cx="9158110" cy="825057"/>
          </a:xfrm>
          <a:prstGeom prst="rect">
            <a:avLst/>
          </a:prstGeom>
          <a:solidFill>
            <a:srgbClr val="2148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6"/>
            <a:endParaRPr kumimoji="1" lang="zh-CN" altLang="en-US" sz="32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860712" y="6352718"/>
            <a:ext cx="1687910" cy="455205"/>
            <a:chOff x="7406967" y="6334951"/>
            <a:chExt cx="1687910" cy="455205"/>
          </a:xfrm>
        </p:grpSpPr>
        <p:sp>
          <p:nvSpPr>
            <p:cNvPr id="11" name="矩形 5"/>
            <p:cNvSpPr/>
            <p:nvPr/>
          </p:nvSpPr>
          <p:spPr>
            <a:xfrm>
              <a:off x="7406967" y="6334951"/>
              <a:ext cx="1687910" cy="455205"/>
            </a:xfrm>
            <a:prstGeom prst="rect">
              <a:avLst/>
            </a:prstGeom>
            <a:solidFill>
              <a:srgbClr val="21486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976"/>
              <a:endParaRPr kumimoji="1"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13" name="图片 6" descr="prisms-log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4667" y="6470055"/>
              <a:ext cx="1368778" cy="2905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30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81465" y="1311847"/>
            <a:ext cx="8229600" cy="6397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4"/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403162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Slide Number Placeholder 8"/>
          <p:cNvSpPr txBox="1">
            <a:spLocks/>
          </p:cNvSpPr>
          <p:nvPr userDrawn="1"/>
        </p:nvSpPr>
        <p:spPr>
          <a:xfrm>
            <a:off x="8458200" y="6583680"/>
            <a:ext cx="609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11A98-0FB8-451A-801A-76820482A5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57200" y="6357124"/>
            <a:ext cx="8321040" cy="0"/>
          </a:xfrm>
          <a:prstGeom prst="line">
            <a:avLst/>
          </a:prstGeom>
          <a:ln w="12700">
            <a:solidFill>
              <a:schemeClr val="accent1"/>
            </a:solidFill>
          </a:ln>
          <a:effectLst>
            <a:outerShdw blurRad="50800" dist="12700" dir="8100000" algn="tr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 userDrawn="1"/>
        </p:nvSpPr>
        <p:spPr>
          <a:xfrm>
            <a:off x="457200" y="6403161"/>
            <a:ext cx="973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0" dirty="0" smtClean="0"/>
              <a:t>June 6, 2018</a:t>
            </a:r>
            <a:endParaRPr lang="en-US" sz="1200" dirty="0"/>
          </a:p>
        </p:txBody>
      </p:sp>
      <p:sp>
        <p:nvSpPr>
          <p:cNvPr id="12" name="矩形 28"/>
          <p:cNvSpPr/>
          <p:nvPr userDrawn="1"/>
        </p:nvSpPr>
        <p:spPr>
          <a:xfrm>
            <a:off x="-7055" y="3672"/>
            <a:ext cx="9158110" cy="825057"/>
          </a:xfrm>
          <a:prstGeom prst="rect">
            <a:avLst/>
          </a:prstGeom>
          <a:solidFill>
            <a:srgbClr val="2148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6"/>
            <a:endParaRPr kumimoji="1" lang="zh-CN" altLang="en-US" sz="32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860712" y="6352718"/>
            <a:ext cx="1687910" cy="455205"/>
            <a:chOff x="7406967" y="6334951"/>
            <a:chExt cx="1687910" cy="455205"/>
          </a:xfrm>
        </p:grpSpPr>
        <p:sp>
          <p:nvSpPr>
            <p:cNvPr id="11" name="矩形 5"/>
            <p:cNvSpPr/>
            <p:nvPr/>
          </p:nvSpPr>
          <p:spPr>
            <a:xfrm>
              <a:off x="7406967" y="6334951"/>
              <a:ext cx="1687910" cy="455205"/>
            </a:xfrm>
            <a:prstGeom prst="rect">
              <a:avLst/>
            </a:prstGeom>
            <a:solidFill>
              <a:srgbClr val="21486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976"/>
              <a:endParaRPr kumimoji="1"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13" name="图片 6" descr="prisms-log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4667" y="6470055"/>
              <a:ext cx="1368778" cy="2905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30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1754"/>
            <a:ext cx="8229600" cy="1143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fld id="{D2C2A55D-21D0-9D4A-84B5-C3E766FB05B0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fld id="{62BAD399-64D0-C340-A079-0AAD17D8239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/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94415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81465" y="1311847"/>
            <a:ext cx="8229600" cy="6397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4"/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403162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Slide Number Placeholder 8"/>
          <p:cNvSpPr txBox="1">
            <a:spLocks/>
          </p:cNvSpPr>
          <p:nvPr userDrawn="1"/>
        </p:nvSpPr>
        <p:spPr>
          <a:xfrm>
            <a:off x="8458200" y="6583680"/>
            <a:ext cx="609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11A98-0FB8-451A-801A-76820482A5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57200" y="6357124"/>
            <a:ext cx="8321040" cy="0"/>
          </a:xfrm>
          <a:prstGeom prst="line">
            <a:avLst/>
          </a:prstGeom>
          <a:ln w="12700">
            <a:solidFill>
              <a:schemeClr val="accent1"/>
            </a:solidFill>
          </a:ln>
          <a:effectLst>
            <a:outerShdw blurRad="50800" dist="12700" dir="8100000" algn="tr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 userDrawn="1"/>
        </p:nvSpPr>
        <p:spPr>
          <a:xfrm>
            <a:off x="457200" y="6403161"/>
            <a:ext cx="973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0" dirty="0" smtClean="0"/>
              <a:t>June 6, 2018</a:t>
            </a:r>
            <a:endParaRPr lang="en-US" sz="1200" dirty="0"/>
          </a:p>
        </p:txBody>
      </p:sp>
      <p:sp>
        <p:nvSpPr>
          <p:cNvPr id="12" name="矩形 28"/>
          <p:cNvSpPr/>
          <p:nvPr userDrawn="1"/>
        </p:nvSpPr>
        <p:spPr>
          <a:xfrm>
            <a:off x="-7055" y="3672"/>
            <a:ext cx="9158110" cy="825057"/>
          </a:xfrm>
          <a:prstGeom prst="rect">
            <a:avLst/>
          </a:prstGeom>
          <a:solidFill>
            <a:srgbClr val="2148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6"/>
            <a:endParaRPr kumimoji="1" lang="zh-CN" altLang="en-US" sz="32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860712" y="6352718"/>
            <a:ext cx="1687910" cy="455205"/>
            <a:chOff x="7406967" y="6334951"/>
            <a:chExt cx="1687910" cy="455205"/>
          </a:xfrm>
        </p:grpSpPr>
        <p:sp>
          <p:nvSpPr>
            <p:cNvPr id="11" name="矩形 5"/>
            <p:cNvSpPr/>
            <p:nvPr/>
          </p:nvSpPr>
          <p:spPr>
            <a:xfrm>
              <a:off x="7406967" y="6334951"/>
              <a:ext cx="1687910" cy="455205"/>
            </a:xfrm>
            <a:prstGeom prst="rect">
              <a:avLst/>
            </a:prstGeom>
            <a:solidFill>
              <a:srgbClr val="21486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976"/>
              <a:endParaRPr kumimoji="1"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13" name="图片 6" descr="prisms-log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4667" y="6470055"/>
              <a:ext cx="1368778" cy="2905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30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81465" y="1311847"/>
            <a:ext cx="8229600" cy="6397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4"/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403162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Slide Number Placeholder 8"/>
          <p:cNvSpPr txBox="1">
            <a:spLocks/>
          </p:cNvSpPr>
          <p:nvPr userDrawn="1"/>
        </p:nvSpPr>
        <p:spPr>
          <a:xfrm>
            <a:off x="8458200" y="6583680"/>
            <a:ext cx="609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11A98-0FB8-451A-801A-76820482A5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57200" y="6357124"/>
            <a:ext cx="8321040" cy="0"/>
          </a:xfrm>
          <a:prstGeom prst="line">
            <a:avLst/>
          </a:prstGeom>
          <a:ln w="12700">
            <a:solidFill>
              <a:schemeClr val="accent1"/>
            </a:solidFill>
          </a:ln>
          <a:effectLst>
            <a:outerShdw blurRad="50800" dist="12700" dir="8100000" algn="tr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 userDrawn="1"/>
        </p:nvSpPr>
        <p:spPr>
          <a:xfrm>
            <a:off x="457200" y="6403161"/>
            <a:ext cx="973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0" dirty="0" smtClean="0"/>
              <a:t>June 6, 2018</a:t>
            </a:r>
            <a:endParaRPr lang="en-US" sz="1200" dirty="0"/>
          </a:p>
        </p:txBody>
      </p:sp>
      <p:sp>
        <p:nvSpPr>
          <p:cNvPr id="12" name="矩形 28"/>
          <p:cNvSpPr/>
          <p:nvPr userDrawn="1"/>
        </p:nvSpPr>
        <p:spPr>
          <a:xfrm>
            <a:off x="-7055" y="3672"/>
            <a:ext cx="9158110" cy="825057"/>
          </a:xfrm>
          <a:prstGeom prst="rect">
            <a:avLst/>
          </a:prstGeom>
          <a:solidFill>
            <a:srgbClr val="2148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6"/>
            <a:endParaRPr kumimoji="1" lang="zh-CN" altLang="en-US" sz="32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860712" y="6352718"/>
            <a:ext cx="1687910" cy="455205"/>
            <a:chOff x="7406967" y="6334951"/>
            <a:chExt cx="1687910" cy="455205"/>
          </a:xfrm>
        </p:grpSpPr>
        <p:sp>
          <p:nvSpPr>
            <p:cNvPr id="11" name="矩形 5"/>
            <p:cNvSpPr/>
            <p:nvPr/>
          </p:nvSpPr>
          <p:spPr>
            <a:xfrm>
              <a:off x="7406967" y="6334951"/>
              <a:ext cx="1687910" cy="455205"/>
            </a:xfrm>
            <a:prstGeom prst="rect">
              <a:avLst/>
            </a:prstGeom>
            <a:solidFill>
              <a:srgbClr val="21486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976"/>
              <a:endParaRPr kumimoji="1"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13" name="图片 6" descr="prisms-log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4667" y="6470055"/>
              <a:ext cx="1368778" cy="2905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30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81465" y="1311847"/>
            <a:ext cx="8229600" cy="6397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4"/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403162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Slide Number Placeholder 8"/>
          <p:cNvSpPr txBox="1">
            <a:spLocks/>
          </p:cNvSpPr>
          <p:nvPr userDrawn="1"/>
        </p:nvSpPr>
        <p:spPr>
          <a:xfrm>
            <a:off x="8458200" y="6583680"/>
            <a:ext cx="609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11A98-0FB8-451A-801A-76820482A5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57200" y="6357124"/>
            <a:ext cx="8321040" cy="0"/>
          </a:xfrm>
          <a:prstGeom prst="line">
            <a:avLst/>
          </a:prstGeom>
          <a:ln w="12700">
            <a:solidFill>
              <a:schemeClr val="accent1"/>
            </a:solidFill>
          </a:ln>
          <a:effectLst>
            <a:outerShdw blurRad="50800" dist="12700" dir="8100000" algn="tr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 userDrawn="1"/>
        </p:nvSpPr>
        <p:spPr>
          <a:xfrm>
            <a:off x="457200" y="6403161"/>
            <a:ext cx="973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0" dirty="0" smtClean="0"/>
              <a:t>June 6, 2018</a:t>
            </a:r>
            <a:endParaRPr lang="en-US" sz="1200" dirty="0"/>
          </a:p>
        </p:txBody>
      </p:sp>
      <p:sp>
        <p:nvSpPr>
          <p:cNvPr id="12" name="矩形 28"/>
          <p:cNvSpPr/>
          <p:nvPr userDrawn="1"/>
        </p:nvSpPr>
        <p:spPr>
          <a:xfrm>
            <a:off x="-7055" y="3672"/>
            <a:ext cx="9158110" cy="825057"/>
          </a:xfrm>
          <a:prstGeom prst="rect">
            <a:avLst/>
          </a:prstGeom>
          <a:solidFill>
            <a:srgbClr val="2148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6"/>
            <a:endParaRPr kumimoji="1" lang="zh-CN" altLang="en-US" sz="32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860712" y="6352718"/>
            <a:ext cx="1687910" cy="455205"/>
            <a:chOff x="7406967" y="6334951"/>
            <a:chExt cx="1687910" cy="455205"/>
          </a:xfrm>
        </p:grpSpPr>
        <p:sp>
          <p:nvSpPr>
            <p:cNvPr id="11" name="矩形 5"/>
            <p:cNvSpPr/>
            <p:nvPr/>
          </p:nvSpPr>
          <p:spPr>
            <a:xfrm>
              <a:off x="7406967" y="6334951"/>
              <a:ext cx="1687910" cy="455205"/>
            </a:xfrm>
            <a:prstGeom prst="rect">
              <a:avLst/>
            </a:prstGeom>
            <a:solidFill>
              <a:srgbClr val="21486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976"/>
              <a:endParaRPr kumimoji="1"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13" name="图片 6" descr="prisms-log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4667" y="6470055"/>
              <a:ext cx="1368778" cy="2905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30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81465" y="1311847"/>
            <a:ext cx="8229600" cy="6397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4"/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403162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Slide Number Placeholder 8"/>
          <p:cNvSpPr txBox="1">
            <a:spLocks/>
          </p:cNvSpPr>
          <p:nvPr userDrawn="1"/>
        </p:nvSpPr>
        <p:spPr>
          <a:xfrm>
            <a:off x="8458200" y="6583680"/>
            <a:ext cx="609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11A98-0FB8-451A-801A-76820482A5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57200" y="6357124"/>
            <a:ext cx="8321040" cy="0"/>
          </a:xfrm>
          <a:prstGeom prst="line">
            <a:avLst/>
          </a:prstGeom>
          <a:ln w="12700">
            <a:solidFill>
              <a:schemeClr val="accent1"/>
            </a:solidFill>
          </a:ln>
          <a:effectLst>
            <a:outerShdw blurRad="50800" dist="12700" dir="8100000" algn="tr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 userDrawn="1"/>
        </p:nvSpPr>
        <p:spPr>
          <a:xfrm>
            <a:off x="457200" y="6403161"/>
            <a:ext cx="973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0" dirty="0" smtClean="0"/>
              <a:t>June 6, 2018</a:t>
            </a:r>
            <a:endParaRPr lang="en-US" sz="1200" dirty="0"/>
          </a:p>
        </p:txBody>
      </p:sp>
      <p:sp>
        <p:nvSpPr>
          <p:cNvPr id="12" name="矩形 28"/>
          <p:cNvSpPr/>
          <p:nvPr userDrawn="1"/>
        </p:nvSpPr>
        <p:spPr>
          <a:xfrm>
            <a:off x="-7055" y="3672"/>
            <a:ext cx="9158110" cy="825057"/>
          </a:xfrm>
          <a:prstGeom prst="rect">
            <a:avLst/>
          </a:prstGeom>
          <a:solidFill>
            <a:srgbClr val="2148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6"/>
            <a:endParaRPr kumimoji="1" lang="zh-CN" altLang="en-US" sz="32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860712" y="6352718"/>
            <a:ext cx="1687910" cy="455205"/>
            <a:chOff x="7406967" y="6334951"/>
            <a:chExt cx="1687910" cy="455205"/>
          </a:xfrm>
        </p:grpSpPr>
        <p:sp>
          <p:nvSpPr>
            <p:cNvPr id="11" name="矩形 5"/>
            <p:cNvSpPr/>
            <p:nvPr/>
          </p:nvSpPr>
          <p:spPr>
            <a:xfrm>
              <a:off x="7406967" y="6334951"/>
              <a:ext cx="1687910" cy="455205"/>
            </a:xfrm>
            <a:prstGeom prst="rect">
              <a:avLst/>
            </a:prstGeom>
            <a:solidFill>
              <a:srgbClr val="21486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976"/>
              <a:endParaRPr kumimoji="1"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13" name="图片 6" descr="prisms-log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4667" y="6470055"/>
              <a:ext cx="1368778" cy="2905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30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81465" y="1311847"/>
            <a:ext cx="8229600" cy="6397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4"/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403162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Slide Number Placeholder 8"/>
          <p:cNvSpPr txBox="1">
            <a:spLocks/>
          </p:cNvSpPr>
          <p:nvPr userDrawn="1"/>
        </p:nvSpPr>
        <p:spPr>
          <a:xfrm>
            <a:off x="8458200" y="6583680"/>
            <a:ext cx="609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11A98-0FB8-451A-801A-76820482A5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57200" y="6357124"/>
            <a:ext cx="8321040" cy="0"/>
          </a:xfrm>
          <a:prstGeom prst="line">
            <a:avLst/>
          </a:prstGeom>
          <a:ln w="12700">
            <a:solidFill>
              <a:schemeClr val="accent1"/>
            </a:solidFill>
          </a:ln>
          <a:effectLst>
            <a:outerShdw blurRad="50800" dist="12700" dir="8100000" algn="tr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 userDrawn="1"/>
        </p:nvSpPr>
        <p:spPr>
          <a:xfrm>
            <a:off x="457200" y="6403161"/>
            <a:ext cx="973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0" dirty="0" smtClean="0"/>
              <a:t>June 6, 2018</a:t>
            </a:r>
            <a:endParaRPr lang="en-US" sz="1200" dirty="0"/>
          </a:p>
        </p:txBody>
      </p:sp>
      <p:sp>
        <p:nvSpPr>
          <p:cNvPr id="12" name="矩形 28"/>
          <p:cNvSpPr/>
          <p:nvPr userDrawn="1"/>
        </p:nvSpPr>
        <p:spPr>
          <a:xfrm>
            <a:off x="-7055" y="3672"/>
            <a:ext cx="9158110" cy="825057"/>
          </a:xfrm>
          <a:prstGeom prst="rect">
            <a:avLst/>
          </a:prstGeom>
          <a:solidFill>
            <a:srgbClr val="2148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6"/>
            <a:endParaRPr kumimoji="1" lang="zh-CN" altLang="en-US" sz="32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860712" y="6352718"/>
            <a:ext cx="1687910" cy="455205"/>
            <a:chOff x="7406967" y="6334951"/>
            <a:chExt cx="1687910" cy="455205"/>
          </a:xfrm>
        </p:grpSpPr>
        <p:sp>
          <p:nvSpPr>
            <p:cNvPr id="11" name="矩形 5"/>
            <p:cNvSpPr/>
            <p:nvPr/>
          </p:nvSpPr>
          <p:spPr>
            <a:xfrm>
              <a:off x="7406967" y="6334951"/>
              <a:ext cx="1687910" cy="455205"/>
            </a:xfrm>
            <a:prstGeom prst="rect">
              <a:avLst/>
            </a:prstGeom>
            <a:solidFill>
              <a:srgbClr val="21486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976"/>
              <a:endParaRPr kumimoji="1"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13" name="图片 6" descr="prisms-log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4667" y="6470055"/>
              <a:ext cx="1368778" cy="2905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30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81465" y="1311847"/>
            <a:ext cx="8229600" cy="6397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4"/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403162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Slide Number Placeholder 8"/>
          <p:cNvSpPr txBox="1">
            <a:spLocks/>
          </p:cNvSpPr>
          <p:nvPr userDrawn="1"/>
        </p:nvSpPr>
        <p:spPr>
          <a:xfrm>
            <a:off x="8458200" y="6583680"/>
            <a:ext cx="609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11A98-0FB8-451A-801A-76820482A5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57200" y="6357124"/>
            <a:ext cx="8321040" cy="0"/>
          </a:xfrm>
          <a:prstGeom prst="line">
            <a:avLst/>
          </a:prstGeom>
          <a:ln w="12700">
            <a:solidFill>
              <a:schemeClr val="accent1"/>
            </a:solidFill>
          </a:ln>
          <a:effectLst>
            <a:outerShdw blurRad="50800" dist="12700" dir="8100000" algn="tr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 userDrawn="1"/>
        </p:nvSpPr>
        <p:spPr>
          <a:xfrm>
            <a:off x="457200" y="6403161"/>
            <a:ext cx="973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0" dirty="0" smtClean="0"/>
              <a:t>June 6, 2018</a:t>
            </a:r>
            <a:endParaRPr lang="en-US" sz="1200" dirty="0"/>
          </a:p>
        </p:txBody>
      </p:sp>
      <p:sp>
        <p:nvSpPr>
          <p:cNvPr id="12" name="矩形 28"/>
          <p:cNvSpPr/>
          <p:nvPr userDrawn="1"/>
        </p:nvSpPr>
        <p:spPr>
          <a:xfrm>
            <a:off x="-7055" y="3672"/>
            <a:ext cx="9158110" cy="825057"/>
          </a:xfrm>
          <a:prstGeom prst="rect">
            <a:avLst/>
          </a:prstGeom>
          <a:solidFill>
            <a:srgbClr val="2148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6"/>
            <a:endParaRPr kumimoji="1" lang="zh-CN" altLang="en-US" sz="32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860712" y="6352718"/>
            <a:ext cx="1687910" cy="455205"/>
            <a:chOff x="7406967" y="6334951"/>
            <a:chExt cx="1687910" cy="455205"/>
          </a:xfrm>
        </p:grpSpPr>
        <p:sp>
          <p:nvSpPr>
            <p:cNvPr id="11" name="矩形 5"/>
            <p:cNvSpPr/>
            <p:nvPr/>
          </p:nvSpPr>
          <p:spPr>
            <a:xfrm>
              <a:off x="7406967" y="6334951"/>
              <a:ext cx="1687910" cy="455205"/>
            </a:xfrm>
            <a:prstGeom prst="rect">
              <a:avLst/>
            </a:prstGeom>
            <a:solidFill>
              <a:srgbClr val="21486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976"/>
              <a:endParaRPr kumimoji="1"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13" name="图片 6" descr="prisms-log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4667" y="6470055"/>
              <a:ext cx="1368778" cy="2905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30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81465" y="1311847"/>
            <a:ext cx="8229600" cy="6397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4"/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403162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Slide Number Placeholder 8"/>
          <p:cNvSpPr txBox="1">
            <a:spLocks/>
          </p:cNvSpPr>
          <p:nvPr userDrawn="1"/>
        </p:nvSpPr>
        <p:spPr>
          <a:xfrm>
            <a:off x="8458200" y="6583680"/>
            <a:ext cx="609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11A98-0FB8-451A-801A-76820482A5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57200" y="6357124"/>
            <a:ext cx="8321040" cy="0"/>
          </a:xfrm>
          <a:prstGeom prst="line">
            <a:avLst/>
          </a:prstGeom>
          <a:ln w="12700">
            <a:solidFill>
              <a:schemeClr val="accent1"/>
            </a:solidFill>
          </a:ln>
          <a:effectLst>
            <a:outerShdw blurRad="50800" dist="12700" dir="8100000" algn="tr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 userDrawn="1"/>
        </p:nvSpPr>
        <p:spPr>
          <a:xfrm>
            <a:off x="457200" y="6403161"/>
            <a:ext cx="973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0" dirty="0" smtClean="0"/>
              <a:t>June 6, 2018</a:t>
            </a:r>
            <a:endParaRPr lang="en-US" sz="1200" dirty="0"/>
          </a:p>
        </p:txBody>
      </p:sp>
      <p:sp>
        <p:nvSpPr>
          <p:cNvPr id="12" name="矩形 28"/>
          <p:cNvSpPr/>
          <p:nvPr userDrawn="1"/>
        </p:nvSpPr>
        <p:spPr>
          <a:xfrm>
            <a:off x="-7055" y="3672"/>
            <a:ext cx="9158110" cy="825057"/>
          </a:xfrm>
          <a:prstGeom prst="rect">
            <a:avLst/>
          </a:prstGeom>
          <a:solidFill>
            <a:srgbClr val="2148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6"/>
            <a:endParaRPr kumimoji="1" lang="zh-CN" altLang="en-US" sz="32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860712" y="6352718"/>
            <a:ext cx="1687910" cy="455205"/>
            <a:chOff x="7406967" y="6334951"/>
            <a:chExt cx="1687910" cy="455205"/>
          </a:xfrm>
        </p:grpSpPr>
        <p:sp>
          <p:nvSpPr>
            <p:cNvPr id="11" name="矩形 5"/>
            <p:cNvSpPr/>
            <p:nvPr/>
          </p:nvSpPr>
          <p:spPr>
            <a:xfrm>
              <a:off x="7406967" y="6334951"/>
              <a:ext cx="1687910" cy="455205"/>
            </a:xfrm>
            <a:prstGeom prst="rect">
              <a:avLst/>
            </a:prstGeom>
            <a:solidFill>
              <a:srgbClr val="21486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976"/>
              <a:endParaRPr kumimoji="1"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13" name="图片 6" descr="prisms-log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4667" y="6470055"/>
              <a:ext cx="1368778" cy="2905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30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81465" y="1311847"/>
            <a:ext cx="8229600" cy="6397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4"/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403162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Slide Number Placeholder 8"/>
          <p:cNvSpPr txBox="1">
            <a:spLocks/>
          </p:cNvSpPr>
          <p:nvPr userDrawn="1"/>
        </p:nvSpPr>
        <p:spPr>
          <a:xfrm>
            <a:off x="8458200" y="6583680"/>
            <a:ext cx="609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11A98-0FB8-451A-801A-76820482A5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57200" y="6357124"/>
            <a:ext cx="8321040" cy="0"/>
          </a:xfrm>
          <a:prstGeom prst="line">
            <a:avLst/>
          </a:prstGeom>
          <a:ln w="12700">
            <a:solidFill>
              <a:schemeClr val="accent1"/>
            </a:solidFill>
          </a:ln>
          <a:effectLst>
            <a:outerShdw blurRad="50800" dist="12700" dir="8100000" algn="tr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 userDrawn="1"/>
        </p:nvSpPr>
        <p:spPr>
          <a:xfrm>
            <a:off x="457200" y="6403161"/>
            <a:ext cx="973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0" dirty="0" smtClean="0"/>
              <a:t>June 6, 2018</a:t>
            </a:r>
            <a:endParaRPr lang="en-US" sz="1200" dirty="0"/>
          </a:p>
        </p:txBody>
      </p:sp>
      <p:sp>
        <p:nvSpPr>
          <p:cNvPr id="12" name="矩形 28"/>
          <p:cNvSpPr/>
          <p:nvPr userDrawn="1"/>
        </p:nvSpPr>
        <p:spPr>
          <a:xfrm>
            <a:off x="-7055" y="3672"/>
            <a:ext cx="9158110" cy="825057"/>
          </a:xfrm>
          <a:prstGeom prst="rect">
            <a:avLst/>
          </a:prstGeom>
          <a:solidFill>
            <a:srgbClr val="2148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6"/>
            <a:endParaRPr kumimoji="1" lang="zh-CN" altLang="en-US" sz="32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860712" y="6352718"/>
            <a:ext cx="1687910" cy="455205"/>
            <a:chOff x="7406967" y="6334951"/>
            <a:chExt cx="1687910" cy="455205"/>
          </a:xfrm>
        </p:grpSpPr>
        <p:sp>
          <p:nvSpPr>
            <p:cNvPr id="11" name="矩形 5"/>
            <p:cNvSpPr/>
            <p:nvPr/>
          </p:nvSpPr>
          <p:spPr>
            <a:xfrm>
              <a:off x="7406967" y="6334951"/>
              <a:ext cx="1687910" cy="455205"/>
            </a:xfrm>
            <a:prstGeom prst="rect">
              <a:avLst/>
            </a:prstGeom>
            <a:solidFill>
              <a:srgbClr val="21486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976"/>
              <a:endParaRPr kumimoji="1"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13" name="图片 6" descr="prisms-log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4667" y="6470055"/>
              <a:ext cx="1368778" cy="2905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30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8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fld id="{D2C2A55D-21D0-9D4A-84B5-C3E766FB05B0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fld id="{62BAD399-64D0-C340-A079-0AAD17D8239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/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4254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fld id="{D2C2A55D-21D0-9D4A-84B5-C3E766FB05B0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fld id="{62BAD399-64D0-C340-A079-0AAD17D8239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/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864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6" indent="0">
              <a:buNone/>
              <a:defRPr sz="2000" b="1"/>
            </a:lvl2pPr>
            <a:lvl3pPr marL="913952" indent="0">
              <a:buNone/>
              <a:defRPr sz="1800" b="1"/>
            </a:lvl3pPr>
            <a:lvl4pPr marL="1370926" indent="0">
              <a:buNone/>
              <a:defRPr sz="1600" b="1"/>
            </a:lvl4pPr>
            <a:lvl5pPr marL="1827899" indent="0">
              <a:buNone/>
              <a:defRPr sz="1600" b="1"/>
            </a:lvl5pPr>
            <a:lvl6pPr marL="2284874" indent="0">
              <a:buNone/>
              <a:defRPr sz="1600" b="1"/>
            </a:lvl6pPr>
            <a:lvl7pPr marL="2741851" indent="0">
              <a:buNone/>
              <a:defRPr sz="1600" b="1"/>
            </a:lvl7pPr>
            <a:lvl8pPr marL="3198825" indent="0">
              <a:buNone/>
              <a:defRPr sz="1600" b="1"/>
            </a:lvl8pPr>
            <a:lvl9pPr marL="365580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6" indent="0">
              <a:buNone/>
              <a:defRPr sz="2000" b="1"/>
            </a:lvl2pPr>
            <a:lvl3pPr marL="913952" indent="0">
              <a:buNone/>
              <a:defRPr sz="1800" b="1"/>
            </a:lvl3pPr>
            <a:lvl4pPr marL="1370926" indent="0">
              <a:buNone/>
              <a:defRPr sz="1600" b="1"/>
            </a:lvl4pPr>
            <a:lvl5pPr marL="1827899" indent="0">
              <a:buNone/>
              <a:defRPr sz="1600" b="1"/>
            </a:lvl5pPr>
            <a:lvl6pPr marL="2284874" indent="0">
              <a:buNone/>
              <a:defRPr sz="1600" b="1"/>
            </a:lvl6pPr>
            <a:lvl7pPr marL="2741851" indent="0">
              <a:buNone/>
              <a:defRPr sz="1600" b="1"/>
            </a:lvl7pPr>
            <a:lvl8pPr marL="3198825" indent="0">
              <a:buNone/>
              <a:defRPr sz="1600" b="1"/>
            </a:lvl8pPr>
            <a:lvl9pPr marL="365580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fld id="{D2C2A55D-21D0-9D4A-84B5-C3E766FB05B0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fld id="{62BAD399-64D0-C340-A079-0AAD17D8239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/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85452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fld id="{D2C2A55D-21D0-9D4A-84B5-C3E766FB05B0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fld id="{62BAD399-64D0-C340-A079-0AAD17D8239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/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72130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fld id="{D2C2A55D-21D0-9D4A-84B5-C3E766FB05B0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fld id="{62BAD399-64D0-C340-A079-0AAD17D8239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/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8237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76" indent="0">
              <a:buNone/>
              <a:defRPr sz="1200"/>
            </a:lvl2pPr>
            <a:lvl3pPr marL="913952" indent="0">
              <a:buNone/>
              <a:defRPr sz="1000"/>
            </a:lvl3pPr>
            <a:lvl4pPr marL="1370926" indent="0">
              <a:buNone/>
              <a:defRPr sz="900"/>
            </a:lvl4pPr>
            <a:lvl5pPr marL="1827899" indent="0">
              <a:buNone/>
              <a:defRPr sz="900"/>
            </a:lvl5pPr>
            <a:lvl6pPr marL="2284874" indent="0">
              <a:buNone/>
              <a:defRPr sz="900"/>
            </a:lvl6pPr>
            <a:lvl7pPr marL="2741851" indent="0">
              <a:buNone/>
              <a:defRPr sz="900"/>
            </a:lvl7pPr>
            <a:lvl8pPr marL="3198825" indent="0">
              <a:buNone/>
              <a:defRPr sz="900"/>
            </a:lvl8pPr>
            <a:lvl9pPr marL="365580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fld id="{D2C2A55D-21D0-9D4A-84B5-C3E766FB05B0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fld id="{62BAD399-64D0-C340-A079-0AAD17D8239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/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39835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76" indent="0">
              <a:buNone/>
              <a:defRPr sz="2800"/>
            </a:lvl2pPr>
            <a:lvl3pPr marL="913952" indent="0">
              <a:buNone/>
              <a:defRPr sz="2400"/>
            </a:lvl3pPr>
            <a:lvl4pPr marL="1370926" indent="0">
              <a:buNone/>
              <a:defRPr sz="2000"/>
            </a:lvl4pPr>
            <a:lvl5pPr marL="1827899" indent="0">
              <a:buNone/>
              <a:defRPr sz="2000"/>
            </a:lvl5pPr>
            <a:lvl6pPr marL="2284874" indent="0">
              <a:buNone/>
              <a:defRPr sz="2000"/>
            </a:lvl6pPr>
            <a:lvl7pPr marL="2741851" indent="0">
              <a:buNone/>
              <a:defRPr sz="2000"/>
            </a:lvl7pPr>
            <a:lvl8pPr marL="3198825" indent="0">
              <a:buNone/>
              <a:defRPr sz="2000"/>
            </a:lvl8pPr>
            <a:lvl9pPr marL="365580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76" indent="0">
              <a:buNone/>
              <a:defRPr sz="1200"/>
            </a:lvl2pPr>
            <a:lvl3pPr marL="913952" indent="0">
              <a:buNone/>
              <a:defRPr sz="1000"/>
            </a:lvl3pPr>
            <a:lvl4pPr marL="1370926" indent="0">
              <a:buNone/>
              <a:defRPr sz="900"/>
            </a:lvl4pPr>
            <a:lvl5pPr marL="1827899" indent="0">
              <a:buNone/>
              <a:defRPr sz="900"/>
            </a:lvl5pPr>
            <a:lvl6pPr marL="2284874" indent="0">
              <a:buNone/>
              <a:defRPr sz="900"/>
            </a:lvl6pPr>
            <a:lvl7pPr marL="2741851" indent="0">
              <a:buNone/>
              <a:defRPr sz="900"/>
            </a:lvl7pPr>
            <a:lvl8pPr marL="3198825" indent="0">
              <a:buNone/>
              <a:defRPr sz="900"/>
            </a:lvl8pPr>
            <a:lvl9pPr marL="365580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fld id="{D2C2A55D-21D0-9D4A-84B5-C3E766FB05B0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fld id="{62BAD399-64D0-C340-A079-0AAD17D8239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/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5976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theme" Target="../theme/theme1.xml"/><Relationship Id="rId29" Type="http://schemas.openxmlformats.org/officeDocument/2006/relationships/image" Target="../media/image1.jpeg"/><Relationship Id="rId30" Type="http://schemas.openxmlformats.org/officeDocument/2006/relationships/image" Target="../media/image2.png"/><Relationship Id="rId31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13223"/>
            <a:ext cx="8229600" cy="1143000"/>
          </a:xfrm>
          <a:prstGeom prst="rect">
            <a:avLst/>
          </a:prstGeom>
        </p:spPr>
        <p:txBody>
          <a:bodyPr vert="horz" lIns="91395" tIns="45698" rIns="91395" bIns="45698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395" tIns="45698" rIns="91395" bIns="4569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9" descr="horizontal-logo-green-text.jpg"/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493" y="6334951"/>
            <a:ext cx="2586744" cy="41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2013 Michigan Logo.png"/>
          <p:cNvPicPr>
            <a:picLocks noChangeAspect="1"/>
          </p:cNvPicPr>
          <p:nvPr userDrawn="1"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843" y="6268336"/>
            <a:ext cx="517115" cy="56847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154503" y="6205352"/>
            <a:ext cx="87721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 userDrawn="1"/>
        </p:nvGrpSpPr>
        <p:grpSpPr>
          <a:xfrm>
            <a:off x="7406967" y="6334951"/>
            <a:ext cx="1687910" cy="455205"/>
            <a:chOff x="7406967" y="6334951"/>
            <a:chExt cx="1687910" cy="455205"/>
          </a:xfrm>
        </p:grpSpPr>
        <p:sp>
          <p:nvSpPr>
            <p:cNvPr id="12" name="矩形 5"/>
            <p:cNvSpPr/>
            <p:nvPr/>
          </p:nvSpPr>
          <p:spPr>
            <a:xfrm>
              <a:off x="7406967" y="6334951"/>
              <a:ext cx="1687910" cy="455205"/>
            </a:xfrm>
            <a:prstGeom prst="rect">
              <a:avLst/>
            </a:prstGeom>
            <a:solidFill>
              <a:srgbClr val="21486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976"/>
              <a:endParaRPr kumimoji="1" lang="zh-CN" altLang="en-US">
                <a:solidFill>
                  <a:prstClr val="white"/>
                </a:solidFill>
                <a:latin typeface="Calibri"/>
                <a:ea typeface="宋体"/>
              </a:endParaRPr>
            </a:p>
          </p:txBody>
        </p:sp>
        <p:pic>
          <p:nvPicPr>
            <p:cNvPr id="13" name="图片 6" descr="prisms-logo.png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4667" y="6470055"/>
              <a:ext cx="1368778" cy="290578"/>
            </a:xfrm>
            <a:prstGeom prst="rect">
              <a:avLst/>
            </a:prstGeom>
          </p:spPr>
        </p:pic>
      </p:grp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1F497D"/>
                </a:solidFill>
                <a:latin typeface="Times New Roman"/>
                <a:cs typeface="Times New Roman"/>
              </a:rPr>
              <a:t>Center for  </a:t>
            </a:r>
            <a:r>
              <a:rPr lang="en-US" sz="1600" b="1" dirty="0" err="1">
                <a:solidFill>
                  <a:srgbClr val="1F497D"/>
                </a:solidFill>
                <a:latin typeface="Times New Roman"/>
                <a:cs typeface="Times New Roman"/>
              </a:rPr>
              <a:t>PRedictive</a:t>
            </a:r>
            <a:r>
              <a:rPr lang="en-US" sz="1600" b="1" dirty="0">
                <a:solidFill>
                  <a:srgbClr val="1F497D"/>
                </a:solidFill>
                <a:latin typeface="Times New Roman"/>
                <a:cs typeface="Times New Roman"/>
              </a:rPr>
              <a:t> Integrated </a:t>
            </a:r>
          </a:p>
          <a:p>
            <a:pPr algn="ctr"/>
            <a:r>
              <a:rPr lang="en-US" sz="1600" b="1" dirty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</a:p>
        </p:txBody>
      </p:sp>
      <p:sp>
        <p:nvSpPr>
          <p:cNvPr id="15" name="矩形 28"/>
          <p:cNvSpPr/>
          <p:nvPr userDrawn="1"/>
        </p:nvSpPr>
        <p:spPr>
          <a:xfrm>
            <a:off x="-14110" y="0"/>
            <a:ext cx="9158110" cy="931333"/>
          </a:xfrm>
          <a:prstGeom prst="rect">
            <a:avLst/>
          </a:prstGeom>
          <a:solidFill>
            <a:srgbClr val="2148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6"/>
            <a:endParaRPr kumimoji="1" lang="zh-CN" altLang="en-US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9468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705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</p:sldLayoutIdLst>
  <p:txStyles>
    <p:titleStyle>
      <a:lvl1pPr algn="ctr" defTabSz="456976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731" indent="-342731" algn="l" defTabSz="45697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3" indent="-285609" algn="l" defTabSz="45697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5" indent="-228488" algn="l" defTabSz="45697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11" indent="-228488" algn="l" defTabSz="45697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88" indent="-228488" algn="l" defTabSz="45697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64" indent="-228488" algn="l" defTabSz="4569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38" indent="-228488" algn="l" defTabSz="4569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13" indent="-228488" algn="l" defTabSz="4569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87" indent="-228488" algn="l" defTabSz="4569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6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2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6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9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4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51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25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01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4" Type="http://schemas.openxmlformats.org/officeDocument/2006/relationships/image" Target="../media/image32.png"/><Relationship Id="rId15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6" Type="http://schemas.openxmlformats.org/officeDocument/2006/relationships/image" Target="../media/image24.png"/><Relationship Id="rId7" Type="http://schemas.openxmlformats.org/officeDocument/2006/relationships/image" Target="../media/image25.jpe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1.png"/><Relationship Id="rId7" Type="http://schemas.openxmlformats.org/officeDocument/2006/relationships/image" Target="../media/image38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emf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8" Type="http://schemas.openxmlformats.org/officeDocument/2006/relationships/image" Target="../media/image49.jpeg"/><Relationship Id="rId9" Type="http://schemas.openxmlformats.org/officeDocument/2006/relationships/image" Target="../media/image50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7.png"/><Relationship Id="rId6" Type="http://schemas.openxmlformats.org/officeDocument/2006/relationships/oleObject" Target="../embeddings/oleObject2.bin"/><Relationship Id="rId7" Type="http://schemas.openxmlformats.org/officeDocument/2006/relationships/package" Target="../embeddings/Microsoft_Word_Document2.docx"/><Relationship Id="rId8" Type="http://schemas.openxmlformats.org/officeDocument/2006/relationships/image" Target="../media/image8.emf"/><Relationship Id="rId9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package" Target="../embeddings/Microsoft_Word_Document3.docx"/><Relationship Id="rId5" Type="http://schemas.openxmlformats.org/officeDocument/2006/relationships/image" Target="../media/image67.emf"/><Relationship Id="rId6" Type="http://schemas.openxmlformats.org/officeDocument/2006/relationships/image" Target="../media/image68.emf"/><Relationship Id="rId7" Type="http://schemas.openxmlformats.org/officeDocument/2006/relationships/image" Target="../media/image69.emf"/><Relationship Id="rId8" Type="http://schemas.openxmlformats.org/officeDocument/2006/relationships/image" Target="../media/image7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1.emf"/><Relationship Id="rId5" Type="http://schemas.openxmlformats.org/officeDocument/2006/relationships/image" Target="../media/image72.emf"/><Relationship Id="rId6" Type="http://schemas.openxmlformats.org/officeDocument/2006/relationships/image" Target="../media/image73.png"/><Relationship Id="rId1" Type="http://schemas.microsoft.com/office/2007/relationships/media" Target="../media/media3.mpg"/><Relationship Id="rId2" Type="http://schemas.openxmlformats.org/officeDocument/2006/relationships/video" Target="../media/media3.m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4.png"/><Relationship Id="rId5" Type="http://schemas.openxmlformats.org/officeDocument/2006/relationships/image" Target="../media/image68.emf"/><Relationship Id="rId6" Type="http://schemas.openxmlformats.org/officeDocument/2006/relationships/image" Target="../media/image75.png"/><Relationship Id="rId1" Type="http://schemas.microsoft.com/office/2007/relationships/media" Target="../media/media4.mpg"/><Relationship Id="rId2" Type="http://schemas.openxmlformats.org/officeDocument/2006/relationships/video" Target="../media/media4.m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4.png"/><Relationship Id="rId12" Type="http://schemas.openxmlformats.org/officeDocument/2006/relationships/image" Target="../media/image85.png"/><Relationship Id="rId13" Type="http://schemas.openxmlformats.org/officeDocument/2006/relationships/image" Target="../media/image86.jpg"/><Relationship Id="rId14" Type="http://schemas.openxmlformats.org/officeDocument/2006/relationships/image" Target="../media/image87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7.png"/><Relationship Id="rId3" Type="http://schemas.openxmlformats.org/officeDocument/2006/relationships/image" Target="../media/image78.jpe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35.png"/><Relationship Id="rId8" Type="http://schemas.openxmlformats.org/officeDocument/2006/relationships/image" Target="../media/image27.png"/><Relationship Id="rId9" Type="http://schemas.openxmlformats.org/officeDocument/2006/relationships/image" Target="../media/image82.png"/><Relationship Id="rId10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1.png"/><Relationship Id="rId12" Type="http://schemas.openxmlformats.org/officeDocument/2006/relationships/image" Target="../media/image82.png"/><Relationship Id="rId13" Type="http://schemas.openxmlformats.org/officeDocument/2006/relationships/image" Target="../media/image83.png"/><Relationship Id="rId14" Type="http://schemas.openxmlformats.org/officeDocument/2006/relationships/image" Target="../media/image92.png"/><Relationship Id="rId15" Type="http://schemas.openxmlformats.org/officeDocument/2006/relationships/image" Target="../media/image93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27.png"/><Relationship Id="rId9" Type="http://schemas.openxmlformats.org/officeDocument/2006/relationships/image" Target="../media/image37.png"/><Relationship Id="rId10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94.w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95.wmf"/><Relationship Id="rId7" Type="http://schemas.openxmlformats.org/officeDocument/2006/relationships/image" Target="../media/image8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6.png"/><Relationship Id="rId3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8" Type="http://schemas.openxmlformats.org/officeDocument/2006/relationships/image" Target="../media/image102.wmf"/><Relationship Id="rId9" Type="http://schemas.openxmlformats.org/officeDocument/2006/relationships/image" Target="../media/image103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emf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87.png"/><Relationship Id="rId3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wmf"/><Relationship Id="rId6" Type="http://schemas.openxmlformats.org/officeDocument/2006/relationships/image" Target="../media/image112.png"/><Relationship Id="rId7" Type="http://schemas.openxmlformats.org/officeDocument/2006/relationships/image" Target="../media/image113.png"/><Relationship Id="rId8" Type="http://schemas.openxmlformats.org/officeDocument/2006/relationships/image" Target="../media/image114.png"/><Relationship Id="rId9" Type="http://schemas.openxmlformats.org/officeDocument/2006/relationships/image" Target="../media/image115.png"/><Relationship Id="rId10" Type="http://schemas.openxmlformats.org/officeDocument/2006/relationships/image" Target="../media/image116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17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121.wmf"/><Relationship Id="rId5" Type="http://schemas.openxmlformats.org/officeDocument/2006/relationships/image" Target="../media/image122.wmf"/><Relationship Id="rId6" Type="http://schemas.openxmlformats.org/officeDocument/2006/relationships/image" Target="../media/image123.wmf"/><Relationship Id="rId7" Type="http://schemas.openxmlformats.org/officeDocument/2006/relationships/image" Target="../media/image124.wmf"/><Relationship Id="rId8" Type="http://schemas.openxmlformats.org/officeDocument/2006/relationships/image" Target="../media/image125.wmf"/><Relationship Id="rId9" Type="http://schemas.openxmlformats.org/officeDocument/2006/relationships/image" Target="../media/image126.wmf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Relationship Id="rId3" Type="http://schemas.openxmlformats.org/officeDocument/2006/relationships/image" Target="../media/image12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4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4" Type="http://schemas.openxmlformats.org/officeDocument/2006/relationships/image" Target="../media/image133.tiff"/><Relationship Id="rId5" Type="http://schemas.openxmlformats.org/officeDocument/2006/relationships/image" Target="../media/image134.tiff"/><Relationship Id="rId6" Type="http://schemas.openxmlformats.org/officeDocument/2006/relationships/image" Target="../media/image13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5" Type="http://schemas.openxmlformats.org/officeDocument/2006/relationships/image" Target="../media/image20.emf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5973"/>
            <a:ext cx="9144000" cy="1562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63000"/>
          </a:blip>
          <a:srcRect l="741" t="33363" r="926"/>
          <a:stretch/>
        </p:blipFill>
        <p:spPr>
          <a:xfrm>
            <a:off x="0" y="-18508"/>
            <a:ext cx="9144000" cy="6300778"/>
          </a:xfrm>
          <a:prstGeom prst="rect">
            <a:avLst/>
          </a:prstGeom>
        </p:spPr>
      </p:pic>
      <p:pic>
        <p:nvPicPr>
          <p:cNvPr id="4" name="Picture 3" descr="logo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5"/>
          <a:stretch/>
        </p:blipFill>
        <p:spPr>
          <a:xfrm>
            <a:off x="1056751" y="132132"/>
            <a:ext cx="6827630" cy="154153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2400391"/>
            <a:ext cx="6400800" cy="278210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Lead Developer: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Stephen DeWitt</a:t>
            </a:r>
          </a:p>
          <a:p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Contributors: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Shiva </a:t>
            </a:r>
            <a:r>
              <a:rPr lang="en-US" dirty="0" err="1" smtClean="0">
                <a:solidFill>
                  <a:srgbClr val="000000"/>
                </a:solidFill>
              </a:rPr>
              <a:t>Rudraraju</a:t>
            </a:r>
            <a:r>
              <a:rPr lang="en-US" dirty="0" smtClean="0">
                <a:solidFill>
                  <a:srgbClr val="000000"/>
                </a:solidFill>
              </a:rPr>
              <a:t> (U. Wisconsin), Larry </a:t>
            </a:r>
            <a:r>
              <a:rPr lang="en-US" dirty="0" err="1" smtClean="0">
                <a:solidFill>
                  <a:srgbClr val="000000"/>
                </a:solidFill>
              </a:rPr>
              <a:t>Aagesen</a:t>
            </a:r>
            <a:r>
              <a:rPr lang="en-US" dirty="0" smtClean="0">
                <a:solidFill>
                  <a:srgbClr val="000000"/>
                </a:solidFill>
              </a:rPr>
              <a:t> (INL), David </a:t>
            </a:r>
            <a:r>
              <a:rPr lang="en-US" dirty="0" err="1" smtClean="0">
                <a:solidFill>
                  <a:srgbClr val="000000"/>
                </a:solidFill>
              </a:rPr>
              <a:t>Montiel</a:t>
            </a:r>
            <a:r>
              <a:rPr lang="en-US" dirty="0" smtClean="0">
                <a:solidFill>
                  <a:srgbClr val="000000"/>
                </a:solidFill>
              </a:rPr>
              <a:t>, Beck Andrews, Katsuyo Thornton</a:t>
            </a:r>
          </a:p>
        </p:txBody>
      </p:sp>
    </p:spTree>
    <p:extLst>
      <p:ext uri="{BB962C8B-B14F-4D97-AF65-F5344CB8AC3E}">
        <p14:creationId xmlns:p14="http://schemas.microsoft.com/office/powerpoint/2010/main" val="167599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/>
          <p:cNvGrpSpPr>
            <a:grpSpLocks noChangeAspect="1"/>
          </p:cNvGrpSpPr>
          <p:nvPr/>
        </p:nvGrpSpPr>
        <p:grpSpPr>
          <a:xfrm>
            <a:off x="3506624" y="2931000"/>
            <a:ext cx="1432411" cy="1253209"/>
            <a:chOff x="530231" y="1337733"/>
            <a:chExt cx="4023360" cy="3520017"/>
          </a:xfrm>
        </p:grpSpPr>
        <p:pic>
          <p:nvPicPr>
            <p:cNvPr id="97" name="Picture 96" descr="visit0000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0231" y="1379831"/>
              <a:ext cx="4023360" cy="3439061"/>
            </a:xfrm>
            <a:prstGeom prst="rect">
              <a:avLst/>
            </a:prstGeom>
          </p:spPr>
        </p:pic>
        <p:sp>
          <p:nvSpPr>
            <p:cNvPr id="98" name="Rectangle 97"/>
            <p:cNvSpPr/>
            <p:nvPr/>
          </p:nvSpPr>
          <p:spPr>
            <a:xfrm>
              <a:off x="656167" y="1337733"/>
              <a:ext cx="448733" cy="48683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3446902" y="4591050"/>
              <a:ext cx="909198" cy="2667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788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PRISMS Center Precipitate Use Case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1AD9E80-6847-1145-9285-E16D430BF64E}" type="slidenum">
              <a:rPr lang="en-US" smtClean="0">
                <a:solidFill>
                  <a:prstClr val="black"/>
                </a:solidFill>
                <a:latin typeface="Calibri"/>
              </a:rPr>
              <a:pPr algn="r"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52114" y="1762004"/>
            <a:ext cx="1190903" cy="1495999"/>
            <a:chOff x="167924" y="1835608"/>
            <a:chExt cx="1190903" cy="149599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493" y="1835608"/>
              <a:ext cx="1150909" cy="108882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67924" y="2869942"/>
              <a:ext cx="11909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Real Space DFT</a:t>
              </a:r>
            </a:p>
            <a:p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(</a:t>
              </a:r>
              <a:r>
                <a:rPr lang="en-US" sz="1200" dirty="0" smtClean="0">
                  <a:solidFill>
                    <a:srgbClr val="F79646">
                      <a:lumMod val="50000"/>
                    </a:srgbClr>
                  </a:solidFill>
                  <a:latin typeface="Calibri"/>
                </a:rPr>
                <a:t>PRISMS-RSDFT</a:t>
              </a:r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)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5508" y="3451842"/>
            <a:ext cx="1314148" cy="1545535"/>
            <a:chOff x="105404" y="3360427"/>
            <a:chExt cx="1314148" cy="154553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340" y="3360427"/>
              <a:ext cx="1118276" cy="113565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5404" y="4444297"/>
              <a:ext cx="13141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Fourier Space DFT </a:t>
              </a:r>
            </a:p>
            <a:p>
              <a:pPr algn="ctr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(VASP)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529845" y="1987501"/>
            <a:ext cx="1232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Atomic scale 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constitutive laws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0" name="Group 16"/>
          <p:cNvGrpSpPr/>
          <p:nvPr/>
        </p:nvGrpSpPr>
        <p:grpSpPr>
          <a:xfrm rot="5400000">
            <a:off x="1851402" y="2905140"/>
            <a:ext cx="1337287" cy="1502671"/>
            <a:chOff x="1898678" y="3383050"/>
            <a:chExt cx="1337287" cy="150267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8678" y="3383050"/>
              <a:ext cx="930765" cy="1479974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 rot="16200000">
              <a:off x="2261115" y="3910871"/>
              <a:ext cx="14880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Statistical Mechanics</a:t>
              </a:r>
            </a:p>
            <a:p>
              <a:pPr algn="ctr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(</a:t>
              </a:r>
              <a:r>
                <a:rPr lang="en-US" sz="1200" dirty="0" smtClean="0">
                  <a:solidFill>
                    <a:srgbClr val="F79646">
                      <a:lumMod val="50000"/>
                    </a:srgbClr>
                  </a:solidFill>
                  <a:latin typeface="Calibri"/>
                </a:rPr>
                <a:t>CASM</a:t>
              </a:r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)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765325" y="5625070"/>
            <a:ext cx="1306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Phase Diagrams 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sz="1200" dirty="0" smtClean="0">
                <a:solidFill>
                  <a:srgbClr val="F79646">
                    <a:lumMod val="50000"/>
                  </a:srgbClr>
                </a:solidFill>
                <a:latin typeface="Calibri"/>
              </a:rPr>
              <a:t>CASM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/CALPHAD)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05154" y="2079621"/>
            <a:ext cx="1550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Dislocation Dynamics 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(LLNL-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</a:rPr>
              <a:t>ParaDIS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5" name="Group 25"/>
          <p:cNvGrpSpPr/>
          <p:nvPr/>
        </p:nvGrpSpPr>
        <p:grpSpPr>
          <a:xfrm>
            <a:off x="3553884" y="4789600"/>
            <a:ext cx="1345818" cy="1376201"/>
            <a:chOff x="3814696" y="2968737"/>
            <a:chExt cx="1345818" cy="1376201"/>
          </a:xfrm>
        </p:grpSpPr>
        <p:pic>
          <p:nvPicPr>
            <p:cNvPr id="36" name="Picture 35" descr="Screen Shot 2015-01-06 at 2.55.59 PM.pn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8126" y="2968737"/>
              <a:ext cx="924416" cy="918914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3814696" y="3883273"/>
              <a:ext cx="13458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Phase Field Crystal</a:t>
              </a:r>
            </a:p>
            <a:p>
              <a:pPr algn="ctr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(</a:t>
              </a:r>
              <a:r>
                <a:rPr lang="en-US" sz="1200" dirty="0" smtClean="0">
                  <a:solidFill>
                    <a:srgbClr val="F79646">
                      <a:lumMod val="50000"/>
                    </a:srgbClr>
                  </a:solidFill>
                  <a:latin typeface="Calibri"/>
                </a:rPr>
                <a:t>PRISMS-PFC*)</a:t>
              </a:r>
              <a:endParaRPr lang="en-US" sz="1200" dirty="0">
                <a:solidFill>
                  <a:srgbClr val="F79646">
                    <a:lumMod val="50000"/>
                  </a:srgbClr>
                </a:solidFill>
                <a:latin typeface="Calibri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761522" y="4090187"/>
            <a:ext cx="949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Phase Field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sz="1200" dirty="0" smtClean="0">
                <a:solidFill>
                  <a:srgbClr val="F79646">
                    <a:lumMod val="50000"/>
                  </a:srgbClr>
                </a:solidFill>
                <a:latin typeface="Calibri"/>
              </a:rPr>
              <a:t>PRISMS-PF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2" name="Group 27"/>
          <p:cNvGrpSpPr/>
          <p:nvPr/>
        </p:nvGrpSpPr>
        <p:grpSpPr>
          <a:xfrm>
            <a:off x="6099544" y="1202385"/>
            <a:ext cx="1354730" cy="1692544"/>
            <a:chOff x="5969826" y="1674556"/>
            <a:chExt cx="1354730" cy="1686406"/>
          </a:xfrm>
        </p:grpSpPr>
        <p:pic>
          <p:nvPicPr>
            <p:cNvPr id="43" name="Picture 70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0301" y="1674556"/>
              <a:ext cx="1280379" cy="13529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4" name="TextBox 43"/>
            <p:cNvSpPr txBox="1"/>
            <p:nvPr/>
          </p:nvSpPr>
          <p:spPr>
            <a:xfrm>
              <a:off x="5969826" y="2899296"/>
              <a:ext cx="1354730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Crystal Plasticity</a:t>
              </a:r>
            </a:p>
            <a:p>
              <a:pPr algn="ctr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(</a:t>
              </a:r>
              <a:r>
                <a:rPr lang="en-US" sz="1200" dirty="0" smtClean="0">
                  <a:solidFill>
                    <a:srgbClr val="F79646">
                      <a:lumMod val="50000"/>
                    </a:srgbClr>
                  </a:solidFill>
                  <a:latin typeface="Calibri"/>
                </a:rPr>
                <a:t>PRISMS-Plasticity</a:t>
              </a:r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)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32"/>
          <p:cNvGrpSpPr/>
          <p:nvPr/>
        </p:nvGrpSpPr>
        <p:grpSpPr>
          <a:xfrm>
            <a:off x="7369412" y="2768782"/>
            <a:ext cx="1511458" cy="1293371"/>
            <a:chOff x="7317941" y="3176797"/>
            <a:chExt cx="1511458" cy="12933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7941" y="3176797"/>
              <a:ext cx="1511458" cy="960926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7334174" y="4008503"/>
              <a:ext cx="14687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Continuum Plasticity</a:t>
              </a:r>
            </a:p>
            <a:p>
              <a:pPr algn="ctr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(</a:t>
              </a:r>
              <a:r>
                <a:rPr lang="en-US" sz="1200" dirty="0" smtClean="0">
                  <a:solidFill>
                    <a:srgbClr val="F79646">
                      <a:lumMod val="50000"/>
                    </a:srgbClr>
                  </a:solidFill>
                  <a:latin typeface="Calibri"/>
                </a:rPr>
                <a:t>PRISMS-Plasticity</a:t>
              </a:r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)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8" name="Group 38"/>
          <p:cNvGrpSpPr/>
          <p:nvPr/>
        </p:nvGrpSpPr>
        <p:grpSpPr>
          <a:xfrm>
            <a:off x="7306904" y="4477345"/>
            <a:ext cx="1519070" cy="1519858"/>
            <a:chOff x="7211579" y="4341144"/>
            <a:chExt cx="1519070" cy="1519858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7191" y="4341144"/>
              <a:ext cx="982612" cy="1098996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7211579" y="5399337"/>
              <a:ext cx="15190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Experiments (slip, </a:t>
              </a:r>
            </a:p>
            <a:p>
              <a:pPr algn="ctr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twinning, crack, etc.)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51" name="Elbow Connector 50"/>
          <p:cNvCxnSpPr/>
          <p:nvPr/>
        </p:nvCxnSpPr>
        <p:spPr>
          <a:xfrm rot="16200000" flipH="1">
            <a:off x="4449902" y="-1119573"/>
            <a:ext cx="22191" cy="4630373"/>
          </a:xfrm>
          <a:prstGeom prst="bentConnector3">
            <a:avLst>
              <a:gd name="adj1" fmla="val -783457"/>
            </a:avLst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2" name="Group 62"/>
          <p:cNvGrpSpPr/>
          <p:nvPr/>
        </p:nvGrpSpPr>
        <p:grpSpPr>
          <a:xfrm>
            <a:off x="5273032" y="3014583"/>
            <a:ext cx="1451679" cy="1577701"/>
            <a:chOff x="5264231" y="3007652"/>
            <a:chExt cx="1451679" cy="1577701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8281" y="3007652"/>
              <a:ext cx="1262373" cy="122948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5264231" y="4123688"/>
              <a:ext cx="14516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 smtClean="0">
                  <a:solidFill>
                    <a:prstClr val="black"/>
                  </a:solidFill>
                  <a:latin typeface="Calibri"/>
                </a:rPr>
                <a:t>Mechano</a:t>
              </a:r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-Chemistry</a:t>
              </a:r>
            </a:p>
            <a:p>
              <a:pPr algn="ctr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(</a:t>
              </a:r>
              <a:r>
                <a:rPr lang="en-US" sz="1200" dirty="0" smtClean="0">
                  <a:solidFill>
                    <a:srgbClr val="F79646">
                      <a:lumMod val="50000"/>
                    </a:srgbClr>
                  </a:solidFill>
                  <a:latin typeface="Calibri"/>
                </a:rPr>
                <a:t>PRISMS-MC*)</a:t>
              </a:r>
              <a:endParaRPr lang="en-US" sz="1200" dirty="0">
                <a:solidFill>
                  <a:srgbClr val="F79646">
                    <a:lumMod val="50000"/>
                  </a:srgbClr>
                </a:solidFill>
                <a:latin typeface="Calibri"/>
              </a:endParaRPr>
            </a:p>
          </p:txBody>
        </p:sp>
      </p:grpSp>
      <p:cxnSp>
        <p:nvCxnSpPr>
          <p:cNvPr id="55" name="Elbow Connector 54"/>
          <p:cNvCxnSpPr/>
          <p:nvPr/>
        </p:nvCxnSpPr>
        <p:spPr>
          <a:xfrm flipV="1">
            <a:off x="1421608" y="2277733"/>
            <a:ext cx="2599262" cy="417087"/>
          </a:xfrm>
          <a:prstGeom prst="bentConnector3">
            <a:avLst>
              <a:gd name="adj1" fmla="val 55748"/>
            </a:avLst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5495805" y="1652534"/>
            <a:ext cx="650958" cy="765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4460997" y="2560218"/>
            <a:ext cx="0" cy="294503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>
            <a:stCxn id="82" idx="3"/>
          </p:cNvCxnSpPr>
          <p:nvPr/>
        </p:nvCxnSpPr>
        <p:spPr>
          <a:xfrm flipV="1">
            <a:off x="6651428" y="2929919"/>
            <a:ext cx="208632" cy="836276"/>
          </a:xfrm>
          <a:prstGeom prst="bentConnector2">
            <a:avLst/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>
            <a:stCxn id="43" idx="3"/>
            <a:endCxn id="46" idx="0"/>
          </p:cNvCxnSpPr>
          <p:nvPr/>
        </p:nvCxnSpPr>
        <p:spPr>
          <a:xfrm>
            <a:off x="7410398" y="1881302"/>
            <a:ext cx="714743" cy="887480"/>
          </a:xfrm>
          <a:prstGeom prst="bentConnector2">
            <a:avLst/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8142677" y="4044734"/>
            <a:ext cx="0" cy="303956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>
            <a:stCxn id="83" idx="1"/>
          </p:cNvCxnSpPr>
          <p:nvPr/>
        </p:nvCxnSpPr>
        <p:spPr>
          <a:xfrm rot="10800000">
            <a:off x="7101372" y="2940964"/>
            <a:ext cx="255679" cy="2280876"/>
          </a:xfrm>
          <a:prstGeom prst="bentConnector2">
            <a:avLst/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/>
          <p:cNvCxnSpPr>
            <a:stCxn id="74" idx="3"/>
            <a:endCxn id="77" idx="1"/>
          </p:cNvCxnSpPr>
          <p:nvPr/>
        </p:nvCxnSpPr>
        <p:spPr>
          <a:xfrm flipV="1">
            <a:off x="1394845" y="3613268"/>
            <a:ext cx="326341" cy="560938"/>
          </a:xfrm>
          <a:prstGeom prst="bentConnector3">
            <a:avLst>
              <a:gd name="adj1" fmla="val 31687"/>
            </a:avLst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2598313" y="4325119"/>
            <a:ext cx="0" cy="31402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3327308" y="3448737"/>
            <a:ext cx="290255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/>
          <p:cNvCxnSpPr>
            <a:stCxn id="77" idx="3"/>
            <a:endCxn id="80" idx="1"/>
          </p:cNvCxnSpPr>
          <p:nvPr/>
        </p:nvCxnSpPr>
        <p:spPr>
          <a:xfrm>
            <a:off x="3327308" y="3613268"/>
            <a:ext cx="286728" cy="1833305"/>
          </a:xfrm>
          <a:prstGeom prst="bentConnector3">
            <a:avLst>
              <a:gd name="adj1" fmla="val 33325"/>
            </a:avLst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/>
          <p:cNvCxnSpPr/>
          <p:nvPr/>
        </p:nvCxnSpPr>
        <p:spPr>
          <a:xfrm rot="10800000">
            <a:off x="4889455" y="3614399"/>
            <a:ext cx="298496" cy="1620501"/>
          </a:xfrm>
          <a:prstGeom prst="bentConnector3">
            <a:avLst>
              <a:gd name="adj1" fmla="val 35985"/>
            </a:avLst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 flipV="1">
            <a:off x="4232700" y="4508107"/>
            <a:ext cx="5976" cy="230832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4870480" y="2431238"/>
            <a:ext cx="1276283" cy="58048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2729567" y="1673556"/>
            <a:ext cx="1291303" cy="5115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3293145" y="4490554"/>
            <a:ext cx="389884" cy="286646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ounded Rectangle 70"/>
          <p:cNvSpPr/>
          <p:nvPr/>
        </p:nvSpPr>
        <p:spPr>
          <a:xfrm>
            <a:off x="95508" y="1673555"/>
            <a:ext cx="1314148" cy="1552557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1550104" y="1185050"/>
            <a:ext cx="1179463" cy="1246188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3" name="Elbow Connector 72"/>
          <p:cNvCxnSpPr>
            <a:stCxn id="71" idx="0"/>
          </p:cNvCxnSpPr>
          <p:nvPr/>
        </p:nvCxnSpPr>
        <p:spPr>
          <a:xfrm rot="5400000" flipH="1" flipV="1">
            <a:off x="1060459" y="1204170"/>
            <a:ext cx="161508" cy="777263"/>
          </a:xfrm>
          <a:prstGeom prst="bentConnector2">
            <a:avLst/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ounded Rectangle 73"/>
          <p:cNvSpPr/>
          <p:nvPr/>
        </p:nvSpPr>
        <p:spPr>
          <a:xfrm>
            <a:off x="80697" y="3379870"/>
            <a:ext cx="1314148" cy="1588671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4020870" y="1133724"/>
            <a:ext cx="1474935" cy="1417190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6146763" y="1235442"/>
            <a:ext cx="1263635" cy="1685490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1721186" y="2904783"/>
            <a:ext cx="1606122" cy="1416970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1474131" y="4628265"/>
            <a:ext cx="1813305" cy="1416970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3606845" y="2864489"/>
            <a:ext cx="1289473" cy="1649172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3614036" y="4729552"/>
            <a:ext cx="1216502" cy="1434042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5193072" y="4628265"/>
            <a:ext cx="1715728" cy="1531720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5265932" y="2997290"/>
            <a:ext cx="1385496" cy="1537810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7357050" y="4361451"/>
            <a:ext cx="1385496" cy="1720778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7350219" y="2790362"/>
            <a:ext cx="1563040" cy="1223983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5" name="Picture 84" descr="phase_diagram-01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292" y="4687870"/>
            <a:ext cx="1729076" cy="1108058"/>
          </a:xfrm>
          <a:prstGeom prst="rect">
            <a:avLst/>
          </a:prstGeom>
        </p:spPr>
      </p:pic>
      <p:pic>
        <p:nvPicPr>
          <p:cNvPr id="86" name="Picture 85" descr="DD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371" y="1195999"/>
            <a:ext cx="944180" cy="944180"/>
          </a:xfrm>
          <a:prstGeom prst="rect">
            <a:avLst/>
          </a:prstGeom>
        </p:spPr>
      </p:pic>
      <p:cxnSp>
        <p:nvCxnSpPr>
          <p:cNvPr id="87" name="Straight Arrow Connector 86"/>
          <p:cNvCxnSpPr/>
          <p:nvPr/>
        </p:nvCxnSpPr>
        <p:spPr>
          <a:xfrm rot="5400000" flipH="1" flipV="1">
            <a:off x="1211007" y="2625867"/>
            <a:ext cx="952160" cy="663894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87"/>
          <p:cNvCxnSpPr>
            <a:stCxn id="77" idx="0"/>
            <a:endCxn id="82" idx="0"/>
          </p:cNvCxnSpPr>
          <p:nvPr/>
        </p:nvCxnSpPr>
        <p:spPr>
          <a:xfrm rot="16200000" flipH="1">
            <a:off x="4195209" y="1233820"/>
            <a:ext cx="92507" cy="3434433"/>
          </a:xfrm>
          <a:prstGeom prst="bentConnector3">
            <a:avLst>
              <a:gd name="adj1" fmla="val -141504"/>
            </a:avLst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9" name="Picture 8" descr="prismaticipolu0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719435" y="1245245"/>
            <a:ext cx="830854" cy="87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2" descr="Z:\Esitz\Research\Alloys\Mg-2.17Nd C\TEM\Mg-Nd AlloyC-AT250C2hr\03-03-15\DF2-41-magx3M-0001orientation-41.bmp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5548982" y="4760305"/>
            <a:ext cx="1097190" cy="95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TextBox 90"/>
          <p:cNvSpPr txBox="1"/>
          <p:nvPr/>
        </p:nvSpPr>
        <p:spPr>
          <a:xfrm>
            <a:off x="5596194" y="5741307"/>
            <a:ext cx="9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Experiments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17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66"/>
    </mc:Choice>
    <mc:Fallback xmlns="">
      <p:transition xmlns:p14="http://schemas.microsoft.com/office/powerpoint/2010/main" spd="slow" advTm="1576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comprehensive ICME approach to study precipitation in Mg-RE alloys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32960" y="1326153"/>
            <a:ext cx="8844824" cy="2249396"/>
            <a:chOff x="194073" y="1019822"/>
            <a:chExt cx="8844824" cy="2249396"/>
          </a:xfrm>
        </p:grpSpPr>
        <p:grpSp>
          <p:nvGrpSpPr>
            <p:cNvPr id="5" name="Group 4"/>
            <p:cNvGrpSpPr/>
            <p:nvPr/>
          </p:nvGrpSpPr>
          <p:grpSpPr>
            <a:xfrm>
              <a:off x="208884" y="1639826"/>
              <a:ext cx="1314148" cy="1545535"/>
              <a:chOff x="105404" y="3360427"/>
              <a:chExt cx="1314148" cy="1545535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3340" y="3360427"/>
                <a:ext cx="1118276" cy="1135659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105404" y="4444297"/>
                <a:ext cx="13141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</a:rPr>
                  <a:t>Fourier Space DFT </a:t>
                </a:r>
              </a:p>
              <a:p>
                <a:pPr algn="ctr"/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</a:rPr>
                  <a:t>(VASP)</a:t>
                </a:r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Rounded Rectangle 5"/>
            <p:cNvSpPr/>
            <p:nvPr/>
          </p:nvSpPr>
          <p:spPr>
            <a:xfrm>
              <a:off x="194073" y="1567854"/>
              <a:ext cx="1314148" cy="1588671"/>
            </a:xfrm>
            <a:prstGeom prst="roundRect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7" name="Group 16"/>
            <p:cNvGrpSpPr/>
            <p:nvPr/>
          </p:nvGrpSpPr>
          <p:grpSpPr>
            <a:xfrm rot="5400000">
              <a:off x="2753054" y="1158452"/>
              <a:ext cx="1337287" cy="1502671"/>
              <a:chOff x="1898678" y="3383050"/>
              <a:chExt cx="1337287" cy="1502671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98678" y="3383050"/>
                <a:ext cx="930765" cy="1479974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 rot="16200000">
                <a:off x="2261115" y="3910871"/>
                <a:ext cx="14880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</a:rPr>
                  <a:t>Statistical Mechanics</a:t>
                </a:r>
              </a:p>
              <a:p>
                <a:pPr algn="ctr"/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</a:rPr>
                  <a:t>(</a:t>
                </a:r>
                <a:r>
                  <a:rPr lang="en-US" sz="1200" dirty="0" smtClean="0">
                    <a:solidFill>
                      <a:srgbClr val="F79646">
                        <a:lumMod val="50000"/>
                      </a:srgbClr>
                    </a:solidFill>
                    <a:latin typeface="Calibri"/>
                  </a:rPr>
                  <a:t>CASM</a:t>
                </a:r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</a:rPr>
                  <a:t>)</a:t>
                </a:r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2622838" y="1158095"/>
              <a:ext cx="1606122" cy="1416970"/>
            </a:xfrm>
            <a:prstGeom prst="roundRect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5250414" y="1653262"/>
              <a:ext cx="1432411" cy="1253209"/>
              <a:chOff x="530231" y="1337733"/>
              <a:chExt cx="4023360" cy="3520017"/>
            </a:xfrm>
          </p:grpSpPr>
          <p:pic>
            <p:nvPicPr>
              <p:cNvPr id="27" name="Picture 26" descr="visit0000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042"/>
              <a:stretch/>
            </p:blipFill>
            <p:spPr>
              <a:xfrm>
                <a:off x="530231" y="1379831"/>
                <a:ext cx="4023360" cy="3439061"/>
              </a:xfrm>
              <a:prstGeom prst="rect">
                <a:avLst/>
              </a:prstGeom>
            </p:spPr>
          </p:pic>
          <p:sp>
            <p:nvSpPr>
              <p:cNvPr id="28" name="Rectangle 27"/>
              <p:cNvSpPr/>
              <p:nvPr/>
            </p:nvSpPr>
            <p:spPr>
              <a:xfrm>
                <a:off x="656167" y="1337733"/>
                <a:ext cx="448733" cy="486834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446902" y="4591050"/>
                <a:ext cx="909198" cy="2667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5505158" y="2807553"/>
              <a:ext cx="9492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Phase Field</a:t>
              </a:r>
            </a:p>
            <a:p>
              <a:pPr algn="ctr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(</a:t>
              </a:r>
              <a:r>
                <a:rPr lang="en-US" sz="1200" dirty="0" smtClean="0">
                  <a:solidFill>
                    <a:srgbClr val="F79646">
                      <a:lumMod val="50000"/>
                    </a:srgbClr>
                  </a:solidFill>
                  <a:latin typeface="Calibri"/>
                </a:rPr>
                <a:t>PRISMS-PF</a:t>
              </a:r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)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1576549" y="2432862"/>
              <a:ext cx="1000569" cy="0"/>
            </a:xfrm>
            <a:prstGeom prst="straightConnector1">
              <a:avLst/>
            </a:prstGeom>
            <a:ln w="66675" cmpd="sng">
              <a:solidFill>
                <a:schemeClr val="accent4">
                  <a:lumMod val="75000"/>
                </a:schemeClr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11"/>
            <p:cNvSpPr/>
            <p:nvPr/>
          </p:nvSpPr>
          <p:spPr>
            <a:xfrm>
              <a:off x="5350481" y="1581855"/>
              <a:ext cx="1289473" cy="1649172"/>
            </a:xfrm>
            <a:prstGeom prst="roundRect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733863" y="1158096"/>
              <a:ext cx="1305034" cy="1835828"/>
            </a:xfrm>
            <a:prstGeom prst="roundRect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2" descr="Z:\Esitz\Research\Alloys\Mg-2.17Nd C\TEM\Mg-Nd AlloyC-AT250C2hr\03-03-15\DF2-41-magx3M-0001orientation-41.bmp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6200000">
              <a:off x="7834496" y="1490607"/>
              <a:ext cx="1097190" cy="952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7806743" y="2471609"/>
              <a:ext cx="11168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Experiments</a:t>
              </a:r>
            </a:p>
            <a:p>
              <a:pPr algn="ctr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(HAADF-STEM)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1637861" y="2933274"/>
              <a:ext cx="3547242" cy="0"/>
            </a:xfrm>
            <a:prstGeom prst="straightConnector1">
              <a:avLst/>
            </a:prstGeom>
            <a:ln w="66675" cmpd="sng">
              <a:solidFill>
                <a:schemeClr val="accent4">
                  <a:lumMod val="75000"/>
                </a:schemeClr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6752897" y="2750733"/>
              <a:ext cx="889610" cy="0"/>
            </a:xfrm>
            <a:prstGeom prst="straightConnector1">
              <a:avLst/>
            </a:prstGeom>
            <a:ln w="66675" cmpd="sng">
              <a:solidFill>
                <a:schemeClr val="accent4">
                  <a:lumMod val="75000"/>
                </a:schemeClr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470268" y="1964295"/>
              <a:ext cx="143681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Precipitate Dimensions</a:t>
              </a:r>
            </a:p>
            <a:p>
              <a:pPr algn="ctr"/>
              <a:r>
                <a:rPr lang="en-US" sz="1400" dirty="0" smtClean="0"/>
                <a:t>(Validation)</a:t>
              </a:r>
              <a:endParaRPr lang="en-US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59167" y="1469742"/>
              <a:ext cx="14368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Finite Temp. Energies</a:t>
              </a:r>
              <a:endParaRPr lang="en-US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19988" y="2041700"/>
              <a:ext cx="14368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0K Energies</a:t>
              </a:r>
              <a:endParaRPr lang="en-US" sz="1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37861" y="2625497"/>
              <a:ext cx="33457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Elastic Constants, Transformation Strains</a:t>
              </a:r>
              <a:endParaRPr lang="en-US" sz="1400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4286673" y="2010670"/>
              <a:ext cx="1046290" cy="0"/>
            </a:xfrm>
            <a:prstGeom prst="straightConnector1">
              <a:avLst/>
            </a:prstGeom>
            <a:ln w="66675" cmpd="sng">
              <a:solidFill>
                <a:schemeClr val="accent4">
                  <a:lumMod val="75000"/>
                </a:schemeClr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1523032" y="1817277"/>
              <a:ext cx="1064666" cy="0"/>
            </a:xfrm>
            <a:prstGeom prst="straightConnector1">
              <a:avLst/>
            </a:prstGeom>
            <a:ln w="66675" cmpd="sng">
              <a:solidFill>
                <a:schemeClr val="accent4">
                  <a:lumMod val="75000"/>
                </a:schemeClr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339730" y="1267869"/>
              <a:ext cx="14368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Enumerate Configurations</a:t>
              </a:r>
              <a:endParaRPr lang="en-US" sz="1400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>
              <a:off x="4228960" y="1389154"/>
              <a:ext cx="3479012" cy="0"/>
            </a:xfrm>
            <a:prstGeom prst="straightConnector1">
              <a:avLst/>
            </a:prstGeom>
            <a:ln w="66675" cmpd="sng">
              <a:solidFill>
                <a:schemeClr val="accent4">
                  <a:lumMod val="75000"/>
                </a:schemeClr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4734770" y="1019822"/>
              <a:ext cx="23145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Inform problem space</a:t>
              </a:r>
              <a:endParaRPr lang="en-US" sz="1400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212088" y="4984197"/>
            <a:ext cx="1550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Dislocation Dynamics 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(LLNL-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</a:rPr>
              <a:t>ParaDIS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227804" y="4038300"/>
            <a:ext cx="1474935" cy="1417190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6" name="Picture 35" descr="DD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4305" y="4100575"/>
            <a:ext cx="944180" cy="944180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>
            <a:off x="5940266" y="3635222"/>
            <a:ext cx="0" cy="336063"/>
          </a:xfrm>
          <a:prstGeom prst="straightConnector1">
            <a:avLst/>
          </a:prstGeom>
          <a:ln w="66675" cmpd="sng">
            <a:solidFill>
              <a:schemeClr val="accent4">
                <a:lumMod val="75000"/>
              </a:schemeClr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866856" y="3530017"/>
            <a:ext cx="1958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Synthetic Precipitate Microstructures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672750" y="4038300"/>
            <a:ext cx="1305034" cy="1417190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66030" y="4992965"/>
            <a:ext cx="1076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Experiments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(Tensile Tests)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3" name="Picture 42" descr="Mg-RE tensile stress-strain.ti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630" y="4131366"/>
            <a:ext cx="1178432" cy="883622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6610129" y="4228619"/>
            <a:ext cx="11688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Yield Strength</a:t>
            </a:r>
          </a:p>
          <a:p>
            <a:pPr algn="ctr"/>
            <a:r>
              <a:rPr lang="en-US" sz="1400" dirty="0" smtClean="0"/>
              <a:t>(Validation)</a:t>
            </a:r>
            <a:endParaRPr lang="en-US" sz="1400" dirty="0"/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6757249" y="5046362"/>
            <a:ext cx="889610" cy="0"/>
          </a:xfrm>
          <a:prstGeom prst="straightConnector1">
            <a:avLst/>
          </a:prstGeom>
          <a:ln w="66675" cmpd="sng">
            <a:solidFill>
              <a:schemeClr val="accent4">
                <a:lumMod val="75000"/>
              </a:schemeClr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193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Precipitates in Mg-RE Alloys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458" y="1567793"/>
            <a:ext cx="5107583" cy="398213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Mg alloys are of interest for </a:t>
            </a:r>
            <a:r>
              <a:rPr lang="en-US" dirty="0" err="1" smtClean="0"/>
              <a:t>lightweighting</a:t>
            </a:r>
            <a:r>
              <a:rPr lang="en-US" dirty="0"/>
              <a:t> </a:t>
            </a:r>
            <a:r>
              <a:rPr lang="en-US" dirty="0" smtClean="0"/>
              <a:t>in automotive and aerospace applications</a:t>
            </a:r>
          </a:p>
          <a:p>
            <a:r>
              <a:rPr lang="en-US" dirty="0" smtClean="0"/>
              <a:t>Mg-RE alloys, such as Mg-</a:t>
            </a:r>
            <a:r>
              <a:rPr lang="en-US" dirty="0" err="1" smtClean="0"/>
              <a:t>Nd</a:t>
            </a:r>
            <a:r>
              <a:rPr lang="en-US" dirty="0" smtClean="0"/>
              <a:t> and Mg-Y have among the best mechanical properties of Mg alloys</a:t>
            </a:r>
          </a:p>
          <a:p>
            <a:r>
              <a:rPr lang="en-US" dirty="0"/>
              <a:t>β’’</a:t>
            </a:r>
            <a:r>
              <a:rPr lang="en-US" dirty="0" smtClean="0"/>
              <a:t>’ precipitates with habit planes perpendicular to the basal plane block dislocation motion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 descr="Mg-RE tensile stress-strain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9041" y="2056003"/>
            <a:ext cx="3425696" cy="2568685"/>
          </a:xfrm>
          <a:prstGeom prst="rect">
            <a:avLst/>
          </a:prstGeom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6710126" y="3309214"/>
            <a:ext cx="1663525" cy="770976"/>
            <a:chOff x="4286631" y="3535754"/>
            <a:chExt cx="3267340" cy="1753856"/>
          </a:xfrm>
        </p:grpSpPr>
        <p:pic>
          <p:nvPicPr>
            <p:cNvPr id="6" name="Picture 5" descr="Screen Shot 2015-05-02 at 2.00.02 PM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86631" y="3535754"/>
              <a:ext cx="3267340" cy="175385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471488" y="3535756"/>
              <a:ext cx="574615" cy="5520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7570656" y="1408786"/>
            <a:ext cx="1549730" cy="923031"/>
            <a:chOff x="4893703" y="1252523"/>
            <a:chExt cx="2574854" cy="1740115"/>
          </a:xfrm>
        </p:grpSpPr>
        <p:pic>
          <p:nvPicPr>
            <p:cNvPr id="9" name="Picture 8" descr="Screen Shot 2015-05-02 at 2.00.02 PM.png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84299" y="1372083"/>
              <a:ext cx="2484258" cy="162055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893703" y="1252523"/>
              <a:ext cx="574615" cy="5520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564782" y="4595821"/>
            <a:ext cx="3555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Plots courtesy E. </a:t>
            </a:r>
            <a:r>
              <a:rPr lang="en-US" sz="1400" dirty="0" err="1" smtClean="0">
                <a:solidFill>
                  <a:prstClr val="black"/>
                </a:solidFill>
                <a:latin typeface="Arial"/>
                <a:cs typeface="Arial"/>
              </a:rPr>
              <a:t>Deda</a:t>
            </a: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, A. </a:t>
            </a:r>
            <a:r>
              <a:rPr lang="en-US" sz="1400" dirty="0" err="1" smtClean="0">
                <a:solidFill>
                  <a:prstClr val="black"/>
                </a:solidFill>
                <a:latin typeface="Arial"/>
                <a:cs typeface="Arial"/>
              </a:rPr>
              <a:t>Githens</a:t>
            </a: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 (UM)</a:t>
            </a:r>
          </a:p>
          <a:p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Schematics: </a:t>
            </a:r>
            <a:r>
              <a:rPr lang="en-US" sz="1400" dirty="0">
                <a:solidFill>
                  <a:prstClr val="black"/>
                </a:solidFill>
                <a:latin typeface="Arial"/>
                <a:cs typeface="Arial"/>
              </a:rPr>
              <a:t>J.F. </a:t>
            </a:r>
            <a:r>
              <a:rPr lang="en-US" sz="1400" dirty="0" err="1">
                <a:solidFill>
                  <a:prstClr val="black"/>
                </a:solidFill>
                <a:latin typeface="Arial"/>
                <a:cs typeface="Arial"/>
              </a:rPr>
              <a:t>Nie</a:t>
            </a:r>
            <a:r>
              <a:rPr lang="en-US" sz="1400" dirty="0">
                <a:solidFill>
                  <a:prstClr val="black"/>
                </a:solidFill>
                <a:latin typeface="Arial"/>
                <a:cs typeface="Arial"/>
              </a:rPr>
              <a:t>, Met. Trans. A, 43A, 3891 (2012)</a:t>
            </a:r>
          </a:p>
          <a:p>
            <a:endParaRPr lang="en-US" sz="1400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1622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37" y="1088469"/>
            <a:ext cx="8690357" cy="576953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20310" y="-84665"/>
            <a:ext cx="8868184" cy="88544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prstClr val="white"/>
                </a:solidFill>
                <a:latin typeface="Calibri"/>
              </a:rPr>
              <a:t>Experimental Motivation: The Precipitation Sequence</a:t>
            </a:r>
            <a:endParaRPr lang="en-US" sz="3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2316" y="1613296"/>
            <a:ext cx="51817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GP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80613" y="4979270"/>
            <a:ext cx="46295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β’’’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76028" y="4794604"/>
            <a:ext cx="46295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β’’’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1275" y="4619861"/>
            <a:ext cx="5181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GP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05833" y="3745168"/>
            <a:ext cx="46295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β’’’</a:t>
            </a: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67075" y="1878964"/>
            <a:ext cx="40302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β</a:t>
            </a:r>
            <a:r>
              <a:rPr lang="en-US" baseline="-250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289"/>
          <a:stretch/>
        </p:blipFill>
        <p:spPr>
          <a:xfrm>
            <a:off x="1656917" y="1966755"/>
            <a:ext cx="1148916" cy="118683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235648" y="1976678"/>
            <a:ext cx="51817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GP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960533"/>
            <a:ext cx="2963333" cy="87361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49067" y="5984386"/>
            <a:ext cx="1794933" cy="87361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7124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-14110" y="113174"/>
            <a:ext cx="9087555" cy="742677"/>
          </a:xfrm>
          <a:prstGeom prst="rect">
            <a:avLst/>
          </a:prstGeom>
        </p:spPr>
        <p:txBody>
          <a:bodyPr vert="horz" lIns="91307" tIns="45652" rIns="91307" bIns="45652" rtlCol="0" anchor="ctr">
            <a:normAutofit/>
          </a:bodyPr>
          <a:lstStyle>
            <a:lvl1pPr algn="ctr" defTabSz="456536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pPr>
              <a:spcBef>
                <a:spcPts val="600"/>
              </a:spcBef>
            </a:pPr>
            <a:r>
              <a:rPr lang="en-US" sz="3100" b="1" dirty="0" smtClean="0">
                <a:solidFill>
                  <a:srgbClr val="FFFFFF"/>
                </a:solidFill>
                <a:latin typeface="Arial"/>
                <a:cs typeface="Arial"/>
              </a:rPr>
              <a:t>First-principles: Metastable </a:t>
            </a:r>
            <a:r>
              <a:rPr lang="en-US" sz="3100" b="1" dirty="0" err="1" smtClean="0">
                <a:solidFill>
                  <a:srgbClr val="FFFFFF"/>
                </a:solidFill>
                <a:latin typeface="Arial"/>
                <a:cs typeface="Arial"/>
              </a:rPr>
              <a:t>hcp</a:t>
            </a:r>
            <a:r>
              <a:rPr lang="en-US" sz="3100" b="1" dirty="0" smtClean="0">
                <a:solidFill>
                  <a:srgbClr val="FFFFFF"/>
                </a:solidFill>
                <a:latin typeface="Arial"/>
                <a:cs typeface="Arial"/>
              </a:rPr>
              <a:t> ground states</a:t>
            </a:r>
            <a:endParaRPr lang="en-US" sz="31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61" name="Picture 2" descr="E:\Dropbox\Research\prelims\pictures\betap_Nd_crystal_structure-0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963" y="1113729"/>
            <a:ext cx="887714" cy="297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 descr="D019_betap-0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440" y="1025886"/>
            <a:ext cx="876827" cy="2936111"/>
          </a:xfrm>
          <a:prstGeom prst="rect">
            <a:avLst/>
          </a:prstGeom>
        </p:spPr>
      </p:pic>
      <p:pic>
        <p:nvPicPr>
          <p:cNvPr id="65" name="Picture 64" descr="formation_energy_defects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112" y="910298"/>
            <a:ext cx="4347189" cy="3277112"/>
          </a:xfrm>
          <a:prstGeom prst="rect">
            <a:avLst/>
          </a:prstGeom>
        </p:spPr>
      </p:pic>
      <p:cxnSp>
        <p:nvCxnSpPr>
          <p:cNvPr id="66" name="Straight Arrow Connector 65"/>
          <p:cNvCxnSpPr/>
          <p:nvPr/>
        </p:nvCxnSpPr>
        <p:spPr>
          <a:xfrm>
            <a:off x="1335219" y="2543647"/>
            <a:ext cx="31761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6464301" y="3102447"/>
            <a:ext cx="1679139" cy="393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7068723" y="4102261"/>
            <a:ext cx="1621519" cy="1828801"/>
            <a:chOff x="723859" y="925263"/>
            <a:chExt cx="1621519" cy="1828801"/>
          </a:xfrm>
        </p:grpSpPr>
        <p:pic>
          <p:nvPicPr>
            <p:cNvPr id="31" name="Picture 30" descr="Z:\Esitz\Research\Alloys\Mg-2.17Nd C\TEM\Mg-Nd Alloy C-AT250C15min\02-26-15\DF2-magx3M-0001orientation-3.bmp"/>
            <p:cNvPicPr/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3859" y="925263"/>
              <a:ext cx="1621519" cy="182880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 rot="18047076">
              <a:off x="1349244" y="1247964"/>
              <a:ext cx="373698" cy="746929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28288" y="2502185"/>
              <a:ext cx="503611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prstClr val="black"/>
                  </a:solidFill>
                  <a:latin typeface="Calibri"/>
                </a:rPr>
                <a:t>2 nm</a:t>
              </a:r>
              <a:endParaRPr lang="en-US" sz="1000" b="1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>
            <a:xfrm flipV="1">
              <a:off x="836525" y="2705010"/>
              <a:ext cx="256032" cy="55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2232023" y="4072311"/>
            <a:ext cx="1376883" cy="1828800"/>
            <a:chOff x="5496678" y="925264"/>
            <a:chExt cx="1376883" cy="1828800"/>
          </a:xfrm>
        </p:grpSpPr>
        <p:pic>
          <p:nvPicPr>
            <p:cNvPr id="38" name="Picture 37" descr="Z:\Esitz\Research\Alloys\Mg-2.17Nd C\TEM\Mg-Nd Alloy C-AT250C15min\02-26-15\DF4-magx2M-0001orientation-8.bmp"/>
            <p:cNvPicPr/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496678" y="925264"/>
              <a:ext cx="1376883" cy="18288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9" name="Rectangle 38"/>
            <p:cNvSpPr/>
            <p:nvPr/>
          </p:nvSpPr>
          <p:spPr>
            <a:xfrm rot="227702">
              <a:off x="6102193" y="1239956"/>
              <a:ext cx="286359" cy="601590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496678" y="2504529"/>
              <a:ext cx="510422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prstClr val="black"/>
                  </a:solidFill>
                  <a:latin typeface="Calibri"/>
                </a:rPr>
                <a:t>2 nm</a:t>
              </a:r>
              <a:endParaRPr lang="en-US" sz="1000" b="1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 flipV="1">
              <a:off x="5633763" y="2703997"/>
              <a:ext cx="201168" cy="55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643832" y="4067885"/>
            <a:ext cx="1431258" cy="1828801"/>
            <a:chOff x="6921859" y="925263"/>
            <a:chExt cx="1431258" cy="1828801"/>
          </a:xfrm>
        </p:grpSpPr>
        <p:pic>
          <p:nvPicPr>
            <p:cNvPr id="30" name="Picture 29" descr="C:\Users\marquisgroup\Desktop\Research\Alloys\Mg-2.17Nd C\TEM\Mg-Nd Alloy C-AT250C15min\02-26-15\DF4-magx2M-0001orientation-4.bmp"/>
            <p:cNvPicPr/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21859" y="925263"/>
              <a:ext cx="1431258" cy="182880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 rot="18054816">
              <a:off x="7547162" y="1552044"/>
              <a:ext cx="446470" cy="103499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29331" y="2501493"/>
              <a:ext cx="491794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prstClr val="black"/>
                  </a:solidFill>
                  <a:latin typeface="Calibri"/>
                </a:rPr>
                <a:t>2 nm</a:t>
              </a:r>
              <a:endParaRPr lang="en-US" sz="1000" b="1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7067544" y="2703997"/>
              <a:ext cx="201168" cy="55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5263717" y="4092424"/>
            <a:ext cx="1620215" cy="1828801"/>
            <a:chOff x="2410691" y="925263"/>
            <a:chExt cx="1620215" cy="1828801"/>
          </a:xfrm>
        </p:grpSpPr>
        <p:pic>
          <p:nvPicPr>
            <p:cNvPr id="52" name="Picture 51" descr="C:\Users\marquisgroup\Desktop\Research\Alloys\Mg-2.17Nd C\TEM\Mg-Nd Alloy C-AT250C15min\02-26-15\DF2-magx2point5M-0001orientation-2.bmp"/>
            <p:cNvPicPr/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10691" y="925263"/>
              <a:ext cx="1620215" cy="182880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3" name="Rectangle 52"/>
            <p:cNvSpPr/>
            <p:nvPr/>
          </p:nvSpPr>
          <p:spPr>
            <a:xfrm rot="645495">
              <a:off x="2636261" y="965961"/>
              <a:ext cx="195230" cy="46285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 rot="17583868">
              <a:off x="3079943" y="2058323"/>
              <a:ext cx="272718" cy="50023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412728" y="2500760"/>
              <a:ext cx="505267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prstClr val="black"/>
                  </a:solidFill>
                  <a:latin typeface="Calibri"/>
                </a:rPr>
                <a:t>2 nm</a:t>
              </a:r>
              <a:endParaRPr lang="en-US" sz="1000" b="1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56" name="Straight Connector 55"/>
            <p:cNvCxnSpPr/>
            <p:nvPr/>
          </p:nvCxnSpPr>
          <p:spPr>
            <a:xfrm flipV="1">
              <a:off x="2543692" y="2698343"/>
              <a:ext cx="210312" cy="55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3747049" y="4079724"/>
            <a:ext cx="1367228" cy="1828801"/>
            <a:chOff x="4078948" y="925263"/>
            <a:chExt cx="1367228" cy="1828801"/>
          </a:xfrm>
        </p:grpSpPr>
        <p:pic>
          <p:nvPicPr>
            <p:cNvPr id="58" name="Picture 57" descr="Z:\Esitz\Research\Alloys\Mg-2.17Nd C\TEM\Mg-Nd Alloy C-AT250C15min\02-26-15\DF2-magx2point5M-0001orientation-2.bmp"/>
            <p:cNvPicPr/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81343" y="925263"/>
              <a:ext cx="1364833" cy="182880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9" name="Rectangle 58"/>
            <p:cNvSpPr/>
            <p:nvPr/>
          </p:nvSpPr>
          <p:spPr>
            <a:xfrm rot="14189386">
              <a:off x="4451448" y="1433420"/>
              <a:ext cx="272718" cy="774386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078948" y="2501795"/>
              <a:ext cx="511463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prstClr val="black"/>
                  </a:solidFill>
                  <a:latin typeface="Calibri"/>
                </a:rPr>
                <a:t>2 nm</a:t>
              </a:r>
              <a:endParaRPr lang="en-US" sz="1000" b="1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62" name="Straight Connector 61"/>
            <p:cNvCxnSpPr/>
            <p:nvPr/>
          </p:nvCxnSpPr>
          <p:spPr>
            <a:xfrm flipV="1">
              <a:off x="4181397" y="2707299"/>
              <a:ext cx="256032" cy="55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79410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4986080"/>
            <a:ext cx="9144000" cy="184806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betap_coords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" y="1106767"/>
            <a:ext cx="1554161" cy="364013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214313"/>
            <a:ext cx="8201025" cy="665162"/>
          </a:xfrm>
        </p:spPr>
        <p:txBody>
          <a:bodyPr>
            <a:normAutofit fontScale="90000"/>
          </a:bodyPr>
          <a:lstStyle/>
          <a:p>
            <a:r>
              <a:rPr lang="en-US" dirty="0"/>
              <a:t>Why are the β’’’ orderings observed?</a:t>
            </a:r>
          </a:p>
        </p:txBody>
      </p:sp>
      <p:sp>
        <p:nvSpPr>
          <p:cNvPr id="12" name="Oval 11"/>
          <p:cNvSpPr/>
          <p:nvPr/>
        </p:nvSpPr>
        <p:spPr>
          <a:xfrm>
            <a:off x="4850996" y="1438782"/>
            <a:ext cx="666563" cy="1886565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1643"/>
          <a:stretch/>
        </p:blipFill>
        <p:spPr>
          <a:xfrm>
            <a:off x="1910235" y="1025360"/>
            <a:ext cx="6070197" cy="23460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333" y="4182309"/>
            <a:ext cx="550115" cy="5645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955" b="-1"/>
          <a:stretch/>
        </p:blipFill>
        <p:spPr>
          <a:xfrm>
            <a:off x="2036256" y="3371440"/>
            <a:ext cx="6070197" cy="5359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0580" y="4459326"/>
            <a:ext cx="579852" cy="564592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 flipH="1" flipV="1">
            <a:off x="5180465" y="3371440"/>
            <a:ext cx="1" cy="7699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7769278" y="3639401"/>
            <a:ext cx="1" cy="7699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D019_betap-01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432" y="3834023"/>
            <a:ext cx="874283" cy="2927590"/>
          </a:xfrm>
          <a:prstGeom prst="rect">
            <a:avLst/>
          </a:prstGeom>
        </p:spPr>
      </p:pic>
      <p:pic>
        <p:nvPicPr>
          <p:cNvPr id="36" name="Picture 35" descr="betap-01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180" y="3850815"/>
            <a:ext cx="869268" cy="291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54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Background: </a:t>
            </a:r>
            <a:r>
              <a:rPr lang="en-US" dirty="0" smtClean="0"/>
              <a:t>Two types of β</a:t>
            </a:r>
            <a:r>
              <a:rPr lang="en-US" dirty="0"/>
              <a:t>’/β’’</a:t>
            </a:r>
            <a:r>
              <a:rPr lang="en-US" dirty="0" smtClean="0"/>
              <a:t>’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6705"/>
            <a:ext cx="9144000" cy="27248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103" y="4091055"/>
            <a:ext cx="4359349" cy="134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40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Phase Field Model Can Calculate Equilibrium Shape and 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inputs from first principles calculations to predict Mg-</a:t>
            </a:r>
            <a:r>
              <a:rPr lang="en-US" dirty="0" err="1" smtClean="0"/>
              <a:t>Nd</a:t>
            </a:r>
            <a:r>
              <a:rPr lang="en-US" dirty="0" smtClean="0"/>
              <a:t> β’’’ shape and composition</a:t>
            </a:r>
          </a:p>
          <a:p>
            <a:r>
              <a:rPr lang="en-US" dirty="0" smtClean="0"/>
              <a:t>No fitting parameters</a:t>
            </a:r>
          </a:p>
          <a:p>
            <a:r>
              <a:rPr lang="en-US" dirty="0" smtClean="0"/>
              <a:t>Yields a lenticular precipitate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198" y="2773535"/>
            <a:ext cx="3035602" cy="3132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3283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846631" y="4068606"/>
            <a:ext cx="7440024" cy="17804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-148687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Simulated composition within experimental range, suggests β</a:t>
            </a:r>
            <a:r>
              <a:rPr lang="en-US" sz="3600" dirty="0"/>
              <a:t>’’</a:t>
            </a:r>
            <a:r>
              <a:rPr lang="en-US" sz="3600" dirty="0" smtClean="0"/>
              <a:t>’ structure 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858087" y="1463555"/>
            <a:ext cx="643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/>
              </a:rPr>
              <a:t>β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’’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743703" y="1648806"/>
            <a:ext cx="23420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743703" y="3304491"/>
            <a:ext cx="23420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417238" y="1734379"/>
            <a:ext cx="4505102" cy="1518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Simulated composition 0.138–0.146 </a:t>
            </a:r>
            <a:r>
              <a:rPr lang="en-US" dirty="0" err="1" smtClean="0">
                <a:solidFill>
                  <a:prstClr val="black"/>
                </a:solidFill>
                <a:latin typeface="Arial"/>
                <a:cs typeface="Arial"/>
              </a:rPr>
              <a:t>Nd</a:t>
            </a:r>
            <a:endParaRPr lang="en-US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Notably elevated above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β’ composition</a:t>
            </a:r>
            <a:endParaRPr lang="en-US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Consistent with experimental range, 0.125–0.167 </a:t>
            </a:r>
            <a:r>
              <a:rPr lang="en-US" dirty="0" err="1" smtClean="0">
                <a:solidFill>
                  <a:prstClr val="black"/>
                </a:solidFill>
                <a:latin typeface="Arial"/>
                <a:cs typeface="Arial"/>
              </a:rPr>
              <a:t>Nd</a:t>
            </a:r>
            <a:endParaRPr lang="en-US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1287926"/>
              </p:ext>
            </p:extLst>
          </p:nvPr>
        </p:nvGraphicFramePr>
        <p:xfrm>
          <a:off x="0" y="1440652"/>
          <a:ext cx="4081751" cy="269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858087" y="3111253"/>
            <a:ext cx="643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/>
              </a:rPr>
              <a:t>β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’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880767" y="4213337"/>
            <a:ext cx="7382466" cy="1618973"/>
            <a:chOff x="880767" y="4164491"/>
            <a:chExt cx="7382466" cy="16189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3762514" y="1282745"/>
              <a:ext cx="1618972" cy="7382466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2883585" y="4164491"/>
              <a:ext cx="455303" cy="4760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024320" y="4204426"/>
              <a:ext cx="87233" cy="4760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111553" y="4028671"/>
            <a:ext cx="100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Hex Row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17238" y="4068606"/>
            <a:ext cx="1299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white"/>
                </a:solidFill>
                <a:latin typeface="Calibri"/>
              </a:rPr>
              <a:t>Zig-zag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 Row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4269368" y="4383667"/>
            <a:ext cx="199694" cy="260790"/>
          </a:xfrm>
          <a:prstGeom prst="straightConnector1">
            <a:avLst/>
          </a:prstGeom>
          <a:ln>
            <a:solidFill>
              <a:schemeClr val="bg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46631" y="5462978"/>
            <a:ext cx="446425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solidFill>
                  <a:prstClr val="white"/>
                </a:solidFill>
                <a:latin typeface="Calibri"/>
              </a:rPr>
              <a:t>Alternating hexes and </a:t>
            </a:r>
            <a:r>
              <a:rPr lang="en-US" sz="1700" dirty="0" err="1" smtClean="0">
                <a:solidFill>
                  <a:prstClr val="white"/>
                </a:solidFill>
                <a:latin typeface="Calibri"/>
              </a:rPr>
              <a:t>zig-zags</a:t>
            </a:r>
            <a:r>
              <a:rPr lang="en-US" sz="17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700" dirty="0" smtClean="0">
                <a:solidFill>
                  <a:prstClr val="white"/>
                </a:solidFill>
                <a:latin typeface="Calibri"/>
              </a:rPr>
              <a:t>would be 0.15 </a:t>
            </a:r>
            <a:r>
              <a:rPr lang="en-US" sz="1700" dirty="0" err="1" smtClean="0">
                <a:solidFill>
                  <a:prstClr val="white"/>
                </a:solidFill>
                <a:latin typeface="Calibri"/>
              </a:rPr>
              <a:t>Nd</a:t>
            </a:r>
            <a:endParaRPr lang="en-US" sz="170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3778213" y="4379462"/>
            <a:ext cx="199694" cy="260790"/>
          </a:xfrm>
          <a:prstGeom prst="straightConnector1">
            <a:avLst/>
          </a:prstGeom>
          <a:ln>
            <a:solidFill>
              <a:schemeClr val="bg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497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3"/>
            <a:ext cx="8229600" cy="891492"/>
          </a:xfrm>
        </p:spPr>
        <p:txBody>
          <a:bodyPr>
            <a:noAutofit/>
          </a:bodyPr>
          <a:lstStyle/>
          <a:p>
            <a:r>
              <a:rPr lang="en-US" sz="3600" dirty="0" smtClean="0"/>
              <a:t>Quantitative Comparison to Experiments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0526"/>
            <a:ext cx="8229600" cy="98764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Comparing predicted equilibrium dimensions to experimental dimensions, including the effect of uncertainty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55" y="2350984"/>
            <a:ext cx="3410883" cy="31058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438" y="2382594"/>
            <a:ext cx="5333084" cy="310363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20874573">
            <a:off x="1819359" y="3300197"/>
            <a:ext cx="476041" cy="115196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 rot="20874573">
            <a:off x="5147771" y="4200223"/>
            <a:ext cx="476041" cy="42417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7181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Background: Phase Field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32254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Diffuse interface approach to modeling microstructure evolution</a:t>
            </a:r>
          </a:p>
          <a:p>
            <a:r>
              <a:rPr lang="en-US" dirty="0" smtClean="0"/>
              <a:t>Used to study phase separation in systems with 2+ free energy minima</a:t>
            </a:r>
          </a:p>
          <a:p>
            <a:r>
              <a:rPr lang="en-US" dirty="0" smtClean="0"/>
              <a:t>Evolution equations derived from a free energy functional </a:t>
            </a:r>
          </a:p>
          <a:p>
            <a:pPr lvl="1"/>
            <a:r>
              <a:rPr lang="en-US" dirty="0" smtClean="0"/>
              <a:t>May or may not have a physical basis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Applications include: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solidification</a:t>
            </a:r>
            <a:r>
              <a:rPr lang="en-US" dirty="0"/>
              <a:t>, precipitation, grain </a:t>
            </a:r>
            <a:r>
              <a:rPr lang="en-US" dirty="0" smtClean="0"/>
              <a:t>growth</a:t>
            </a:r>
            <a:r>
              <a:rPr lang="en-US" dirty="0"/>
              <a:t>, </a:t>
            </a:r>
            <a:r>
              <a:rPr lang="en-US" dirty="0" smtClean="0"/>
              <a:t>	phase </a:t>
            </a:r>
            <a:r>
              <a:rPr lang="en-US" dirty="0"/>
              <a:t>separation in </a:t>
            </a:r>
            <a:r>
              <a:rPr lang="en-US" dirty="0" smtClean="0"/>
              <a:t>batteries,</a:t>
            </a:r>
            <a:r>
              <a:rPr lang="en-US" dirty="0"/>
              <a:t> </a:t>
            </a:r>
            <a:r>
              <a:rPr lang="en-US" dirty="0" smtClean="0"/>
              <a:t>deposition</a:t>
            </a:r>
            <a:r>
              <a:rPr lang="en-US" dirty="0"/>
              <a:t>, </a:t>
            </a:r>
            <a:r>
              <a:rPr lang="en-US" dirty="0" smtClean="0"/>
              <a:t>	ferroics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8632155"/>
              </p:ext>
            </p:extLst>
          </p:nvPr>
        </p:nvGraphicFramePr>
        <p:xfrm>
          <a:off x="-1208827" y="3706058"/>
          <a:ext cx="6320333" cy="438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6" name="Document" r:id="rId4" imgW="5486400" imgH="381000" progId="Word.Document.12">
                  <p:embed/>
                </p:oleObj>
              </mc:Choice>
              <mc:Fallback>
                <p:oleObj name="Document" r:id="rId4" imgW="5486400" imgH="381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208827" y="3706058"/>
                        <a:ext cx="6320333" cy="438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0278058"/>
              </p:ext>
            </p:extLst>
          </p:nvPr>
        </p:nvGraphicFramePr>
        <p:xfrm>
          <a:off x="1408340" y="3660338"/>
          <a:ext cx="6405743" cy="54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7" name="Document" r:id="rId7" imgW="5486400" imgH="469900" progId="Word.Document.12">
                  <p:embed/>
                </p:oleObj>
              </mc:Choice>
              <mc:Fallback>
                <p:oleObj name="Document" r:id="rId7" imgW="5486400" imgH="469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08340" y="3660338"/>
                        <a:ext cx="6405743" cy="548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91859" y="4208978"/>
            <a:ext cx="23860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Allen-Cahn Equation</a:t>
            </a:r>
          </a:p>
          <a:p>
            <a:pPr algn="ctr"/>
            <a:r>
              <a:rPr lang="en-US" sz="1600" dirty="0" smtClean="0"/>
              <a:t>(non-conserved dynamics)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484400" y="4208978"/>
            <a:ext cx="20553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Cahn-Hilliard Equation</a:t>
            </a:r>
          </a:p>
          <a:p>
            <a:pPr algn="ctr"/>
            <a:r>
              <a:rPr lang="en-US" sz="1600" dirty="0" smtClean="0"/>
              <a:t>(conserved dynamics)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020" y="1830820"/>
            <a:ext cx="2598821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6372259" y="4564261"/>
            <a:ext cx="2511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Spinodal Decomposition</a:t>
            </a:r>
          </a:p>
          <a:p>
            <a:pPr algn="ctr"/>
            <a:r>
              <a:rPr lang="en-US" dirty="0" smtClean="0"/>
              <a:t>(Cahn-Hilliard Equation)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524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45"/>
            <a:ext cx="8229600" cy="883122"/>
          </a:xfrm>
        </p:spPr>
        <p:txBody>
          <a:bodyPr>
            <a:normAutofit/>
          </a:bodyPr>
          <a:lstStyle/>
          <a:p>
            <a:r>
              <a:rPr lang="en-US" dirty="0" smtClean="0"/>
              <a:t>Non-Equilibrium Effects on Morphology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47" y="1300492"/>
            <a:ext cx="3425183" cy="2743200"/>
          </a:xfrm>
          <a:prstGeom prst="rect">
            <a:avLst/>
          </a:prstGeom>
        </p:spPr>
      </p:pic>
      <p:sp>
        <p:nvSpPr>
          <p:cNvPr id="7" name="Oval 6"/>
          <p:cNvSpPr>
            <a:spLocks noChangeAspect="1"/>
          </p:cNvSpPr>
          <p:nvPr/>
        </p:nvSpPr>
        <p:spPr>
          <a:xfrm>
            <a:off x="1444939" y="1825250"/>
            <a:ext cx="889779" cy="88814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3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3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905380" y="4175263"/>
            <a:ext cx="192150" cy="12338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820" y="4108041"/>
            <a:ext cx="3082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G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rowth along &lt;010&gt; could be impeded by a neighboring precipitate of another variant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 rot="14400000">
            <a:off x="3227008" y="4898305"/>
            <a:ext cx="192150" cy="12338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16200000" flipV="1">
            <a:off x="1769310" y="5753988"/>
            <a:ext cx="494322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005064" y="6001149"/>
            <a:ext cx="494322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423336" y="5824445"/>
            <a:ext cx="636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&lt;100&gt;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01261" y="5385416"/>
            <a:ext cx="636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&lt;010&gt;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two_precip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572" t="6256" r="19193" b="16951"/>
          <a:stretch/>
        </p:blipFill>
        <p:spPr>
          <a:xfrm>
            <a:off x="4703739" y="2536557"/>
            <a:ext cx="2270538" cy="26365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77528" y="2458138"/>
            <a:ext cx="838750" cy="39411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21316" y="1859464"/>
            <a:ext cx="4475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Simulation of two precipitates in this configuration demonstrates this mechanism: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4777" y="2836148"/>
            <a:ext cx="2069223" cy="198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77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0" grpId="0" animBg="1"/>
      <p:bldP spid="13" grpId="0"/>
      <p:bldP spid="14" grpId="0" animBg="1"/>
      <p:bldP spid="20" grpId="0"/>
      <p:bldP spid="21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Simulated Mg-</a:t>
            </a:r>
            <a:r>
              <a:rPr lang="en-US" dirty="0" err="1" smtClean="0"/>
              <a:t>Nd</a:t>
            </a:r>
            <a:r>
              <a:rPr lang="en-US" dirty="0" smtClean="0"/>
              <a:t> β</a:t>
            </a:r>
            <a:r>
              <a:rPr lang="en-US" baseline="-25000" dirty="0" smtClean="0"/>
              <a:t>1</a:t>
            </a:r>
            <a:r>
              <a:rPr lang="en-US" dirty="0" smtClean="0"/>
              <a:t> Microstructure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9459"/>
            <a:ext cx="8229600" cy="138006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To connect microstructure to strength, we need an entire precipitate microstructure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069459"/>
            <a:ext cx="8229600" cy="115993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6471" y="2350721"/>
            <a:ext cx="5924099" cy="1642591"/>
          </a:xfrm>
          <a:prstGeom prst="rect">
            <a:avLst/>
          </a:prstGeom>
        </p:spPr>
        <p:txBody>
          <a:bodyPr vert="horz" lIns="91395" tIns="45698" rIns="91395" bIns="45698" rtlCol="0">
            <a:normAutofit fontScale="70000" lnSpcReduction="20000"/>
          </a:bodyPr>
          <a:lstStyle>
            <a:lvl1pPr marL="342731" indent="-342731" algn="l" defTabSz="456976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583" indent="-285609" algn="l" defTabSz="4569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35" indent="-228488" algn="l" defTabSz="4569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11" indent="-228488" algn="l" defTabSz="4569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388" indent="-228488" algn="l" defTabSz="4569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64" indent="-228488" algn="l" defTabSz="4569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338" indent="-228488" algn="l" defTabSz="4569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313" indent="-228488" algn="l" defTabSz="4569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87" indent="-228488" algn="l" defTabSz="4569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2D simulations of β</a:t>
            </a:r>
            <a:r>
              <a:rPr lang="en-US" baseline="-25000" dirty="0" smtClean="0"/>
              <a:t>1</a:t>
            </a:r>
            <a:r>
              <a:rPr lang="en-US" dirty="0" smtClean="0"/>
              <a:t> precipitates in Mg-</a:t>
            </a:r>
            <a:r>
              <a:rPr lang="en-US" dirty="0" err="1" smtClean="0"/>
              <a:t>Nd</a:t>
            </a:r>
            <a:endParaRPr lang="en-US" dirty="0" smtClean="0"/>
          </a:p>
          <a:p>
            <a:r>
              <a:rPr lang="en-US" dirty="0"/>
              <a:t>E</a:t>
            </a:r>
            <a:r>
              <a:rPr lang="en-US" dirty="0" smtClean="0"/>
              <a:t>xplicit nucleation model based on classical nucleation theory</a:t>
            </a:r>
          </a:p>
          <a:p>
            <a:r>
              <a:rPr lang="en-US" dirty="0" smtClean="0"/>
              <a:t>Need 3 constants for the nucleation rate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2897874"/>
              </p:ext>
            </p:extLst>
          </p:nvPr>
        </p:nvGraphicFramePr>
        <p:xfrm>
          <a:off x="1656912" y="3652667"/>
          <a:ext cx="8126351" cy="526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7" name="Document" r:id="rId4" imgW="5486400" imgH="355600" progId="Word.Document.12">
                  <p:embed/>
                </p:oleObj>
              </mc:Choice>
              <mc:Fallback>
                <p:oleObj name="Document" r:id="rId4" imgW="5486400" imgH="355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56912" y="3652667"/>
                        <a:ext cx="8126351" cy="5265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51" y="3002325"/>
            <a:ext cx="2621305" cy="26206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4951" y="2417549"/>
            <a:ext cx="262130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B1 precipitates after 9 hours of aging, 0.4 at. % </a:t>
            </a:r>
            <a:r>
              <a:rPr lang="en-US" sz="1600" dirty="0" err="1" smtClean="0"/>
              <a:t>Nd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14951" y="5618080"/>
            <a:ext cx="32907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Courtesy of </a:t>
            </a:r>
            <a:r>
              <a:rPr lang="en-US" sz="1200" dirty="0" err="1" smtClean="0"/>
              <a:t>Zhihua</a:t>
            </a:r>
            <a:r>
              <a:rPr lang="en-US" sz="1200" dirty="0" smtClean="0"/>
              <a:t> Huang (UM)</a:t>
            </a:r>
            <a:endParaRPr lang="en-US" sz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987" y="4226652"/>
            <a:ext cx="2599267" cy="19494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5824" y="4219286"/>
            <a:ext cx="2609088" cy="1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22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/>
          <p:cNvCxnSpPr/>
          <p:nvPr/>
        </p:nvCxnSpPr>
        <p:spPr>
          <a:xfrm>
            <a:off x="233571" y="1143000"/>
            <a:ext cx="0" cy="4769754"/>
          </a:xfrm>
          <a:prstGeom prst="straightConnector1">
            <a:avLst/>
          </a:prstGeom>
          <a:ln w="9525" cmpd="sng"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Simulated Mg-</a:t>
            </a:r>
            <a:r>
              <a:rPr lang="en-US" dirty="0" err="1"/>
              <a:t>Nd</a:t>
            </a:r>
            <a:r>
              <a:rPr lang="en-US" dirty="0"/>
              <a:t> β</a:t>
            </a:r>
            <a:r>
              <a:rPr lang="en-US" baseline="-25000" dirty="0"/>
              <a:t>1</a:t>
            </a:r>
            <a:r>
              <a:rPr lang="en-US" dirty="0"/>
              <a:t> Microstructure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866" y="3556000"/>
            <a:ext cx="3169920" cy="2377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866" y="1087958"/>
            <a:ext cx="3169920" cy="2377440"/>
          </a:xfrm>
          <a:prstGeom prst="rect">
            <a:avLst/>
          </a:prstGeom>
        </p:spPr>
      </p:pic>
      <p:pic>
        <p:nvPicPr>
          <p:cNvPr id="3" name="B1_movie_TMS_fina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8919"/>
          <a:stretch>
            <a:fillRect/>
          </a:stretch>
        </p:blipFill>
        <p:spPr>
          <a:xfrm>
            <a:off x="457200" y="1143000"/>
            <a:ext cx="5213195" cy="47697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 rot="16200000">
            <a:off x="-267882" y="3382925"/>
            <a:ext cx="9342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1.6 </a:t>
            </a:r>
            <a:r>
              <a:rPr lang="en-US" dirty="0" err="1" smtClean="0"/>
              <a:t>μm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7691966" y="2527300"/>
            <a:ext cx="68580" cy="7196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756313" y="2599267"/>
            <a:ext cx="172720" cy="105833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691966" y="3877056"/>
            <a:ext cx="237067" cy="0"/>
          </a:xfrm>
          <a:prstGeom prst="line">
            <a:avLst/>
          </a:prstGeom>
          <a:ln w="190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758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851"/>
            <a:ext cx="9144000" cy="1143000"/>
          </a:xfrm>
        </p:spPr>
        <p:txBody>
          <a:bodyPr>
            <a:noAutofit/>
          </a:bodyPr>
          <a:lstStyle/>
          <a:p>
            <a:r>
              <a:rPr lang="en-US" sz="3800" dirty="0" smtClean="0"/>
              <a:t>Simulated </a:t>
            </a:r>
            <a:r>
              <a:rPr lang="en-US" sz="3800" dirty="0"/>
              <a:t>β</a:t>
            </a:r>
            <a:r>
              <a:rPr lang="en-US" sz="3800" baseline="-25000" dirty="0"/>
              <a:t>1</a:t>
            </a:r>
            <a:r>
              <a:rPr lang="en-US" sz="3800" dirty="0"/>
              <a:t> </a:t>
            </a:r>
            <a:r>
              <a:rPr lang="en-US" sz="3800" dirty="0" smtClean="0"/>
              <a:t>Microstructure: Going Forward 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1096" y="963193"/>
            <a:ext cx="4408682" cy="506897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200" u="sng" dirty="0"/>
              <a:t>Quantitative Comparison vs. Experiment</a:t>
            </a:r>
            <a:r>
              <a:rPr lang="en-US" sz="2200" u="sng" dirty="0" smtClean="0"/>
              <a:t>:</a:t>
            </a:r>
          </a:p>
          <a:p>
            <a:r>
              <a:rPr lang="en-US" sz="2200" dirty="0" smtClean="0"/>
              <a:t>Simulations qualitatively agree with experiment, but needs quantitative analysis</a:t>
            </a:r>
          </a:p>
          <a:p>
            <a:pPr lvl="1"/>
            <a:r>
              <a:rPr lang="en-US" sz="1800" dirty="0" smtClean="0"/>
              <a:t>Volume fraction, number density, size distribution</a:t>
            </a:r>
          </a:p>
          <a:p>
            <a:r>
              <a:rPr lang="en-US" sz="2200" dirty="0" smtClean="0"/>
              <a:t>May require an improved </a:t>
            </a:r>
            <a:r>
              <a:rPr lang="en-US" sz="2200" i="1" dirty="0" smtClean="0"/>
              <a:t>a priori </a:t>
            </a:r>
            <a:r>
              <a:rPr lang="en-US" sz="2200" dirty="0" smtClean="0"/>
              <a:t>model for matrix composition evolution</a:t>
            </a:r>
          </a:p>
          <a:p>
            <a:pPr lvl="1"/>
            <a:r>
              <a:rPr lang="en-US" sz="1800" dirty="0" smtClean="0"/>
              <a:t>KWN?</a:t>
            </a:r>
            <a:endParaRPr lang="en-US" sz="1800" dirty="0"/>
          </a:p>
          <a:p>
            <a:pPr marL="0" indent="0" algn="ctr">
              <a:buNone/>
            </a:pPr>
            <a:endParaRPr lang="en-US" sz="2200" dirty="0" smtClean="0"/>
          </a:p>
          <a:p>
            <a:pPr marL="0" indent="0" algn="ctr">
              <a:buNone/>
            </a:pPr>
            <a:r>
              <a:rPr lang="en-US" sz="2200" u="sng" dirty="0" smtClean="0"/>
              <a:t>Connection to Dislocation Dynamics:</a:t>
            </a:r>
          </a:p>
          <a:p>
            <a:r>
              <a:rPr lang="en-US" sz="2200" dirty="0" smtClean="0"/>
              <a:t>Use DD to determine the critical resolved shear stress required to pass dislocations through the precipitates</a:t>
            </a:r>
          </a:p>
          <a:p>
            <a:pPr marL="0" indent="0" algn="ctr">
              <a:buNone/>
            </a:pPr>
            <a:endParaRPr lang="en-US" sz="2200" dirty="0"/>
          </a:p>
          <a:p>
            <a:pPr marL="0" indent="0" algn="ctr">
              <a:buNone/>
            </a:pPr>
            <a:endParaRPr lang="en-US" sz="2200" dirty="0" smtClean="0"/>
          </a:p>
          <a:p>
            <a:pPr marL="0" indent="0" algn="ctr">
              <a:buNone/>
            </a:pPr>
            <a:endParaRPr lang="en-US" sz="2200" dirty="0" smtClean="0"/>
          </a:p>
          <a:p>
            <a:pPr marL="0" indent="0" algn="ctr">
              <a:buNone/>
            </a:pPr>
            <a:endParaRPr lang="en-US" sz="2200" dirty="0"/>
          </a:p>
          <a:p>
            <a:pPr marL="0" indent="0" algn="ctr">
              <a:buNone/>
            </a:pPr>
            <a:endParaRPr lang="en-US" sz="2200" dirty="0" smtClean="0"/>
          </a:p>
          <a:p>
            <a:pPr marL="0" indent="0" algn="ctr">
              <a:buNone/>
            </a:pPr>
            <a:endParaRPr lang="en-US" sz="2200" dirty="0"/>
          </a:p>
          <a:p>
            <a:pPr marL="0" indent="0" algn="ctr">
              <a:buNone/>
            </a:pPr>
            <a:endParaRPr lang="en-US" sz="2200" dirty="0" smtClean="0"/>
          </a:p>
          <a:p>
            <a:pPr marL="0" indent="0" algn="ctr">
              <a:buNone/>
            </a:pPr>
            <a:endParaRPr lang="en-US" sz="2200" dirty="0"/>
          </a:p>
        </p:txBody>
      </p:sp>
      <p:pic>
        <p:nvPicPr>
          <p:cNvPr id="4" name="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0133" b="15200"/>
          <a:stretch>
            <a:fillRect/>
          </a:stretch>
        </p:blipFill>
        <p:spPr>
          <a:xfrm>
            <a:off x="578160" y="4128344"/>
            <a:ext cx="3631004" cy="1903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492" y="1159727"/>
            <a:ext cx="2989184" cy="2988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491" y="1154850"/>
            <a:ext cx="1293060" cy="119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49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Precipitate Use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067" y="1236137"/>
            <a:ext cx="8720665" cy="2997199"/>
          </a:xfrm>
        </p:spPr>
        <p:txBody>
          <a:bodyPr>
            <a:noAutofit/>
          </a:bodyPr>
          <a:lstStyle/>
          <a:p>
            <a:r>
              <a:rPr lang="en-US" sz="2600" dirty="0" smtClean="0"/>
              <a:t>Example of the </a:t>
            </a:r>
            <a:r>
              <a:rPr lang="en-US" sz="2600" b="1" dirty="0" smtClean="0"/>
              <a:t>ICME methodology in action</a:t>
            </a:r>
          </a:p>
          <a:p>
            <a:r>
              <a:rPr lang="en-US" sz="2600" dirty="0" smtClean="0"/>
              <a:t>Brings together </a:t>
            </a:r>
            <a:r>
              <a:rPr lang="en-US" sz="2600" b="1" dirty="0" smtClean="0"/>
              <a:t>first principles </a:t>
            </a:r>
            <a:r>
              <a:rPr lang="en-US" sz="2600" dirty="0" smtClean="0"/>
              <a:t>calculations, </a:t>
            </a:r>
            <a:r>
              <a:rPr lang="en-US" sz="2600" b="1" dirty="0" smtClean="0"/>
              <a:t>phase field </a:t>
            </a:r>
            <a:r>
              <a:rPr lang="en-US" sz="2600" dirty="0" smtClean="0"/>
              <a:t>simulations, </a:t>
            </a:r>
            <a:r>
              <a:rPr lang="en-US" sz="2600" b="1" dirty="0" smtClean="0"/>
              <a:t>dislocation dynamics </a:t>
            </a:r>
            <a:r>
              <a:rPr lang="en-US" sz="2600" dirty="0" smtClean="0"/>
              <a:t>simulations, and </a:t>
            </a:r>
            <a:r>
              <a:rPr lang="en-US" sz="2600" b="1" dirty="0" smtClean="0"/>
              <a:t>experiments</a:t>
            </a:r>
          </a:p>
          <a:p>
            <a:r>
              <a:rPr lang="en-US" sz="2600" dirty="0" smtClean="0"/>
              <a:t>Obtain </a:t>
            </a:r>
            <a:r>
              <a:rPr lang="en-US" sz="2600" b="1" dirty="0" smtClean="0"/>
              <a:t>fundamental mechanistic understanding</a:t>
            </a:r>
            <a:r>
              <a:rPr lang="en-US" sz="2600" dirty="0" smtClean="0"/>
              <a:t> of the precipitates in Mg-RE alloys and a platform for </a:t>
            </a:r>
            <a:r>
              <a:rPr lang="en-US" sz="2600" b="1" dirty="0" smtClean="0"/>
              <a:t>microstructure  and property prediction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4436858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prstClr val="black"/>
                </a:solidFill>
                <a:latin typeface="Calibri"/>
              </a:rPr>
              <a:t>Natarajan et al., On the early stages of precipitation in dilute Mg-</a:t>
            </a:r>
            <a:r>
              <a:rPr lang="en-US" sz="1700" dirty="0" err="1" smtClean="0">
                <a:solidFill>
                  <a:prstClr val="black"/>
                </a:solidFill>
                <a:latin typeface="Calibri"/>
              </a:rPr>
              <a:t>Nd</a:t>
            </a:r>
            <a:r>
              <a:rPr lang="en-US" sz="1700" dirty="0" smtClean="0">
                <a:solidFill>
                  <a:prstClr val="black"/>
                </a:solidFill>
                <a:latin typeface="Calibri"/>
              </a:rPr>
              <a:t> alloys, Acta Mater. 108 (2016).</a:t>
            </a:r>
          </a:p>
          <a:p>
            <a:r>
              <a:rPr lang="en-US" sz="1700" dirty="0" smtClean="0">
                <a:solidFill>
                  <a:prstClr val="black"/>
                </a:solidFill>
                <a:latin typeface="Calibri"/>
              </a:rPr>
              <a:t>Natarajan and van der </a:t>
            </a:r>
            <a:r>
              <a:rPr lang="en-US" sz="1700" dirty="0" err="1" smtClean="0">
                <a:solidFill>
                  <a:prstClr val="black"/>
                </a:solidFill>
                <a:latin typeface="Calibri"/>
              </a:rPr>
              <a:t>Ven</a:t>
            </a:r>
            <a:r>
              <a:rPr lang="en-US" sz="1700" dirty="0" smtClean="0">
                <a:solidFill>
                  <a:prstClr val="black"/>
                </a:solidFill>
                <a:latin typeface="Calibri"/>
              </a:rPr>
              <a:t>, A unified description of ordering in HCP Mg-RE alloys, Acta Mater. 124 	(2017).</a:t>
            </a:r>
          </a:p>
          <a:p>
            <a:r>
              <a:rPr lang="en-US" sz="1700" dirty="0" smtClean="0">
                <a:solidFill>
                  <a:prstClr val="black"/>
                </a:solidFill>
                <a:latin typeface="Calibri"/>
              </a:rPr>
              <a:t>Solomon et al., Early precipitate morphologies in Mg-</a:t>
            </a:r>
            <a:r>
              <a:rPr lang="en-US" sz="1700" dirty="0" err="1" smtClean="0">
                <a:solidFill>
                  <a:prstClr val="black"/>
                </a:solidFill>
                <a:latin typeface="Calibri"/>
              </a:rPr>
              <a:t>Nd</a:t>
            </a:r>
            <a:r>
              <a:rPr lang="en-US" sz="1700" dirty="0" smtClean="0">
                <a:solidFill>
                  <a:prstClr val="black"/>
                </a:solidFill>
                <a:latin typeface="Calibri"/>
              </a:rPr>
              <a:t>-</a:t>
            </a:r>
            <a:r>
              <a:rPr lang="en-US" sz="1700" dirty="0" err="1" smtClean="0">
                <a:solidFill>
                  <a:prstClr val="black"/>
                </a:solidFill>
                <a:latin typeface="Calibri"/>
              </a:rPr>
              <a:t>Zr</a:t>
            </a:r>
            <a:r>
              <a:rPr lang="en-US" sz="1700" dirty="0" smtClean="0">
                <a:solidFill>
                  <a:prstClr val="black"/>
                </a:solidFill>
                <a:latin typeface="Calibri"/>
              </a:rPr>
              <a:t> alloys, </a:t>
            </a:r>
            <a:r>
              <a:rPr lang="en-US" sz="1700" dirty="0" err="1" smtClean="0">
                <a:solidFill>
                  <a:prstClr val="black"/>
                </a:solidFill>
                <a:latin typeface="Calibri"/>
              </a:rPr>
              <a:t>Scripta</a:t>
            </a:r>
            <a:r>
              <a:rPr lang="en-US" sz="1700" dirty="0" smtClean="0">
                <a:solidFill>
                  <a:prstClr val="black"/>
                </a:solidFill>
                <a:latin typeface="Calibri"/>
              </a:rPr>
              <a:t> Mater. 128 (2017)</a:t>
            </a:r>
          </a:p>
          <a:p>
            <a:r>
              <a:rPr lang="en-US" sz="1700" dirty="0" smtClean="0">
                <a:solidFill>
                  <a:prstClr val="black"/>
                </a:solidFill>
                <a:latin typeface="Calibri"/>
              </a:rPr>
              <a:t>DeWitt et al., </a:t>
            </a:r>
            <a:r>
              <a:rPr lang="en-US" sz="1700" dirty="0">
                <a:solidFill>
                  <a:prstClr val="black"/>
                </a:solidFill>
                <a:latin typeface="Calibri"/>
              </a:rPr>
              <a:t>Misfit-Driven β</a:t>
            </a:r>
            <a:r>
              <a:rPr lang="en-US" sz="1700" i="1" dirty="0">
                <a:solidFill>
                  <a:prstClr val="black"/>
                </a:solidFill>
                <a:latin typeface="Calibri"/>
              </a:rPr>
              <a:t>'''</a:t>
            </a:r>
            <a:r>
              <a:rPr lang="en-US" sz="1700" dirty="0">
                <a:solidFill>
                  <a:prstClr val="black"/>
                </a:solidFill>
                <a:latin typeface="Calibri"/>
              </a:rPr>
              <a:t> Precipitate Composition and Morphology in Mg-</a:t>
            </a:r>
            <a:r>
              <a:rPr lang="en-US" sz="1700" dirty="0" err="1">
                <a:solidFill>
                  <a:prstClr val="black"/>
                </a:solidFill>
                <a:latin typeface="Calibri"/>
              </a:rPr>
              <a:t>Nd</a:t>
            </a:r>
            <a:r>
              <a:rPr lang="en-US" sz="1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700" dirty="0" smtClean="0">
                <a:solidFill>
                  <a:prstClr val="black"/>
                </a:solidFill>
                <a:latin typeface="Calibri"/>
              </a:rPr>
              <a:t>Alloys,  Acta Mater. 	</a:t>
            </a:r>
            <a:r>
              <a:rPr lang="en-US" sz="1600" dirty="0" smtClean="0"/>
              <a:t>136</a:t>
            </a:r>
            <a:r>
              <a:rPr lang="en-US" sz="1600" i="1" dirty="0" smtClean="0"/>
              <a:t> (</a:t>
            </a:r>
            <a:r>
              <a:rPr lang="en-US" sz="1600" dirty="0" smtClean="0"/>
              <a:t>2017).</a:t>
            </a:r>
            <a:endParaRPr lang="en-US" sz="1600" dirty="0"/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1038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344020" y="457200"/>
            <a:ext cx="8589310" cy="185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 baseline="-25000"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 baseline="-25000"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 baseline="-25000"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 baseline="-25000"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 baseline="-25000"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 baseline="-25000"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 baseline="-25000"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 baseline="-25000"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 baseline="-25000"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4400" b="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Using PRISMS-</a:t>
            </a:r>
            <a:r>
              <a:rPr lang="en-US" altLang="en-US" sz="4400" b="0" dirty="0" smtClean="0">
                <a:solidFill>
                  <a:schemeClr val="tx1"/>
                </a:solidFill>
                <a:latin typeface="Arial"/>
                <a:ea typeface="+mj-ea"/>
                <a:cs typeface="Arial"/>
              </a:rPr>
              <a:t>CPFE </a:t>
            </a:r>
            <a:r>
              <a:rPr lang="en-US" altLang="en-US" sz="4400" b="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to model microstructural influences </a:t>
            </a:r>
            <a:r>
              <a:rPr lang="en-US" altLang="en-US" sz="4400" b="0" dirty="0" smtClean="0">
                <a:solidFill>
                  <a:schemeClr val="tx1"/>
                </a:solidFill>
                <a:latin typeface="Arial"/>
                <a:ea typeface="+mj-ea"/>
                <a:cs typeface="Arial"/>
              </a:rPr>
              <a:t>on</a:t>
            </a:r>
            <a:r>
              <a:rPr lang="en-US" altLang="en-US" sz="4400" b="0" baseline="0" dirty="0" smtClean="0">
                <a:solidFill>
                  <a:schemeClr val="tx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altLang="en-US" sz="4400" b="0" dirty="0" smtClean="0">
                <a:solidFill>
                  <a:schemeClr val="tx1"/>
                </a:solidFill>
                <a:latin typeface="Arial"/>
                <a:ea typeface="+mj-ea"/>
                <a:cs typeface="Arial"/>
              </a:rPr>
              <a:t>tensile </a:t>
            </a:r>
            <a:r>
              <a:rPr lang="en-US" altLang="en-US" sz="4400" b="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Deformation in HCP Metals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5465744"/>
            <a:ext cx="807719" cy="852856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57200" y="2590800"/>
            <a:ext cx="8105775" cy="2590800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Sriram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Ganesan</a:t>
            </a:r>
            <a:r>
              <a:rPr lang="en-US" sz="24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Veera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Sundararaghavan</a:t>
            </a:r>
            <a:r>
              <a:rPr lang="en-US" sz="24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Mohammadreza Yaghoobi</a:t>
            </a:r>
            <a:r>
              <a:rPr lang="en-US" sz="24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Contributors : Alan Githens</a:t>
            </a:r>
            <a:r>
              <a:rPr lang="en-US" sz="2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Zhe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Chen</a:t>
            </a:r>
            <a:r>
              <a:rPr lang="en-US" sz="2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,Samantha Daly</a:t>
            </a:r>
            <a:r>
              <a:rPr lang="en-US" sz="24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John Allison</a:t>
            </a:r>
            <a:r>
              <a:rPr lang="en-US" sz="2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en-US" sz="1800" baseline="30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Aerospace Engineering</a:t>
            </a:r>
          </a:p>
          <a:p>
            <a:r>
              <a:rPr lang="en-US" sz="18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Materials Science and 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Michigan</a:t>
            </a:r>
          </a:p>
          <a:p>
            <a:r>
              <a:rPr lang="en-US" sz="18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Department of Mechanical Engineering</a:t>
            </a:r>
            <a:endParaRPr lang="en-US" sz="18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California-Santa Barbara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4724400" y="5733899"/>
            <a:ext cx="4419600" cy="58470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solidFill>
                  <a:schemeClr val="tx2"/>
                </a:solidFill>
                <a:latin typeface="Calibri"/>
              </a:rPr>
              <a:t>Center for  </a:t>
            </a:r>
            <a:r>
              <a:rPr lang="en-US" sz="1600" dirty="0" err="1" smtClean="0">
                <a:solidFill>
                  <a:schemeClr val="tx2"/>
                </a:solidFill>
                <a:latin typeface="Calibri"/>
              </a:rPr>
              <a:t>PRedictive</a:t>
            </a:r>
            <a:r>
              <a:rPr lang="en-US" sz="1600" dirty="0" smtClean="0">
                <a:solidFill>
                  <a:schemeClr val="tx2"/>
                </a:solidFill>
                <a:latin typeface="Calibri"/>
              </a:rPr>
              <a:t> Integrated 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Calibri"/>
              </a:rPr>
              <a:t>Structural Materials Science</a:t>
            </a:r>
            <a:endParaRPr lang="en-US" sz="1600" dirty="0">
              <a:solidFill>
                <a:schemeClr val="tx2"/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101009" y="5294917"/>
            <a:ext cx="1666382" cy="455204"/>
            <a:chOff x="7491729" y="6402796"/>
            <a:chExt cx="1666382" cy="455204"/>
          </a:xfrm>
        </p:grpSpPr>
        <p:sp>
          <p:nvSpPr>
            <p:cNvPr id="9" name="矩形 164"/>
            <p:cNvSpPr/>
            <p:nvPr/>
          </p:nvSpPr>
          <p:spPr>
            <a:xfrm>
              <a:off x="7491729" y="6402796"/>
              <a:ext cx="1666382" cy="455204"/>
            </a:xfrm>
            <a:prstGeom prst="rect">
              <a:avLst/>
            </a:prstGeom>
            <a:solidFill>
              <a:srgbClr val="21486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976"/>
              <a:endParaRPr kumimoji="1" lang="zh-CN" altLang="en-US">
                <a:solidFill>
                  <a:prstClr val="white"/>
                </a:solidFill>
                <a:latin typeface="Calibri"/>
                <a:ea typeface="宋体"/>
              </a:endParaRPr>
            </a:p>
          </p:txBody>
        </p:sp>
        <p:pic>
          <p:nvPicPr>
            <p:cNvPr id="12" name="图片 165" descr="prisms-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667" y="6470055"/>
              <a:ext cx="1368778" cy="290578"/>
            </a:xfrm>
            <a:prstGeom prst="rect">
              <a:avLst/>
            </a:prstGeom>
          </p:spPr>
        </p:pic>
      </p:grpSp>
      <p:pic>
        <p:nvPicPr>
          <p:cNvPr id="13" name="Picture 12" descr="horizontal-logo-green-tex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5652754"/>
            <a:ext cx="2586744" cy="41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4096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-14110" y="0"/>
            <a:ext cx="9158110" cy="931333"/>
          </a:xfrm>
          <a:prstGeom prst="rect">
            <a:avLst/>
          </a:prstGeom>
          <a:solidFill>
            <a:srgbClr val="2148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6976"/>
            <a:endParaRPr kumimoji="1" lang="zh-CN" altLang="en-US" dirty="0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22288" y="1112644"/>
            <a:ext cx="8094028" cy="5154510"/>
            <a:chOff x="227012" y="1097479"/>
            <a:chExt cx="8675865" cy="5525041"/>
          </a:xfrm>
        </p:grpSpPr>
        <p:grpSp>
          <p:nvGrpSpPr>
            <p:cNvPr id="7" name="Group 6"/>
            <p:cNvGrpSpPr/>
            <p:nvPr/>
          </p:nvGrpSpPr>
          <p:grpSpPr>
            <a:xfrm>
              <a:off x="227012" y="1097479"/>
              <a:ext cx="8675865" cy="5525041"/>
              <a:chOff x="227012" y="1097479"/>
              <a:chExt cx="8675865" cy="5525041"/>
            </a:xfrm>
          </p:grpSpPr>
          <p:grpSp>
            <p:nvGrpSpPr>
              <p:cNvPr id="176" name="Group 175"/>
              <p:cNvGrpSpPr/>
              <p:nvPr/>
            </p:nvGrpSpPr>
            <p:grpSpPr>
              <a:xfrm>
                <a:off x="227012" y="1097479"/>
                <a:ext cx="8675865" cy="5525041"/>
                <a:chOff x="227012" y="1097479"/>
                <a:chExt cx="8675865" cy="5525041"/>
              </a:xfrm>
            </p:grpSpPr>
            <p:grpSp>
              <p:nvGrpSpPr>
                <p:cNvPr id="50" name="Group 49"/>
                <p:cNvGrpSpPr/>
                <p:nvPr/>
              </p:nvGrpSpPr>
              <p:grpSpPr>
                <a:xfrm>
                  <a:off x="3636485" y="4825813"/>
                  <a:ext cx="1715728" cy="1796707"/>
                  <a:chOff x="3707081" y="4941990"/>
                  <a:chExt cx="1715728" cy="1796707"/>
                </a:xfrm>
              </p:grpSpPr>
              <p:sp>
                <p:nvSpPr>
                  <p:cNvPr id="119" name="Rounded Rectangle 118"/>
                  <p:cNvSpPr/>
                  <p:nvPr/>
                </p:nvSpPr>
                <p:spPr>
                  <a:xfrm>
                    <a:off x="3707081" y="4941990"/>
                    <a:ext cx="1715728" cy="1531720"/>
                  </a:xfrm>
                  <a:prstGeom prst="roundRect">
                    <a:avLst/>
                  </a:prstGeom>
                  <a:solidFill>
                    <a:srgbClr val="CCFFCC"/>
                  </a:solidFill>
                  <a:ln w="1905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pic>
                <p:nvPicPr>
                  <p:cNvPr id="59" name="Picture 2" descr="Z:\Esitz\Research\Alloys\Mg-2.17Nd C\TEM\Mg-Nd AlloyC-AT250C2hr\03-03-15\DF2-41-magx3M-0001orientation-41.bmp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 rot="16200000">
                    <a:off x="4048091" y="5070308"/>
                    <a:ext cx="1097190" cy="95202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4063261" y="6030811"/>
                    <a:ext cx="1118383" cy="7078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dirty="0" smtClean="0">
                        <a:solidFill>
                          <a:srgbClr val="FF0000"/>
                        </a:solidFill>
                      </a:rPr>
                      <a:t>EXPERIMENTS</a:t>
                    </a:r>
                    <a:endParaRPr lang="en-US" sz="1100" dirty="0">
                      <a:solidFill>
                        <a:prstClr val="black"/>
                      </a:solidFill>
                    </a:endParaRPr>
                  </a:p>
                  <a:p>
                    <a:r>
                      <a:rPr lang="en-US" sz="1100" dirty="0" smtClean="0">
                        <a:solidFill>
                          <a:prstClr val="black"/>
                        </a:solidFill>
                      </a:rPr>
                      <a:t>(TEM, APT) </a:t>
                    </a:r>
                    <a:endParaRPr lang="en-US" sz="1100" dirty="0">
                      <a:solidFill>
                        <a:prstClr val="black"/>
                      </a:solidFill>
                    </a:endParaRPr>
                  </a:p>
                  <a:p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54" name="Group 53"/>
                <p:cNvGrpSpPr/>
                <p:nvPr/>
              </p:nvGrpSpPr>
              <p:grpSpPr>
                <a:xfrm>
                  <a:off x="227012" y="2784044"/>
                  <a:ext cx="1314464" cy="1588671"/>
                  <a:chOff x="366965" y="2729653"/>
                  <a:chExt cx="1314464" cy="1588671"/>
                </a:xfrm>
              </p:grpSpPr>
              <p:sp>
                <p:nvSpPr>
                  <p:cNvPr id="81" name="Rounded Rectangle 80"/>
                  <p:cNvSpPr/>
                  <p:nvPr/>
                </p:nvSpPr>
                <p:spPr>
                  <a:xfrm>
                    <a:off x="367281" y="2729653"/>
                    <a:ext cx="1314148" cy="1588671"/>
                  </a:xfrm>
                  <a:prstGeom prst="roundRect">
                    <a:avLst/>
                  </a:prstGeom>
                  <a:solidFill>
                    <a:schemeClr val="accent1"/>
                  </a:solidFill>
                  <a:ln w="1905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8" name="Group 7"/>
                  <p:cNvGrpSpPr/>
                  <p:nvPr/>
                </p:nvGrpSpPr>
                <p:grpSpPr>
                  <a:xfrm>
                    <a:off x="366965" y="2817571"/>
                    <a:ext cx="1314148" cy="1397068"/>
                    <a:chOff x="105404" y="3410178"/>
                    <a:chExt cx="1314148" cy="1397068"/>
                  </a:xfrm>
                  <a:solidFill>
                    <a:schemeClr val="accent1"/>
                  </a:solidFill>
                </p:grpSpPr>
                <p:pic>
                  <p:nvPicPr>
                    <p:cNvPr id="19" name="Picture 18"/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51388" y="3410178"/>
                      <a:ext cx="1009806" cy="1025503"/>
                    </a:xfrm>
                    <a:prstGeom prst="rect">
                      <a:avLst/>
                    </a:prstGeom>
                    <a:grpFill/>
                  </p:spPr>
                </p:pic>
                <p:sp>
                  <p:nvSpPr>
                    <p:cNvPr id="41" name="TextBox 40"/>
                    <p:cNvSpPr txBox="1"/>
                    <p:nvPr/>
                  </p:nvSpPr>
                  <p:spPr>
                    <a:xfrm>
                      <a:off x="105404" y="4391748"/>
                      <a:ext cx="1314148" cy="41549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00" dirty="0">
                          <a:solidFill>
                            <a:prstClr val="black"/>
                          </a:solidFill>
                        </a:rPr>
                        <a:t>Fourier Space DFT </a:t>
                      </a:r>
                    </a:p>
                    <a:p>
                      <a:r>
                        <a:rPr lang="en-US" sz="1100" dirty="0">
                          <a:solidFill>
                            <a:prstClr val="black"/>
                          </a:solidFill>
                        </a:rPr>
                        <a:t>(e.g. VASP)</a:t>
                      </a:r>
                    </a:p>
                  </p:txBody>
                </p:sp>
              </p:grpSp>
            </p:grpSp>
            <p:grpSp>
              <p:nvGrpSpPr>
                <p:cNvPr id="51" name="Group 50"/>
                <p:cNvGrpSpPr/>
                <p:nvPr/>
              </p:nvGrpSpPr>
              <p:grpSpPr>
                <a:xfrm>
                  <a:off x="4902782" y="1097479"/>
                  <a:ext cx="1754094" cy="1554848"/>
                  <a:chOff x="5334805" y="1043989"/>
                  <a:chExt cx="1754094" cy="1554848"/>
                </a:xfrm>
              </p:grpSpPr>
              <p:sp>
                <p:nvSpPr>
                  <p:cNvPr id="132" name="Rounded Rectangle 131"/>
                  <p:cNvSpPr/>
                  <p:nvPr/>
                </p:nvSpPr>
                <p:spPr>
                  <a:xfrm>
                    <a:off x="5334805" y="1043989"/>
                    <a:ext cx="1688809" cy="1554848"/>
                  </a:xfrm>
                  <a:prstGeom prst="roundRect">
                    <a:avLst/>
                  </a:prstGeom>
                  <a:solidFill>
                    <a:srgbClr val="CCFFCC"/>
                  </a:solidFill>
                  <a:ln w="1905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6" name="Group 38"/>
                  <p:cNvGrpSpPr/>
                  <p:nvPr/>
                </p:nvGrpSpPr>
                <p:grpSpPr>
                  <a:xfrm>
                    <a:off x="5370681" y="1084165"/>
                    <a:ext cx="1718218" cy="1462276"/>
                    <a:chOff x="6966362" y="4261073"/>
                    <a:chExt cx="1718218" cy="1462276"/>
                  </a:xfrm>
                  <a:noFill/>
                </p:grpSpPr>
                <p:pic>
                  <p:nvPicPr>
                    <p:cNvPr id="66" name="Picture 65"/>
                    <p:cNvPicPr>
                      <a:picLocks noChangeAspect="1"/>
                    </p:cNvPicPr>
                    <p:nvPr/>
                  </p:nvPicPr>
                  <p:blipFill>
                    <a:blip r:embed="rId4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312324" y="4261073"/>
                      <a:ext cx="982612" cy="1098996"/>
                    </a:xfrm>
                    <a:prstGeom prst="rect">
                      <a:avLst/>
                    </a:prstGeom>
                    <a:grpFill/>
                  </p:spPr>
                </p:pic>
                <p:sp>
                  <p:nvSpPr>
                    <p:cNvPr id="37" name="TextBox 36"/>
                    <p:cNvSpPr txBox="1"/>
                    <p:nvPr/>
                  </p:nvSpPr>
                  <p:spPr>
                    <a:xfrm>
                      <a:off x="6966362" y="5292462"/>
                      <a:ext cx="1718218" cy="430887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EXPERIMENTS </a:t>
                      </a:r>
                      <a:r>
                        <a:rPr lang="en-US" sz="1100" dirty="0">
                          <a:solidFill>
                            <a:prstClr val="black"/>
                          </a:solidFill>
                        </a:rPr>
                        <a:t> (slip, </a:t>
                      </a:r>
                    </a:p>
                    <a:p>
                      <a:r>
                        <a:rPr lang="en-US" sz="1100" dirty="0">
                          <a:solidFill>
                            <a:prstClr val="black"/>
                          </a:solidFill>
                        </a:rPr>
                        <a:t>twinning, crack, etc.)</a:t>
                      </a:r>
                    </a:p>
                  </p:txBody>
                </p:sp>
              </p:grpSp>
            </p:grpSp>
            <p:grpSp>
              <p:nvGrpSpPr>
                <p:cNvPr id="72" name="Group 71"/>
                <p:cNvGrpSpPr/>
                <p:nvPr/>
              </p:nvGrpSpPr>
              <p:grpSpPr>
                <a:xfrm>
                  <a:off x="227012" y="1181929"/>
                  <a:ext cx="1504488" cy="1412551"/>
                  <a:chOff x="339505" y="1141825"/>
                  <a:chExt cx="1504488" cy="1412551"/>
                </a:xfrm>
              </p:grpSpPr>
              <p:pic>
                <p:nvPicPr>
                  <p:cNvPr id="5" name="Picture 4"/>
                  <p:cNvPicPr>
                    <a:picLocks noChangeAspect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2042" y="1213733"/>
                    <a:ext cx="991001" cy="937545"/>
                  </a:xfrm>
                  <a:prstGeom prst="rect">
                    <a:avLst/>
                  </a:prstGeom>
                </p:spPr>
              </p:pic>
              <p:sp>
                <p:nvSpPr>
                  <p:cNvPr id="2" name="TextBox 1"/>
                  <p:cNvSpPr txBox="1"/>
                  <p:nvPr/>
                </p:nvSpPr>
                <p:spPr>
                  <a:xfrm>
                    <a:off x="551729" y="2103811"/>
                    <a:ext cx="1050288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dirty="0">
                        <a:solidFill>
                          <a:prstClr val="black"/>
                        </a:solidFill>
                      </a:rPr>
                      <a:t>Real Space DFT</a:t>
                    </a:r>
                  </a:p>
                  <a:p>
                    <a:r>
                      <a:rPr lang="en-US" sz="1100" b="1" dirty="0" smtClean="0">
                        <a:solidFill>
                          <a:srgbClr val="F79646">
                            <a:lumMod val="50000"/>
                          </a:srgbClr>
                        </a:solidFill>
                      </a:rPr>
                      <a:t>DFT-FE</a:t>
                    </a:r>
                    <a:endParaRPr lang="en-US" sz="1100" b="1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4" name="Rounded Rectangle 13"/>
                  <p:cNvSpPr/>
                  <p:nvPr/>
                </p:nvSpPr>
                <p:spPr>
                  <a:xfrm>
                    <a:off x="339505" y="1141825"/>
                    <a:ext cx="1504488" cy="1412551"/>
                  </a:xfrm>
                  <a:prstGeom prst="roundRect">
                    <a:avLst/>
                  </a:prstGeom>
                  <a:noFill/>
                  <a:ln w="1905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5" name="Group 64"/>
                <p:cNvGrpSpPr/>
                <p:nvPr/>
              </p:nvGrpSpPr>
              <p:grpSpPr>
                <a:xfrm>
                  <a:off x="5462591" y="2933625"/>
                  <a:ext cx="1829957" cy="1650623"/>
                  <a:chOff x="5545821" y="2884303"/>
                  <a:chExt cx="1829957" cy="1650623"/>
                </a:xfrm>
              </p:grpSpPr>
              <p:pic>
                <p:nvPicPr>
                  <p:cNvPr id="60" name="Picture 70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27908" y="2884303"/>
                    <a:ext cx="1176885" cy="1248078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5660540" y="4041574"/>
                    <a:ext cx="1715238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dirty="0">
                        <a:solidFill>
                          <a:prstClr val="black"/>
                        </a:solidFill>
                      </a:rPr>
                      <a:t>Crystal Plasticity</a:t>
                    </a:r>
                  </a:p>
                  <a:p>
                    <a:r>
                      <a:rPr lang="en-US" sz="1100" b="1" dirty="0">
                        <a:solidFill>
                          <a:srgbClr val="F79646">
                            <a:lumMod val="50000"/>
                          </a:srgbClr>
                        </a:solidFill>
                      </a:rPr>
                      <a:t>PRISMS-Plasticity</a:t>
                    </a:r>
                    <a:endParaRPr lang="en-US" sz="1100" b="1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" name="Rounded Rectangle 90"/>
                  <p:cNvSpPr/>
                  <p:nvPr/>
                </p:nvSpPr>
                <p:spPr>
                  <a:xfrm>
                    <a:off x="5545821" y="2884303"/>
                    <a:ext cx="1597221" cy="1650623"/>
                  </a:xfrm>
                  <a:prstGeom prst="roundRect">
                    <a:avLst/>
                  </a:prstGeom>
                  <a:noFill/>
                  <a:ln w="1905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Group 54"/>
                <p:cNvGrpSpPr/>
                <p:nvPr/>
              </p:nvGrpSpPr>
              <p:grpSpPr>
                <a:xfrm>
                  <a:off x="1775546" y="2667927"/>
                  <a:ext cx="1677535" cy="1443801"/>
                  <a:chOff x="1858899" y="2957630"/>
                  <a:chExt cx="1677535" cy="1443801"/>
                </a:xfrm>
              </p:grpSpPr>
              <p:pic>
                <p:nvPicPr>
                  <p:cNvPr id="43" name="Picture 42"/>
                  <p:cNvPicPr>
                    <a:picLocks noChangeAspect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5400000">
                    <a:off x="2242555" y="2793827"/>
                    <a:ext cx="930765" cy="1479974"/>
                  </a:xfrm>
                  <a:prstGeom prst="rect">
                    <a:avLst/>
                  </a:prstGeom>
                </p:spPr>
              </p:pic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2025046" y="3930885"/>
                    <a:ext cx="1375697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dirty="0">
                        <a:solidFill>
                          <a:prstClr val="black"/>
                        </a:solidFill>
                      </a:rPr>
                      <a:t>Statistical Mechanics</a:t>
                    </a:r>
                  </a:p>
                  <a:p>
                    <a:r>
                      <a:rPr lang="en-US" sz="1100" b="1" dirty="0">
                        <a:solidFill>
                          <a:srgbClr val="F79646">
                            <a:lumMod val="50000"/>
                          </a:srgbClr>
                        </a:solidFill>
                      </a:rPr>
                      <a:t>CASM</a:t>
                    </a:r>
                    <a:endParaRPr lang="en-US" sz="1100" b="1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" name="Rounded Rectangle 97"/>
                  <p:cNvSpPr/>
                  <p:nvPr/>
                </p:nvSpPr>
                <p:spPr>
                  <a:xfrm>
                    <a:off x="1858899" y="2957630"/>
                    <a:ext cx="1677535" cy="1443801"/>
                  </a:xfrm>
                  <a:prstGeom prst="roundRect">
                    <a:avLst/>
                  </a:prstGeom>
                  <a:noFill/>
                  <a:ln w="1905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4" name="Group 63"/>
                <p:cNvGrpSpPr/>
                <p:nvPr/>
              </p:nvGrpSpPr>
              <p:grpSpPr>
                <a:xfrm>
                  <a:off x="7292134" y="2951902"/>
                  <a:ext cx="1565071" cy="1614006"/>
                  <a:chOff x="7336041" y="2920920"/>
                  <a:chExt cx="1565071" cy="1614006"/>
                </a:xfrm>
              </p:grpSpPr>
              <p:pic>
                <p:nvPicPr>
                  <p:cNvPr id="56" name="Picture 55"/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427957" y="3055920"/>
                    <a:ext cx="1371797" cy="872135"/>
                  </a:xfrm>
                  <a:prstGeom prst="rect">
                    <a:avLst/>
                  </a:prstGeom>
                </p:spPr>
              </p:pic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7427957" y="3928177"/>
                    <a:ext cx="1358064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dirty="0">
                        <a:solidFill>
                          <a:prstClr val="black"/>
                        </a:solidFill>
                      </a:rPr>
                      <a:t>Continuum Plasticity</a:t>
                    </a:r>
                  </a:p>
                  <a:p>
                    <a:r>
                      <a:rPr lang="en-US" sz="1100" b="1" dirty="0">
                        <a:solidFill>
                          <a:srgbClr val="F79646">
                            <a:lumMod val="50000"/>
                          </a:srgbClr>
                        </a:solidFill>
                      </a:rPr>
                      <a:t>PRISMS-Plasticity</a:t>
                    </a:r>
                    <a:endParaRPr lang="en-US" sz="1100" b="1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33" name="Rounded Rectangle 132"/>
                  <p:cNvSpPr/>
                  <p:nvPr/>
                </p:nvSpPr>
                <p:spPr>
                  <a:xfrm>
                    <a:off x="7336041" y="2920920"/>
                    <a:ext cx="1565071" cy="1614006"/>
                  </a:xfrm>
                  <a:prstGeom prst="roundRect">
                    <a:avLst/>
                  </a:prstGeom>
                  <a:noFill/>
                  <a:ln w="1905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5" name="Group 14"/>
                <p:cNvGrpSpPr/>
                <p:nvPr/>
              </p:nvGrpSpPr>
              <p:grpSpPr>
                <a:xfrm>
                  <a:off x="1651843" y="4303072"/>
                  <a:ext cx="1813305" cy="1427692"/>
                  <a:chOff x="1474131" y="4628265"/>
                  <a:chExt cx="1813305" cy="1427692"/>
                </a:xfrm>
              </p:grpSpPr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1851086" y="5625070"/>
                    <a:ext cx="1135247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dirty="0">
                        <a:solidFill>
                          <a:prstClr val="black"/>
                        </a:solidFill>
                      </a:rPr>
                      <a:t>Phase Diagrams </a:t>
                    </a:r>
                  </a:p>
                  <a:p>
                    <a:r>
                      <a:rPr lang="en-US" sz="1100" b="1" dirty="0">
                        <a:solidFill>
                          <a:srgbClr val="F79646">
                            <a:lumMod val="50000"/>
                          </a:srgbClr>
                        </a:solidFill>
                      </a:rPr>
                      <a:t>CASM</a:t>
                    </a:r>
                    <a:r>
                      <a:rPr lang="en-US" sz="1100" dirty="0">
                        <a:solidFill>
                          <a:prstClr val="black"/>
                        </a:solidFill>
                      </a:rPr>
                      <a:t>/CALPHAD</a:t>
                    </a:r>
                  </a:p>
                </p:txBody>
              </p:sp>
              <p:sp>
                <p:nvSpPr>
                  <p:cNvPr id="102" name="Rounded Rectangle 101"/>
                  <p:cNvSpPr/>
                  <p:nvPr/>
                </p:nvSpPr>
                <p:spPr>
                  <a:xfrm>
                    <a:off x="1474131" y="4628265"/>
                    <a:ext cx="1813305" cy="1416970"/>
                  </a:xfrm>
                  <a:prstGeom prst="roundRect">
                    <a:avLst/>
                  </a:prstGeom>
                  <a:noFill/>
                  <a:ln w="1905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pic>
                <p:nvPicPr>
                  <p:cNvPr id="80" name="Picture 79" descr="phase_diagram-01.png"/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06691" y="4659695"/>
                    <a:ext cx="1729076" cy="110805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0" name="Group 69"/>
                <p:cNvGrpSpPr/>
                <p:nvPr/>
              </p:nvGrpSpPr>
              <p:grpSpPr>
                <a:xfrm>
                  <a:off x="3172717" y="1113733"/>
                  <a:ext cx="1481202" cy="1417190"/>
                  <a:chOff x="3285210" y="1073629"/>
                  <a:chExt cx="1481202" cy="1417190"/>
                </a:xfrm>
              </p:grpSpPr>
              <p:sp>
                <p:nvSpPr>
                  <p:cNvPr id="83" name="Rounded Rectangle 82"/>
                  <p:cNvSpPr/>
                  <p:nvPr/>
                </p:nvSpPr>
                <p:spPr>
                  <a:xfrm>
                    <a:off x="3285210" y="1073629"/>
                    <a:ext cx="1474935" cy="1417190"/>
                  </a:xfrm>
                  <a:prstGeom prst="roundRect">
                    <a:avLst/>
                  </a:prstGeom>
                  <a:solidFill>
                    <a:schemeClr val="accent1"/>
                  </a:solidFill>
                  <a:ln w="1905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3336212" y="2021647"/>
                    <a:ext cx="1430200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dirty="0">
                        <a:solidFill>
                          <a:prstClr val="black"/>
                        </a:solidFill>
                      </a:rPr>
                      <a:t>Dislocation Dynamics </a:t>
                    </a:r>
                  </a:p>
                  <a:p>
                    <a:r>
                      <a:rPr lang="en-US" sz="1100" dirty="0">
                        <a:solidFill>
                          <a:prstClr val="black"/>
                        </a:solidFill>
                      </a:rPr>
                      <a:t>LLNL-</a:t>
                    </a:r>
                    <a:r>
                      <a:rPr lang="en-US" sz="1100" dirty="0" err="1">
                        <a:solidFill>
                          <a:prstClr val="black"/>
                        </a:solidFill>
                      </a:rPr>
                      <a:t>ParaDIS</a:t>
                    </a:r>
                    <a:endParaRPr lang="en-US" sz="1100" dirty="0">
                      <a:solidFill>
                        <a:prstClr val="black"/>
                      </a:solidFill>
                    </a:endParaRPr>
                  </a:p>
                </p:txBody>
              </p:sp>
              <p:pic>
                <p:nvPicPr>
                  <p:cNvPr id="82" name="Picture 81" descr="DD.png"/>
                  <p:cNvPicPr>
                    <a:picLocks noChangeAspect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68378" y="1113237"/>
                    <a:ext cx="944180" cy="944180"/>
                  </a:xfrm>
                  <a:prstGeom prst="rect">
                    <a:avLst/>
                  </a:prstGeom>
                  <a:solidFill>
                    <a:schemeClr val="accent1"/>
                  </a:solidFill>
                </p:spPr>
              </p:pic>
            </p:grpSp>
            <p:pic>
              <p:nvPicPr>
                <p:cNvPr id="77" name="Picture 76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014231" y="1593532"/>
                  <a:ext cx="1888646" cy="414847"/>
                </a:xfrm>
                <a:prstGeom prst="rect">
                  <a:avLst/>
                </a:prstGeom>
                <a:ln w="19050" cmpd="sng">
                  <a:solidFill>
                    <a:srgbClr val="660066"/>
                  </a:solidFill>
                </a:ln>
              </p:spPr>
            </p:pic>
            <p:grpSp>
              <p:nvGrpSpPr>
                <p:cNvPr id="71" name="Group 70"/>
                <p:cNvGrpSpPr/>
                <p:nvPr/>
              </p:nvGrpSpPr>
              <p:grpSpPr>
                <a:xfrm>
                  <a:off x="3659194" y="2904784"/>
                  <a:ext cx="1571075" cy="1649172"/>
                  <a:chOff x="3756430" y="2935207"/>
                  <a:chExt cx="1571075" cy="1649172"/>
                </a:xfrm>
              </p:grpSpPr>
              <p:sp>
                <p:nvSpPr>
                  <p:cNvPr id="110" name="Rounded Rectangle 109"/>
                  <p:cNvSpPr/>
                  <p:nvPr/>
                </p:nvSpPr>
                <p:spPr>
                  <a:xfrm>
                    <a:off x="3756430" y="2935207"/>
                    <a:ext cx="1571075" cy="1649172"/>
                  </a:xfrm>
                  <a:prstGeom prst="roundRect">
                    <a:avLst/>
                  </a:prstGeom>
                  <a:noFill/>
                  <a:ln w="1905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105" name="Group 104"/>
                  <p:cNvGrpSpPr/>
                  <p:nvPr/>
                </p:nvGrpSpPr>
                <p:grpSpPr>
                  <a:xfrm>
                    <a:off x="3948391" y="3096657"/>
                    <a:ext cx="1168919" cy="994295"/>
                    <a:chOff x="530231" y="1337733"/>
                    <a:chExt cx="4023360" cy="3520017"/>
                  </a:xfrm>
                </p:grpSpPr>
                <p:pic>
                  <p:nvPicPr>
                    <p:cNvPr id="107" name="Picture 106" descr="visit0000.png"/>
                    <p:cNvPicPr>
                      <a:picLocks noChangeAspect="1"/>
                    </p:cNvPicPr>
                    <p:nvPr/>
                  </p:nvPicPr>
                  <p:blipFill rotWithShape="1">
                    <a:blip r:embed="rId12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530231" y="1379831"/>
                      <a:ext cx="4023360" cy="343906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08" name="Rectangle 107"/>
                    <p:cNvSpPr/>
                    <p:nvPr/>
                  </p:nvSpPr>
                  <p:spPr>
                    <a:xfrm>
                      <a:off x="656167" y="1337733"/>
                      <a:ext cx="448733" cy="486834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solidFill>
                        <a:srgbClr val="FFFFFF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09" name="Rectangle 108"/>
                    <p:cNvSpPr/>
                    <p:nvPr/>
                  </p:nvSpPr>
                  <p:spPr>
                    <a:xfrm>
                      <a:off x="3446902" y="4591050"/>
                      <a:ext cx="909198" cy="26670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solidFill>
                        <a:srgbClr val="FFFFFF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11" name="Rectangle 110"/>
                    <p:cNvSpPr/>
                    <p:nvPr/>
                  </p:nvSpPr>
                  <p:spPr>
                    <a:xfrm>
                      <a:off x="576702" y="4032250"/>
                      <a:ext cx="731398" cy="58420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solidFill>
                        <a:srgbClr val="FFFFFF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sp>
                <p:nvSpPr>
                  <p:cNvPr id="112" name="TextBox 111"/>
                  <p:cNvSpPr txBox="1"/>
                  <p:nvPr/>
                </p:nvSpPr>
                <p:spPr>
                  <a:xfrm>
                    <a:off x="4151210" y="4054544"/>
                    <a:ext cx="827470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dirty="0">
                        <a:solidFill>
                          <a:prstClr val="black"/>
                        </a:solidFill>
                      </a:rPr>
                      <a:t>Phase Field</a:t>
                    </a:r>
                  </a:p>
                  <a:p>
                    <a:r>
                      <a:rPr lang="en-US" sz="1100" b="1" dirty="0">
                        <a:solidFill>
                          <a:srgbClr val="F79646">
                            <a:lumMod val="50000"/>
                          </a:srgbClr>
                        </a:solidFill>
                      </a:rPr>
                      <a:t>PRISMS-PF</a:t>
                    </a:r>
                    <a:endParaRPr lang="en-US" sz="1100" b="1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58" name="Group 57"/>
                <p:cNvGrpSpPr/>
                <p:nvPr/>
              </p:nvGrpSpPr>
              <p:grpSpPr>
                <a:xfrm>
                  <a:off x="5615804" y="4865546"/>
                  <a:ext cx="1474935" cy="1445297"/>
                  <a:chOff x="5675374" y="4924235"/>
                  <a:chExt cx="1474935" cy="1445297"/>
                </a:xfrm>
              </p:grpSpPr>
              <p:sp>
                <p:nvSpPr>
                  <p:cNvPr id="89" name="Rounded Rectangle 88"/>
                  <p:cNvSpPr/>
                  <p:nvPr/>
                </p:nvSpPr>
                <p:spPr>
                  <a:xfrm>
                    <a:off x="5675374" y="4924235"/>
                    <a:ext cx="1474935" cy="1417190"/>
                  </a:xfrm>
                  <a:prstGeom prst="roundRect">
                    <a:avLst/>
                  </a:prstGeom>
                  <a:solidFill>
                    <a:schemeClr val="accent1"/>
                  </a:solidFill>
                  <a:ln w="1905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4" name="TextBox 93"/>
                  <p:cNvSpPr txBox="1"/>
                  <p:nvPr/>
                </p:nvSpPr>
                <p:spPr>
                  <a:xfrm>
                    <a:off x="5969256" y="5938645"/>
                    <a:ext cx="874173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dirty="0" smtClean="0">
                        <a:solidFill>
                          <a:prstClr val="black"/>
                        </a:solidFill>
                      </a:rPr>
                      <a:t>Atomistic</a:t>
                    </a:r>
                  </a:p>
                  <a:p>
                    <a:r>
                      <a:rPr lang="en-US" sz="1100" dirty="0" smtClean="0">
                        <a:solidFill>
                          <a:prstClr val="black"/>
                        </a:solidFill>
                      </a:rPr>
                      <a:t>LAMMPS</a:t>
                    </a:r>
                    <a:endParaRPr lang="en-US" sz="11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cxnSp>
              <p:nvCxnSpPr>
                <p:cNvPr id="76" name="Straight Arrow Connector 75"/>
                <p:cNvCxnSpPr>
                  <a:stCxn id="81" idx="2"/>
                  <a:endCxn id="102" idx="1"/>
                </p:cNvCxnSpPr>
                <p:nvPr/>
              </p:nvCxnSpPr>
              <p:spPr>
                <a:xfrm>
                  <a:off x="884402" y="4372715"/>
                  <a:ext cx="767441" cy="638842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Arrow Connector 112"/>
                <p:cNvCxnSpPr/>
                <p:nvPr/>
              </p:nvCxnSpPr>
              <p:spPr>
                <a:xfrm flipV="1">
                  <a:off x="1439451" y="2170904"/>
                  <a:ext cx="1733266" cy="67181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Arrow Connector 113"/>
                <p:cNvCxnSpPr/>
                <p:nvPr/>
              </p:nvCxnSpPr>
              <p:spPr>
                <a:xfrm flipV="1">
                  <a:off x="1731500" y="1848543"/>
                  <a:ext cx="1423068" cy="2331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Arrow Connector 114"/>
                <p:cNvCxnSpPr/>
                <p:nvPr/>
              </p:nvCxnSpPr>
              <p:spPr>
                <a:xfrm flipV="1">
                  <a:off x="3467217" y="4544634"/>
                  <a:ext cx="339876" cy="323809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Arrow Connector 116"/>
                <p:cNvCxnSpPr/>
                <p:nvPr/>
              </p:nvCxnSpPr>
              <p:spPr>
                <a:xfrm flipH="1" flipV="1">
                  <a:off x="4350342" y="4565908"/>
                  <a:ext cx="3382" cy="259905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Arrow Connector 133"/>
                <p:cNvCxnSpPr/>
                <p:nvPr/>
              </p:nvCxnSpPr>
              <p:spPr>
                <a:xfrm flipH="1" flipV="1">
                  <a:off x="3434719" y="5620052"/>
                  <a:ext cx="199697" cy="231775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Arrow Connector 134"/>
                <p:cNvCxnSpPr/>
                <p:nvPr/>
              </p:nvCxnSpPr>
              <p:spPr>
                <a:xfrm flipH="1">
                  <a:off x="5230269" y="3897465"/>
                  <a:ext cx="250198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Arrow Connector 140"/>
                <p:cNvCxnSpPr/>
                <p:nvPr/>
              </p:nvCxnSpPr>
              <p:spPr>
                <a:xfrm flipH="1">
                  <a:off x="7059812" y="3856440"/>
                  <a:ext cx="250198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Arrow Connector 141"/>
                <p:cNvCxnSpPr/>
                <p:nvPr/>
              </p:nvCxnSpPr>
              <p:spPr>
                <a:xfrm flipH="1" flipV="1">
                  <a:off x="6001178" y="2659692"/>
                  <a:ext cx="3382" cy="259905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Arrow Connector 142"/>
                <p:cNvCxnSpPr/>
                <p:nvPr/>
              </p:nvCxnSpPr>
              <p:spPr>
                <a:xfrm>
                  <a:off x="3458924" y="3345585"/>
                  <a:ext cx="200270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Arrow Connector 149"/>
                <p:cNvCxnSpPr/>
                <p:nvPr/>
              </p:nvCxnSpPr>
              <p:spPr>
                <a:xfrm flipH="1">
                  <a:off x="4630192" y="1985582"/>
                  <a:ext cx="282508" cy="4133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Arrow Connector 159"/>
                <p:cNvCxnSpPr/>
                <p:nvPr/>
              </p:nvCxnSpPr>
              <p:spPr>
                <a:xfrm flipH="1" flipV="1">
                  <a:off x="4172932" y="2542456"/>
                  <a:ext cx="9711" cy="36232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Arrow Connector 163"/>
                <p:cNvCxnSpPr/>
                <p:nvPr/>
              </p:nvCxnSpPr>
              <p:spPr>
                <a:xfrm flipH="1" flipV="1">
                  <a:off x="6342431" y="4592910"/>
                  <a:ext cx="3382" cy="259905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Arrow Connector 165"/>
                <p:cNvCxnSpPr/>
                <p:nvPr/>
              </p:nvCxnSpPr>
              <p:spPr>
                <a:xfrm flipH="1" flipV="1">
                  <a:off x="5170724" y="4465738"/>
                  <a:ext cx="557098" cy="460035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Arrow Connector 166"/>
                <p:cNvCxnSpPr/>
                <p:nvPr/>
              </p:nvCxnSpPr>
              <p:spPr>
                <a:xfrm flipH="1">
                  <a:off x="5344204" y="5720042"/>
                  <a:ext cx="282741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Arrow Connector 173"/>
                <p:cNvCxnSpPr/>
                <p:nvPr/>
              </p:nvCxnSpPr>
              <p:spPr>
                <a:xfrm flipH="1" flipV="1">
                  <a:off x="6589900" y="2254535"/>
                  <a:ext cx="949475" cy="697367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3" name="Straight Arrow Connector 72"/>
              <p:cNvCxnSpPr>
                <a:endCxn id="98" idx="1"/>
              </p:cNvCxnSpPr>
              <p:nvPr/>
            </p:nvCxnSpPr>
            <p:spPr>
              <a:xfrm flipV="1">
                <a:off x="1541160" y="3389828"/>
                <a:ext cx="234386" cy="195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4" name="Picture 73"/>
            <p:cNvPicPr/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96" t="9538" r="11964" b="10803"/>
            <a:stretch/>
          </p:blipFill>
          <p:spPr>
            <a:xfrm>
              <a:off x="5653750" y="5088738"/>
              <a:ext cx="1383030" cy="720091"/>
            </a:xfrm>
            <a:prstGeom prst="rect">
              <a:avLst/>
            </a:prstGeom>
          </p:spPr>
        </p:pic>
      </p:grpSp>
      <p:sp>
        <p:nvSpPr>
          <p:cNvPr id="78" name="Title 1"/>
          <p:cNvSpPr txBox="1">
            <a:spLocks/>
          </p:cNvSpPr>
          <p:nvPr/>
        </p:nvSpPr>
        <p:spPr>
          <a:xfrm>
            <a:off x="323351" y="-597468"/>
            <a:ext cx="8692019" cy="2170904"/>
          </a:xfrm>
          <a:prstGeom prst="rect">
            <a:avLst/>
          </a:prstGeom>
        </p:spPr>
        <p:txBody>
          <a:bodyPr vert="horz" lIns="91395" tIns="45698" rIns="91395" bIns="45698" rtlCol="0" anchor="ctr">
            <a:normAutofit/>
          </a:bodyPr>
          <a:lstStyle>
            <a:lvl1pPr algn="ctr" defTabSz="45697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rgbClr val="FFFFFF"/>
                </a:solidFill>
                <a:cs typeface="Calibri"/>
              </a:rPr>
              <a:t>PRISMS Center Integrated Framework</a:t>
            </a:r>
            <a:r>
              <a:rPr lang="en-US" sz="3100" dirty="0" smtClean="0">
                <a:solidFill>
                  <a:srgbClr val="FFFFFF"/>
                </a:solidFill>
                <a:cs typeface="Calibri"/>
              </a:rPr>
              <a:t/>
            </a:r>
            <a:br>
              <a:rPr lang="en-US" sz="3100" dirty="0" smtClean="0">
                <a:solidFill>
                  <a:srgbClr val="FFFFFF"/>
                </a:solidFill>
                <a:cs typeface="Calibri"/>
              </a:rPr>
            </a:br>
            <a:r>
              <a:rPr lang="en-US" sz="2000" dirty="0" smtClean="0">
                <a:solidFill>
                  <a:srgbClr val="FFFFFF"/>
                </a:solidFill>
                <a:cs typeface="Calibri"/>
              </a:rPr>
              <a:t> Enabling accelerated predictive materials science</a:t>
            </a:r>
            <a:endParaRPr lang="en-US" sz="20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105742"/>
            <a:ext cx="9144000" cy="75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1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05742"/>
            <a:ext cx="9144000" cy="75225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80697" y="3379870"/>
            <a:ext cx="1314148" cy="158867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65932" y="2997290"/>
            <a:ext cx="1385496" cy="15378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614036" y="4729552"/>
            <a:ext cx="1216502" cy="1434042"/>
          </a:xfrm>
          <a:prstGeom prst="roundRect">
            <a:avLst/>
          </a:prstGeom>
          <a:solidFill>
            <a:srgbClr val="FAC090"/>
          </a:solidFill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20870" y="1133724"/>
            <a:ext cx="1474935" cy="141719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357050" y="4361451"/>
            <a:ext cx="1385496" cy="1720778"/>
          </a:xfrm>
          <a:prstGeom prst="roundRect">
            <a:avLst/>
          </a:prstGeom>
          <a:solidFill>
            <a:srgbClr val="CCFFCC"/>
          </a:solidFill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193072" y="4628265"/>
            <a:ext cx="1715728" cy="1531720"/>
          </a:xfrm>
          <a:prstGeom prst="roundRect">
            <a:avLst/>
          </a:prstGeom>
          <a:solidFill>
            <a:srgbClr val="CCFFCC"/>
          </a:solidFill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矩形 28"/>
          <p:cNvSpPr/>
          <p:nvPr/>
        </p:nvSpPr>
        <p:spPr>
          <a:xfrm>
            <a:off x="-14110" y="0"/>
            <a:ext cx="9158110" cy="931333"/>
          </a:xfrm>
          <a:prstGeom prst="rect">
            <a:avLst/>
          </a:prstGeom>
          <a:solidFill>
            <a:srgbClr val="2148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6"/>
            <a:endParaRPr kumimoji="1" lang="zh-CN" altLang="en-US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52114" y="1854461"/>
            <a:ext cx="1287532" cy="1371651"/>
            <a:chOff x="167924" y="1928065"/>
            <a:chExt cx="1287532" cy="137165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674" y="1928065"/>
              <a:ext cx="997434" cy="94363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67924" y="2807273"/>
              <a:ext cx="12875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Real Space DFT</a:t>
              </a:r>
            </a:p>
            <a:p>
              <a:r>
                <a:rPr lang="en-US" sz="1400" b="1" dirty="0" smtClean="0">
                  <a:solidFill>
                    <a:srgbClr val="F79646">
                      <a:lumMod val="50000"/>
                    </a:srgbClr>
                  </a:solidFill>
                  <a:latin typeface="Calibri"/>
                </a:rPr>
                <a:t>PRISMS-RSDFT</a:t>
              </a:r>
              <a:endParaRPr lang="en-US" sz="1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5508" y="3501593"/>
            <a:ext cx="1314148" cy="1495784"/>
            <a:chOff x="105404" y="3410178"/>
            <a:chExt cx="1314148" cy="149578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388" y="3410178"/>
              <a:ext cx="1009806" cy="102550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5404" y="4444297"/>
              <a:ext cx="13141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Fourier Space DFT </a:t>
              </a:r>
            </a:p>
            <a:p>
              <a:pPr algn="ctr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(e.g. VASP)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529845" y="1987501"/>
            <a:ext cx="1232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Atomic scale 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constitutive laws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" name="Group 16"/>
          <p:cNvGrpSpPr/>
          <p:nvPr/>
        </p:nvGrpSpPr>
        <p:grpSpPr>
          <a:xfrm rot="5400000">
            <a:off x="1834843" y="2919359"/>
            <a:ext cx="1368065" cy="1505012"/>
            <a:chOff x="1898678" y="3383050"/>
            <a:chExt cx="1368065" cy="150501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8678" y="3383050"/>
              <a:ext cx="930765" cy="147997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 rot="16200000">
              <a:off x="2274164" y="3895482"/>
              <a:ext cx="149271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Statistical Mechanics</a:t>
              </a:r>
            </a:p>
            <a:p>
              <a:pPr algn="ctr"/>
              <a:r>
                <a:rPr lang="en-US" sz="1400" b="1" dirty="0" smtClean="0">
                  <a:solidFill>
                    <a:srgbClr val="F79646">
                      <a:lumMod val="50000"/>
                    </a:srgbClr>
                  </a:solidFill>
                  <a:latin typeface="Calibri"/>
                </a:rPr>
                <a:t>CASM</a:t>
              </a:r>
              <a:endParaRPr lang="en-US" sz="1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776415" y="5625070"/>
            <a:ext cx="128458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Phase Diagrams </a:t>
            </a:r>
          </a:p>
          <a:p>
            <a:pPr algn="ctr"/>
            <a:r>
              <a:rPr lang="en-US" sz="1400" b="1" dirty="0" smtClean="0">
                <a:solidFill>
                  <a:srgbClr val="F79646">
                    <a:lumMod val="50000"/>
                  </a:srgbClr>
                </a:solidFill>
                <a:latin typeface="Calibri"/>
              </a:rPr>
              <a:t>CASM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/CALPHAD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05154" y="2079621"/>
            <a:ext cx="1550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Dislocation Dynamics 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LLNL-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</a:rPr>
              <a:t>ParaDIS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" name="Group 25"/>
          <p:cNvGrpSpPr/>
          <p:nvPr/>
        </p:nvGrpSpPr>
        <p:grpSpPr>
          <a:xfrm>
            <a:off x="3553884" y="4789600"/>
            <a:ext cx="1345818" cy="1376201"/>
            <a:chOff x="3814696" y="2968737"/>
            <a:chExt cx="1345818" cy="1376201"/>
          </a:xfrm>
        </p:grpSpPr>
        <p:pic>
          <p:nvPicPr>
            <p:cNvPr id="24" name="Picture 23" descr="Screen Shot 2015-01-06 at 2.55.59 PM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8126" y="2968737"/>
              <a:ext cx="924416" cy="91891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814696" y="3883273"/>
              <a:ext cx="13458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Phase Field Crystal</a:t>
              </a:r>
            </a:p>
            <a:p>
              <a:pPr algn="ctr"/>
              <a:r>
                <a:rPr lang="en-US" sz="1200" b="1" dirty="0" smtClean="0">
                  <a:solidFill>
                    <a:srgbClr val="F79646">
                      <a:lumMod val="50000"/>
                    </a:srgbClr>
                  </a:solidFill>
                  <a:latin typeface="Calibri"/>
                </a:rPr>
                <a:t>PRISMS-PFC*</a:t>
              </a:r>
              <a:endParaRPr lang="en-US" sz="1200" b="1" dirty="0">
                <a:solidFill>
                  <a:srgbClr val="F79646">
                    <a:lumMod val="50000"/>
                  </a:srgbClr>
                </a:solidFill>
                <a:latin typeface="Calibri"/>
              </a:endParaRPr>
            </a:p>
          </p:txBody>
        </p:sp>
      </p:grpSp>
      <p:grpSp>
        <p:nvGrpSpPr>
          <p:cNvPr id="26" name="Group 24"/>
          <p:cNvGrpSpPr/>
          <p:nvPr/>
        </p:nvGrpSpPr>
        <p:grpSpPr>
          <a:xfrm>
            <a:off x="3541966" y="2705635"/>
            <a:ext cx="1514723" cy="1827621"/>
            <a:chOff x="3811328" y="4222750"/>
            <a:chExt cx="1514723" cy="1827621"/>
          </a:xfrm>
        </p:grpSpPr>
        <p:pic>
          <p:nvPicPr>
            <p:cNvPr id="27" name="Picture 26" descr="CH_256mDOF_Step99_Full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1328" y="4222750"/>
              <a:ext cx="1514723" cy="1384552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022372" y="5557928"/>
              <a:ext cx="98872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Phase Field</a:t>
              </a:r>
            </a:p>
            <a:p>
              <a:pPr algn="ctr"/>
              <a:r>
                <a:rPr lang="en-US" sz="1400" b="1" dirty="0" smtClean="0">
                  <a:solidFill>
                    <a:srgbClr val="F79646">
                      <a:lumMod val="50000"/>
                    </a:srgbClr>
                  </a:solidFill>
                  <a:latin typeface="Calibri"/>
                </a:rPr>
                <a:t>PRISMS-PF</a:t>
              </a:r>
              <a:endParaRPr lang="en-US" sz="1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907363" y="2360658"/>
            <a:ext cx="17152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Crystal Plasticity</a:t>
            </a:r>
          </a:p>
          <a:p>
            <a:pPr algn="ctr"/>
            <a:r>
              <a:rPr lang="en-US" sz="1300" b="1" dirty="0" smtClean="0">
                <a:solidFill>
                  <a:srgbClr val="F79646">
                    <a:lumMod val="50000"/>
                  </a:srgbClr>
                </a:solidFill>
                <a:latin typeface="Calibri"/>
              </a:rPr>
              <a:t>PRISMS-Plasticity</a:t>
            </a:r>
            <a:endParaRPr lang="en-US" sz="13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0" name="Group 32"/>
          <p:cNvGrpSpPr/>
          <p:nvPr/>
        </p:nvGrpSpPr>
        <p:grpSpPr>
          <a:xfrm>
            <a:off x="7369412" y="2768782"/>
            <a:ext cx="1511458" cy="1308760"/>
            <a:chOff x="7317941" y="3176797"/>
            <a:chExt cx="1511458" cy="130876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7941" y="3176797"/>
              <a:ext cx="1511458" cy="96092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328596" y="4008503"/>
              <a:ext cx="147989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Continuum Plasticity</a:t>
              </a:r>
            </a:p>
            <a:p>
              <a:pPr algn="ctr"/>
              <a:r>
                <a:rPr lang="en-US" sz="1300" b="1" dirty="0" smtClean="0">
                  <a:solidFill>
                    <a:srgbClr val="F79646">
                      <a:lumMod val="50000"/>
                    </a:srgbClr>
                  </a:solidFill>
                  <a:latin typeface="Calibri"/>
                </a:rPr>
                <a:t>PRISMS-Plasticity</a:t>
              </a:r>
              <a:endParaRPr lang="en-US" sz="13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Group 35"/>
          <p:cNvGrpSpPr/>
          <p:nvPr/>
        </p:nvGrpSpPr>
        <p:grpSpPr>
          <a:xfrm>
            <a:off x="5121707" y="4687721"/>
            <a:ext cx="1915909" cy="1807639"/>
            <a:chOff x="5546991" y="4754009"/>
            <a:chExt cx="1915909" cy="1807639"/>
          </a:xfrm>
        </p:grpSpPr>
        <p:pic>
          <p:nvPicPr>
            <p:cNvPr id="34" name="Picture 2" descr="Z:\Esitz\Research\Alloys\Mg-2.17Nd C\TEM\Mg-Nd AlloyC-AT250C2hr\03-03-15\DF2-41-magx3M-0001orientation-41.bmp"/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6200000">
              <a:off x="5974266" y="4826593"/>
              <a:ext cx="1097190" cy="952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5546991" y="5807595"/>
              <a:ext cx="1915909" cy="754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b="1" dirty="0" smtClean="0">
                  <a:solidFill>
                    <a:srgbClr val="FF0000"/>
                  </a:solidFill>
                  <a:latin typeface="Calibri"/>
                </a:rPr>
                <a:t>EXPERIMENTS</a:t>
              </a:r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(nucleation </a:t>
              </a:r>
            </a:p>
            <a:p>
              <a:pPr algn="ctr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kinetics, etc.) </a:t>
              </a:r>
            </a:p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8"/>
          <p:cNvGrpSpPr/>
          <p:nvPr/>
        </p:nvGrpSpPr>
        <p:grpSpPr>
          <a:xfrm>
            <a:off x="7300845" y="4477345"/>
            <a:ext cx="1531188" cy="1535247"/>
            <a:chOff x="7205520" y="4341144"/>
            <a:chExt cx="1531188" cy="1535247"/>
          </a:xfrm>
          <a:noFill/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7191" y="4341144"/>
              <a:ext cx="982612" cy="1098996"/>
            </a:xfrm>
            <a:prstGeom prst="rect">
              <a:avLst/>
            </a:prstGeom>
            <a:grpFill/>
          </p:spPr>
        </p:pic>
        <p:sp>
          <p:nvSpPr>
            <p:cNvPr id="38" name="TextBox 37"/>
            <p:cNvSpPr txBox="1"/>
            <p:nvPr/>
          </p:nvSpPr>
          <p:spPr>
            <a:xfrm>
              <a:off x="7205520" y="5399337"/>
              <a:ext cx="1531188" cy="4770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b="1" dirty="0" smtClean="0">
                  <a:solidFill>
                    <a:srgbClr val="FF0000"/>
                  </a:solidFill>
                  <a:latin typeface="Calibri"/>
                </a:rPr>
                <a:t>EXPERIMENTS</a:t>
              </a:r>
              <a:r>
                <a:rPr lang="en-US" sz="1200" b="1" dirty="0" smtClean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 (slip, </a:t>
              </a:r>
            </a:p>
            <a:p>
              <a:pPr algn="ctr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twinning, crack, etc.)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39" name="Elbow Connector 38"/>
          <p:cNvCxnSpPr/>
          <p:nvPr/>
        </p:nvCxnSpPr>
        <p:spPr>
          <a:xfrm rot="16200000" flipH="1">
            <a:off x="4449902" y="-1119573"/>
            <a:ext cx="22191" cy="4630373"/>
          </a:xfrm>
          <a:prstGeom prst="bentConnector3">
            <a:avLst>
              <a:gd name="adj1" fmla="val -783457"/>
            </a:avLst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Group 62"/>
          <p:cNvGrpSpPr/>
          <p:nvPr/>
        </p:nvGrpSpPr>
        <p:grpSpPr>
          <a:xfrm>
            <a:off x="5265338" y="3089572"/>
            <a:ext cx="1467068" cy="1502712"/>
            <a:chOff x="5256537" y="3082641"/>
            <a:chExt cx="1467068" cy="1502712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3053" y="3082641"/>
              <a:ext cx="1113650" cy="108463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256537" y="4123688"/>
              <a:ext cx="14670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 smtClean="0">
                  <a:solidFill>
                    <a:prstClr val="black"/>
                  </a:solidFill>
                  <a:latin typeface="Calibri"/>
                </a:rPr>
                <a:t>Mechano</a:t>
              </a:r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-Chemistry</a:t>
              </a:r>
            </a:p>
            <a:p>
              <a:pPr algn="ctr"/>
              <a:r>
                <a:rPr lang="en-US" sz="1200" b="1" dirty="0" smtClean="0">
                  <a:solidFill>
                    <a:srgbClr val="F79646">
                      <a:lumMod val="50000"/>
                    </a:srgbClr>
                  </a:solidFill>
                  <a:latin typeface="Calibri"/>
                </a:rPr>
                <a:t>PRISMS-MC*</a:t>
              </a:r>
              <a:endParaRPr lang="en-US" sz="1200" b="1" dirty="0">
                <a:solidFill>
                  <a:srgbClr val="F79646">
                    <a:lumMod val="50000"/>
                  </a:srgbClr>
                </a:solidFill>
                <a:latin typeface="Calibri"/>
              </a:endParaRPr>
            </a:p>
          </p:txBody>
        </p:sp>
      </p:grpSp>
      <p:cxnSp>
        <p:nvCxnSpPr>
          <p:cNvPr id="43" name="Elbow Connector 42"/>
          <p:cNvCxnSpPr/>
          <p:nvPr/>
        </p:nvCxnSpPr>
        <p:spPr>
          <a:xfrm flipV="1">
            <a:off x="1421608" y="2277733"/>
            <a:ext cx="2599262" cy="417087"/>
          </a:xfrm>
          <a:prstGeom prst="bentConnector3">
            <a:avLst>
              <a:gd name="adj1" fmla="val 55748"/>
            </a:avLst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5495805" y="1652534"/>
            <a:ext cx="650958" cy="765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4460997" y="2560218"/>
            <a:ext cx="0" cy="294503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>
            <a:stCxn id="5" idx="3"/>
          </p:cNvCxnSpPr>
          <p:nvPr/>
        </p:nvCxnSpPr>
        <p:spPr>
          <a:xfrm flipV="1">
            <a:off x="6651428" y="2929919"/>
            <a:ext cx="208632" cy="836276"/>
          </a:xfrm>
          <a:prstGeom prst="bentConnector2">
            <a:avLst/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endCxn id="31" idx="0"/>
          </p:cNvCxnSpPr>
          <p:nvPr/>
        </p:nvCxnSpPr>
        <p:spPr>
          <a:xfrm>
            <a:off x="7306904" y="1826425"/>
            <a:ext cx="818237" cy="942357"/>
          </a:xfrm>
          <a:prstGeom prst="bentConnector2">
            <a:avLst/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8142677" y="4044734"/>
            <a:ext cx="0" cy="303956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8" idx="1"/>
          </p:cNvCxnSpPr>
          <p:nvPr/>
        </p:nvCxnSpPr>
        <p:spPr>
          <a:xfrm rot="10800000">
            <a:off x="7101372" y="2940964"/>
            <a:ext cx="255679" cy="2280876"/>
          </a:xfrm>
          <a:prstGeom prst="bentConnector2">
            <a:avLst/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>
            <a:stCxn id="4" idx="3"/>
            <a:endCxn id="63" idx="1"/>
          </p:cNvCxnSpPr>
          <p:nvPr/>
        </p:nvCxnSpPr>
        <p:spPr>
          <a:xfrm flipV="1">
            <a:off x="1394845" y="3613268"/>
            <a:ext cx="326341" cy="560938"/>
          </a:xfrm>
          <a:prstGeom prst="bentConnector3">
            <a:avLst>
              <a:gd name="adj1" fmla="val 31687"/>
            </a:avLst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2598313" y="4325119"/>
            <a:ext cx="0" cy="31402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3327308" y="3448737"/>
            <a:ext cx="290255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/>
          <p:cNvCxnSpPr>
            <a:stCxn id="63" idx="3"/>
            <a:endCxn id="6" idx="1"/>
          </p:cNvCxnSpPr>
          <p:nvPr/>
        </p:nvCxnSpPr>
        <p:spPr>
          <a:xfrm>
            <a:off x="3327308" y="3613268"/>
            <a:ext cx="286728" cy="1833305"/>
          </a:xfrm>
          <a:prstGeom prst="bentConnector3">
            <a:avLst>
              <a:gd name="adj1" fmla="val 33325"/>
            </a:avLst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/>
          <p:cNvCxnSpPr/>
          <p:nvPr/>
        </p:nvCxnSpPr>
        <p:spPr>
          <a:xfrm rot="10800000">
            <a:off x="4889455" y="3614399"/>
            <a:ext cx="298496" cy="1620501"/>
          </a:xfrm>
          <a:prstGeom prst="bentConnector3">
            <a:avLst>
              <a:gd name="adj1" fmla="val 35985"/>
            </a:avLst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4232700" y="4508107"/>
            <a:ext cx="5976" cy="230832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4870480" y="2431238"/>
            <a:ext cx="1276283" cy="58048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2729567" y="1673556"/>
            <a:ext cx="1291303" cy="5115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3293145" y="4490554"/>
            <a:ext cx="389884" cy="286646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95508" y="1673555"/>
            <a:ext cx="1314148" cy="1552557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550104" y="1185050"/>
            <a:ext cx="1179463" cy="1246188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1" name="Elbow Connector 60"/>
          <p:cNvCxnSpPr>
            <a:stCxn id="59" idx="0"/>
          </p:cNvCxnSpPr>
          <p:nvPr/>
        </p:nvCxnSpPr>
        <p:spPr>
          <a:xfrm rot="5400000" flipH="1" flipV="1">
            <a:off x="1060459" y="1204170"/>
            <a:ext cx="161508" cy="777263"/>
          </a:xfrm>
          <a:prstGeom prst="bentConnector2">
            <a:avLst/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ounded Rectangle 61"/>
          <p:cNvSpPr/>
          <p:nvPr/>
        </p:nvSpPr>
        <p:spPr>
          <a:xfrm>
            <a:off x="6146763" y="1235442"/>
            <a:ext cx="1263635" cy="1685490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1721186" y="2904783"/>
            <a:ext cx="1606122" cy="1416970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1474131" y="4628265"/>
            <a:ext cx="1813305" cy="1416970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3606845" y="2864489"/>
            <a:ext cx="1289473" cy="1649172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7350219" y="2790362"/>
            <a:ext cx="1563040" cy="1223983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7" name="Picture 66" descr="phase_diagram-01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292" y="4687870"/>
            <a:ext cx="1729076" cy="1108058"/>
          </a:xfrm>
          <a:prstGeom prst="rect">
            <a:avLst/>
          </a:prstGeom>
        </p:spPr>
      </p:pic>
      <p:pic>
        <p:nvPicPr>
          <p:cNvPr id="68" name="Picture 67" descr="DD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371" y="1195999"/>
            <a:ext cx="944180" cy="944180"/>
          </a:xfrm>
          <a:prstGeom prst="rect">
            <a:avLst/>
          </a:prstGeom>
        </p:spPr>
      </p:pic>
      <p:cxnSp>
        <p:nvCxnSpPr>
          <p:cNvPr id="69" name="Straight Arrow Connector 68"/>
          <p:cNvCxnSpPr/>
          <p:nvPr/>
        </p:nvCxnSpPr>
        <p:spPr>
          <a:xfrm rot="5400000" flipH="1" flipV="1">
            <a:off x="1211007" y="2625867"/>
            <a:ext cx="952160" cy="663894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/>
          <p:cNvCxnSpPr>
            <a:stCxn id="63" idx="0"/>
            <a:endCxn id="5" idx="0"/>
          </p:cNvCxnSpPr>
          <p:nvPr/>
        </p:nvCxnSpPr>
        <p:spPr>
          <a:xfrm rot="16200000" flipH="1">
            <a:off x="4195209" y="1233820"/>
            <a:ext cx="92507" cy="3434433"/>
          </a:xfrm>
          <a:prstGeom prst="bentConnector3">
            <a:avLst>
              <a:gd name="adj1" fmla="val -141504"/>
            </a:avLst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Picture 8" descr="prismaticipolu0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719435" y="1245245"/>
            <a:ext cx="830854" cy="87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Title 1"/>
          <p:cNvSpPr txBox="1">
            <a:spLocks/>
          </p:cNvSpPr>
          <p:nvPr/>
        </p:nvSpPr>
        <p:spPr>
          <a:xfrm>
            <a:off x="323351" y="-597468"/>
            <a:ext cx="8692019" cy="2170904"/>
          </a:xfrm>
          <a:prstGeom prst="rect">
            <a:avLst/>
          </a:prstGeom>
        </p:spPr>
        <p:txBody>
          <a:bodyPr vert="horz" lIns="91395" tIns="45698" rIns="91395" bIns="45698" rtlCol="0" anchor="ctr">
            <a:normAutofit/>
          </a:bodyPr>
          <a:lstStyle>
            <a:lvl1pPr algn="ctr" defTabSz="45697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PRISMS Center Integrated Framework</a:t>
            </a:r>
            <a:r>
              <a:rPr lang="en-US" sz="3100" dirty="0" smtClean="0">
                <a:solidFill>
                  <a:srgbClr val="FFFFFF"/>
                </a:solidFill>
                <a:latin typeface="Calibri"/>
                <a:cs typeface="Calibri"/>
              </a:rPr>
              <a:t/>
            </a:r>
            <a:br>
              <a:rPr lang="en-US" sz="3100" dirty="0" smtClean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n-US" sz="2000" dirty="0" smtClean="0">
                <a:solidFill>
                  <a:srgbClr val="FFFFFF"/>
                </a:solidFill>
                <a:latin typeface="Calibri"/>
                <a:cs typeface="Calibri"/>
              </a:rPr>
              <a:t> Enabling accelerated predictive materials science</a:t>
            </a:r>
            <a:endParaRPr lang="en-US" sz="20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83" y="1371600"/>
            <a:ext cx="1034831" cy="103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矩形 28"/>
          <p:cNvSpPr/>
          <p:nvPr/>
        </p:nvSpPr>
        <p:spPr>
          <a:xfrm>
            <a:off x="-38743" y="915759"/>
            <a:ext cx="6131592" cy="5216691"/>
          </a:xfrm>
          <a:prstGeom prst="rect">
            <a:avLst/>
          </a:prstGeom>
          <a:solidFill>
            <a:srgbClr val="21486E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6"/>
            <a:endParaRPr kumimoji="1" lang="zh-CN" altLang="en-US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75" name="矩形 28"/>
          <p:cNvSpPr/>
          <p:nvPr/>
        </p:nvSpPr>
        <p:spPr>
          <a:xfrm>
            <a:off x="6092849" y="2950895"/>
            <a:ext cx="917865" cy="3209090"/>
          </a:xfrm>
          <a:prstGeom prst="rect">
            <a:avLst/>
          </a:prstGeom>
          <a:solidFill>
            <a:srgbClr val="21486E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6"/>
            <a:endParaRPr kumimoji="1" lang="zh-CN" altLang="en-US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76" name="矩形 28"/>
          <p:cNvSpPr/>
          <p:nvPr/>
        </p:nvSpPr>
        <p:spPr>
          <a:xfrm>
            <a:off x="7381729" y="1591501"/>
            <a:ext cx="1733602" cy="2658861"/>
          </a:xfrm>
          <a:prstGeom prst="rect">
            <a:avLst/>
          </a:prstGeom>
          <a:solidFill>
            <a:srgbClr val="21486E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6"/>
            <a:endParaRPr kumimoji="1" lang="zh-CN" altLang="en-US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99198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Crystal plasticity finite element</a:t>
            </a:r>
            <a:endParaRPr lang="en-US" dirty="0"/>
          </a:p>
        </p:txBody>
      </p:sp>
      <p:grpSp>
        <p:nvGrpSpPr>
          <p:cNvPr id="23" name="Group 5"/>
          <p:cNvGrpSpPr>
            <a:grpSpLocks/>
          </p:cNvGrpSpPr>
          <p:nvPr/>
        </p:nvGrpSpPr>
        <p:grpSpPr bwMode="auto">
          <a:xfrm>
            <a:off x="381000" y="825872"/>
            <a:ext cx="9144000" cy="2634858"/>
            <a:chOff x="-36" y="752"/>
            <a:chExt cx="5760" cy="1619"/>
          </a:xfrm>
        </p:grpSpPr>
        <p:grpSp>
          <p:nvGrpSpPr>
            <p:cNvPr id="24" name="Group 6"/>
            <p:cNvGrpSpPr>
              <a:grpSpLocks/>
            </p:cNvGrpSpPr>
            <p:nvPr/>
          </p:nvGrpSpPr>
          <p:grpSpPr bwMode="auto">
            <a:xfrm>
              <a:off x="-36" y="888"/>
              <a:ext cx="5760" cy="1483"/>
              <a:chOff x="0" y="888"/>
              <a:chExt cx="5760" cy="1483"/>
            </a:xfrm>
          </p:grpSpPr>
          <p:grpSp>
            <p:nvGrpSpPr>
              <p:cNvPr id="26" name="Group 7"/>
              <p:cNvGrpSpPr>
                <a:grpSpLocks/>
              </p:cNvGrpSpPr>
              <p:nvPr/>
            </p:nvGrpSpPr>
            <p:grpSpPr bwMode="auto">
              <a:xfrm>
                <a:off x="0" y="888"/>
                <a:ext cx="5760" cy="1483"/>
                <a:chOff x="0" y="990"/>
                <a:chExt cx="5760" cy="1483"/>
              </a:xfrm>
            </p:grpSpPr>
            <p:graphicFrame>
              <p:nvGraphicFramePr>
                <p:cNvPr id="37" name="Object 8"/>
                <p:cNvGraphicFramePr>
                  <a:graphicFrameLocks noChangeAspect="1"/>
                </p:cNvGraphicFramePr>
                <p:nvPr/>
              </p:nvGraphicFramePr>
              <p:xfrm>
                <a:off x="0" y="990"/>
                <a:ext cx="5760" cy="148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574" r:id="rId3" imgW="9115425" imgH="2352675" progId="WPDraw30.Drawing">
                        <p:embed/>
                      </p:oleObj>
                    </mc:Choice>
                    <mc:Fallback>
                      <p:oleObj r:id="rId3" imgW="9115425" imgH="2352675" progId="WPDraw30.Drawing">
                        <p:embed/>
                        <p:pic>
                          <p:nvPicPr>
                            <p:cNvPr id="0" name=""/>
                            <p:cNvPicPr preferRelativeResize="0"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0" y="990"/>
                              <a:ext cx="5760" cy="1483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8" name="Rectangle 9"/>
                <p:cNvSpPr>
                  <a:spLocks noChangeArrowheads="1"/>
                </p:cNvSpPr>
                <p:nvPr/>
              </p:nvSpPr>
              <p:spPr bwMode="auto">
                <a:xfrm>
                  <a:off x="1008" y="1056"/>
                  <a:ext cx="4080" cy="2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1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7" name="Text Box 10"/>
              <p:cNvSpPr txBox="1">
                <a:spLocks noChangeArrowheads="1"/>
              </p:cNvSpPr>
              <p:nvPr/>
            </p:nvSpPr>
            <p:spPr bwMode="auto">
              <a:xfrm>
                <a:off x="1110" y="1080"/>
                <a:ext cx="570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400">
                    <a:latin typeface="Arial" panose="020B0604020202020204" pitchFamily="34" charset="0"/>
                  </a:rPr>
                  <a:t>Atomistic</a:t>
                </a:r>
              </a:p>
            </p:txBody>
          </p:sp>
          <p:sp>
            <p:nvSpPr>
              <p:cNvPr id="28" name="Text Box 11"/>
              <p:cNvSpPr txBox="1">
                <a:spLocks noChangeArrowheads="1"/>
              </p:cNvSpPr>
              <p:nvPr/>
            </p:nvSpPr>
            <p:spPr bwMode="auto">
              <a:xfrm>
                <a:off x="1854" y="1014"/>
                <a:ext cx="700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n-US" sz="1400">
                    <a:latin typeface="Arial" panose="020B0604020202020204" pitchFamily="34" charset="0"/>
                  </a:rPr>
                  <a:t>Discrete</a:t>
                </a:r>
              </a:p>
              <a:p>
                <a:pPr algn="ctr"/>
                <a:r>
                  <a:rPr lang="en-US" altLang="en-US" sz="1400">
                    <a:latin typeface="Arial" panose="020B0604020202020204" pitchFamily="34" charset="0"/>
                  </a:rPr>
                  <a:t>dislocations</a:t>
                </a:r>
              </a:p>
            </p:txBody>
          </p:sp>
          <p:sp>
            <p:nvSpPr>
              <p:cNvPr id="29" name="Text Box 12"/>
              <p:cNvSpPr txBox="1">
                <a:spLocks noChangeArrowheads="1"/>
              </p:cNvSpPr>
              <p:nvPr/>
            </p:nvSpPr>
            <p:spPr bwMode="auto">
              <a:xfrm>
                <a:off x="2688" y="1008"/>
                <a:ext cx="663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n-US" sz="1400">
                    <a:latin typeface="Arial" panose="020B0604020202020204" pitchFamily="34" charset="0"/>
                  </a:rPr>
                  <a:t>Dislocation</a:t>
                </a:r>
              </a:p>
              <a:p>
                <a:pPr algn="ctr"/>
                <a:r>
                  <a:rPr lang="en-US" altLang="en-US" sz="1400">
                    <a:latin typeface="Arial" panose="020B0604020202020204" pitchFamily="34" charset="0"/>
                  </a:rPr>
                  <a:t>patterns</a:t>
                </a:r>
              </a:p>
            </p:txBody>
          </p:sp>
          <p:sp>
            <p:nvSpPr>
              <p:cNvPr id="30" name="Text Box 13"/>
              <p:cNvSpPr txBox="1">
                <a:spLocks noChangeArrowheads="1"/>
              </p:cNvSpPr>
              <p:nvPr/>
            </p:nvSpPr>
            <p:spPr bwMode="auto">
              <a:xfrm>
                <a:off x="3600" y="1080"/>
                <a:ext cx="445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n-US" sz="1400">
                    <a:latin typeface="Arial" panose="020B0604020202020204" pitchFamily="34" charset="0"/>
                  </a:rPr>
                  <a:t>Grains</a:t>
                </a:r>
              </a:p>
            </p:txBody>
          </p:sp>
          <p:sp>
            <p:nvSpPr>
              <p:cNvPr id="31" name="Text Box 14"/>
              <p:cNvSpPr txBox="1">
                <a:spLocks noChangeArrowheads="1"/>
              </p:cNvSpPr>
              <p:nvPr/>
            </p:nvSpPr>
            <p:spPr bwMode="auto">
              <a:xfrm>
                <a:off x="4320" y="1080"/>
                <a:ext cx="687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n-US" sz="1400">
                    <a:latin typeface="Arial" panose="020B0604020202020204" pitchFamily="34" charset="0"/>
                  </a:rPr>
                  <a:t>Macroscale</a:t>
                </a:r>
              </a:p>
            </p:txBody>
          </p:sp>
          <p:sp>
            <p:nvSpPr>
              <p:cNvPr id="32" name="Text Box 15"/>
              <p:cNvSpPr txBox="1">
                <a:spLocks noChangeArrowheads="1"/>
              </p:cNvSpPr>
              <p:nvPr/>
            </p:nvSpPr>
            <p:spPr bwMode="auto">
              <a:xfrm>
                <a:off x="4231" y="1884"/>
                <a:ext cx="910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n-US" sz="1000" b="1">
                    <a:solidFill>
                      <a:srgbClr val="FF00FF"/>
                    </a:solidFill>
                    <a:latin typeface="Arial" panose="020B0604020202020204" pitchFamily="34" charset="0"/>
                  </a:rPr>
                  <a:t>Continuum Plasticity</a:t>
                </a:r>
              </a:p>
            </p:txBody>
          </p:sp>
          <p:sp>
            <p:nvSpPr>
              <p:cNvPr id="33" name="Text Box 16"/>
              <p:cNvSpPr txBox="1">
                <a:spLocks noChangeArrowheads="1"/>
              </p:cNvSpPr>
              <p:nvPr/>
            </p:nvSpPr>
            <p:spPr bwMode="auto">
              <a:xfrm>
                <a:off x="1770" y="1842"/>
                <a:ext cx="882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n-US" sz="1000" b="1">
                    <a:solidFill>
                      <a:srgbClr val="FF00FF"/>
                    </a:solidFill>
                    <a:latin typeface="Arial" panose="020B0604020202020204" pitchFamily="34" charset="0"/>
                  </a:rPr>
                  <a:t>Discrete Dislocation</a:t>
                </a:r>
              </a:p>
              <a:p>
                <a:pPr algn="ctr"/>
                <a:r>
                  <a:rPr lang="en-US" altLang="en-US" sz="1000" b="1">
                    <a:solidFill>
                      <a:srgbClr val="FF00FF"/>
                    </a:solidFill>
                    <a:latin typeface="Arial" panose="020B0604020202020204" pitchFamily="34" charset="0"/>
                  </a:rPr>
                  <a:t>Theory</a:t>
                </a:r>
              </a:p>
            </p:txBody>
          </p:sp>
          <p:sp>
            <p:nvSpPr>
              <p:cNvPr id="34" name="Text Box 17"/>
              <p:cNvSpPr txBox="1">
                <a:spLocks noChangeArrowheads="1"/>
              </p:cNvSpPr>
              <p:nvPr/>
            </p:nvSpPr>
            <p:spPr bwMode="auto">
              <a:xfrm>
                <a:off x="1166" y="1842"/>
                <a:ext cx="51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n-US" sz="1000" b="1">
                    <a:solidFill>
                      <a:srgbClr val="FF00FF"/>
                    </a:solidFill>
                    <a:latin typeface="Arial" panose="020B0604020202020204" pitchFamily="34" charset="0"/>
                  </a:rPr>
                  <a:t>Molecular </a:t>
                </a:r>
              </a:p>
              <a:p>
                <a:pPr algn="ctr"/>
                <a:r>
                  <a:rPr lang="en-US" altLang="en-US" sz="1000" b="1">
                    <a:solidFill>
                      <a:srgbClr val="FF00FF"/>
                    </a:solidFill>
                    <a:latin typeface="Arial" panose="020B0604020202020204" pitchFamily="34" charset="0"/>
                  </a:rPr>
                  <a:t>Dynamics</a:t>
                </a:r>
              </a:p>
            </p:txBody>
          </p:sp>
          <p:sp>
            <p:nvSpPr>
              <p:cNvPr id="35" name="Text Box 18"/>
              <p:cNvSpPr txBox="1">
                <a:spLocks noChangeArrowheads="1"/>
              </p:cNvSpPr>
              <p:nvPr/>
            </p:nvSpPr>
            <p:spPr bwMode="auto">
              <a:xfrm>
                <a:off x="2619" y="1864"/>
                <a:ext cx="834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en-US" sz="1000" b="1">
                    <a:solidFill>
                      <a:srgbClr val="FF00FF"/>
                    </a:solidFill>
                    <a:latin typeface="Arial" panose="020B0604020202020204" pitchFamily="34" charset="0"/>
                  </a:rPr>
                  <a:t>Continuously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altLang="en-US" sz="1000" b="1">
                    <a:solidFill>
                      <a:srgbClr val="FF00FF"/>
                    </a:solidFill>
                    <a:latin typeface="Arial" panose="020B0604020202020204" pitchFamily="34" charset="0"/>
                  </a:rPr>
                  <a:t>Distributed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altLang="en-US" sz="1000" b="1">
                    <a:solidFill>
                      <a:srgbClr val="FF00FF"/>
                    </a:solidFill>
                    <a:latin typeface="Arial" panose="020B0604020202020204" pitchFamily="34" charset="0"/>
                  </a:rPr>
                  <a:t>Dislocation Theory</a:t>
                </a:r>
              </a:p>
            </p:txBody>
          </p:sp>
          <p:sp>
            <p:nvSpPr>
              <p:cNvPr id="36" name="Text Box 19"/>
              <p:cNvSpPr txBox="1">
                <a:spLocks noChangeArrowheads="1"/>
              </p:cNvSpPr>
              <p:nvPr/>
            </p:nvSpPr>
            <p:spPr bwMode="auto">
              <a:xfrm>
                <a:off x="3462" y="1884"/>
                <a:ext cx="757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n-US" sz="1000" b="1" dirty="0">
                    <a:solidFill>
                      <a:srgbClr val="FF00FF"/>
                    </a:solidFill>
                    <a:latin typeface="Arial" panose="020B0604020202020204" pitchFamily="34" charset="0"/>
                  </a:rPr>
                  <a:t>Crystal Plasticity</a:t>
                </a:r>
              </a:p>
            </p:txBody>
          </p:sp>
        </p:grpSp>
        <p:sp>
          <p:nvSpPr>
            <p:cNvPr id="25" name="Text Box 20"/>
            <p:cNvSpPr txBox="1">
              <a:spLocks noChangeArrowheads="1"/>
            </p:cNvSpPr>
            <p:nvPr/>
          </p:nvSpPr>
          <p:spPr bwMode="auto">
            <a:xfrm>
              <a:off x="1471" y="752"/>
              <a:ext cx="236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 dirty="0" smtClean="0">
                  <a:solidFill>
                    <a:schemeClr val="accent2"/>
                  </a:solidFill>
                  <a:latin typeface="Arial" panose="020B0604020202020204" pitchFamily="34" charset="0"/>
                </a:rPr>
                <a:t>resolution </a:t>
              </a:r>
              <a:r>
                <a:rPr lang="en-US" altLang="en-US" sz="18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for dislocation plasticity.</a:t>
              </a:r>
            </a:p>
          </p:txBody>
        </p:sp>
      </p:grpSp>
      <p:grpSp>
        <p:nvGrpSpPr>
          <p:cNvPr id="40" name="Group 21"/>
          <p:cNvGrpSpPr>
            <a:grpSpLocks/>
          </p:cNvGrpSpPr>
          <p:nvPr/>
        </p:nvGrpSpPr>
        <p:grpSpPr bwMode="auto">
          <a:xfrm>
            <a:off x="690562" y="3303578"/>
            <a:ext cx="7489825" cy="2979738"/>
            <a:chOff x="192" y="2454"/>
            <a:chExt cx="4718" cy="1877"/>
          </a:xfrm>
        </p:grpSpPr>
        <p:grpSp>
          <p:nvGrpSpPr>
            <p:cNvPr id="41" name="Group 22"/>
            <p:cNvGrpSpPr>
              <a:grpSpLocks/>
            </p:cNvGrpSpPr>
            <p:nvPr/>
          </p:nvGrpSpPr>
          <p:grpSpPr bwMode="auto">
            <a:xfrm>
              <a:off x="1104" y="2598"/>
              <a:ext cx="3413" cy="1733"/>
              <a:chOff x="1104" y="2496"/>
              <a:chExt cx="3413" cy="1733"/>
            </a:xfrm>
          </p:grpSpPr>
          <p:graphicFrame>
            <p:nvGraphicFramePr>
              <p:cNvPr id="46" name="Object 23"/>
              <p:cNvGraphicFramePr>
                <a:graphicFrameLocks noChangeAspect="1"/>
              </p:cNvGraphicFramePr>
              <p:nvPr/>
            </p:nvGraphicFramePr>
            <p:xfrm>
              <a:off x="1104" y="2496"/>
              <a:ext cx="3413" cy="173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575" r:id="rId5" imgW="5400675" imgH="2743200" progId="WPDraw30.Drawing">
                      <p:embed/>
                    </p:oleObj>
                  </mc:Choice>
                  <mc:Fallback>
                    <p:oleObj r:id="rId5" imgW="5400675" imgH="2743200" progId="WPDraw30.Drawing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04" y="2496"/>
                            <a:ext cx="3413" cy="173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7" name="Rectangle 24"/>
              <p:cNvSpPr>
                <a:spLocks noChangeArrowheads="1"/>
              </p:cNvSpPr>
              <p:nvPr/>
            </p:nvSpPr>
            <p:spPr bwMode="auto">
              <a:xfrm>
                <a:off x="1152" y="3600"/>
                <a:ext cx="3072" cy="52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2" name="Text Box 25"/>
            <p:cNvSpPr txBox="1">
              <a:spLocks noChangeArrowheads="1"/>
            </p:cNvSpPr>
            <p:nvPr/>
          </p:nvSpPr>
          <p:spPr bwMode="auto">
            <a:xfrm>
              <a:off x="192" y="2454"/>
              <a:ext cx="471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altLang="en-US" sz="1800">
                  <a:latin typeface="Arial" panose="020B0604020202020204" pitchFamily="34" charset="0"/>
                </a:rPr>
                <a:t> </a:t>
              </a:r>
              <a:r>
                <a:rPr lang="en-US" altLang="en-US" sz="1800">
                  <a:solidFill>
                    <a:schemeClr val="accent2"/>
                  </a:solidFill>
                  <a:latin typeface="Arial" panose="020B0604020202020204" pitchFamily="34" charset="0"/>
                </a:rPr>
                <a:t>Polycrystal idealizations (grains with distributed defects – dislocations).</a:t>
              </a:r>
            </a:p>
          </p:txBody>
        </p:sp>
        <p:sp>
          <p:nvSpPr>
            <p:cNvPr id="43" name="Text Box 26"/>
            <p:cNvSpPr txBox="1">
              <a:spLocks noChangeArrowheads="1"/>
            </p:cNvSpPr>
            <p:nvPr/>
          </p:nvSpPr>
          <p:spPr bwMode="auto">
            <a:xfrm>
              <a:off x="1142" y="3678"/>
              <a:ext cx="1041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200" b="1">
                  <a:solidFill>
                    <a:schemeClr val="accent2"/>
                  </a:solidFill>
                  <a:latin typeface="Arial" panose="020B0604020202020204" pitchFamily="34" charset="0"/>
                </a:rPr>
                <a:t>Both scales of</a:t>
              </a:r>
            </a:p>
            <a:p>
              <a:pPr algn="ctr"/>
              <a:r>
                <a:rPr lang="en-US" altLang="en-US" sz="1200" b="1">
                  <a:solidFill>
                    <a:schemeClr val="accent2"/>
                  </a:solidFill>
                  <a:latin typeface="Arial" panose="020B0604020202020204" pitchFamily="34" charset="0"/>
                </a:rPr>
                <a:t>grain and sub-grain </a:t>
              </a:r>
            </a:p>
            <a:p>
              <a:pPr algn="ctr"/>
              <a:r>
                <a:rPr lang="en-US" altLang="en-US" sz="1200" b="1">
                  <a:solidFill>
                    <a:schemeClr val="accent2"/>
                  </a:solidFill>
                  <a:latin typeface="Arial" panose="020B0604020202020204" pitchFamily="34" charset="0"/>
                </a:rPr>
                <a:t>structures</a:t>
              </a:r>
            </a:p>
          </p:txBody>
        </p:sp>
        <p:sp>
          <p:nvSpPr>
            <p:cNvPr id="44" name="Text Box 27"/>
            <p:cNvSpPr txBox="1">
              <a:spLocks noChangeArrowheads="1"/>
            </p:cNvSpPr>
            <p:nvPr/>
          </p:nvSpPr>
          <p:spPr bwMode="auto">
            <a:xfrm>
              <a:off x="2184" y="3732"/>
              <a:ext cx="82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200" b="1">
                  <a:solidFill>
                    <a:schemeClr val="accent2"/>
                  </a:solidFill>
                  <a:latin typeface="Arial" panose="020B0604020202020204" pitchFamily="34" charset="0"/>
                </a:rPr>
                <a:t>Grain scale</a:t>
              </a:r>
            </a:p>
            <a:p>
              <a:pPr algn="ctr"/>
              <a:r>
                <a:rPr lang="en-US" altLang="en-US" sz="1200" b="1">
                  <a:solidFill>
                    <a:schemeClr val="accent2"/>
                  </a:solidFill>
                  <a:latin typeface="Arial" panose="020B0604020202020204" pitchFamily="34" charset="0"/>
                </a:rPr>
                <a:t>heterogeneities</a:t>
              </a:r>
            </a:p>
          </p:txBody>
        </p:sp>
        <p:sp>
          <p:nvSpPr>
            <p:cNvPr id="45" name="Text Box 28"/>
            <p:cNvSpPr txBox="1">
              <a:spLocks noChangeArrowheads="1"/>
            </p:cNvSpPr>
            <p:nvPr/>
          </p:nvSpPr>
          <p:spPr bwMode="auto">
            <a:xfrm>
              <a:off x="3146" y="3732"/>
              <a:ext cx="74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200" b="1">
                  <a:solidFill>
                    <a:schemeClr val="accent2"/>
                  </a:solidFill>
                  <a:latin typeface="Arial" panose="020B0604020202020204" pitchFamily="34" charset="0"/>
                </a:rPr>
                <a:t>Homogenized</a:t>
              </a:r>
            </a:p>
            <a:p>
              <a:pPr algn="ctr"/>
              <a:r>
                <a:rPr lang="en-US" altLang="en-US" sz="1200" b="1">
                  <a:solidFill>
                    <a:schemeClr val="accent2"/>
                  </a:solidFill>
                  <a:latin typeface="Arial" panose="020B0604020202020204" pitchFamily="34" charset="0"/>
                </a:rPr>
                <a:t>description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560984" y="5795119"/>
            <a:ext cx="4141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ftp://ftp.wiley.com/public/sci_tech_med/icme_metals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05742"/>
            <a:ext cx="9144000" cy="75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31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6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3830638" algn="l"/>
              </a:tabLst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PRISMS CPFE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8" name="Picture 2"/>
          <p:cNvPicPr/>
          <p:nvPr/>
        </p:nvPicPr>
        <p:blipFill>
          <a:blip r:embed="rId2"/>
          <a:stretch/>
        </p:blipFill>
        <p:spPr>
          <a:xfrm>
            <a:off x="243554" y="1225495"/>
            <a:ext cx="8505422" cy="4813553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05742"/>
            <a:ext cx="9144000" cy="75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00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7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Motivation and Requirements for the PRISMS Phase Field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7510"/>
            <a:ext cx="5234186" cy="498542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Microstructure </a:t>
            </a:r>
            <a:r>
              <a:rPr lang="en-US" dirty="0" smtClean="0"/>
              <a:t>simulations often </a:t>
            </a:r>
            <a:r>
              <a:rPr lang="en-US" dirty="0"/>
              <a:t>require very large </a:t>
            </a:r>
            <a:r>
              <a:rPr lang="en-US" dirty="0" smtClean="0"/>
              <a:t>calculations</a:t>
            </a:r>
          </a:p>
          <a:p>
            <a:r>
              <a:rPr lang="en-US" dirty="0" smtClean="0"/>
              <a:t>These are</a:t>
            </a:r>
            <a:r>
              <a:rPr lang="en-US" b="1" dirty="0" smtClean="0"/>
              <a:t> </a:t>
            </a:r>
            <a:r>
              <a:rPr lang="en-US" b="1" dirty="0" err="1" smtClean="0"/>
              <a:t>terascale</a:t>
            </a:r>
            <a:r>
              <a:rPr lang="en-US" dirty="0" smtClean="0"/>
              <a:t> </a:t>
            </a:r>
            <a:r>
              <a:rPr lang="en-US" dirty="0"/>
              <a:t>computational problems with 10</a:t>
            </a:r>
            <a:r>
              <a:rPr lang="en-US" baseline="30000" dirty="0"/>
              <a:t>6</a:t>
            </a:r>
            <a:r>
              <a:rPr lang="en-US" dirty="0"/>
              <a:t> to 10</a:t>
            </a:r>
            <a:r>
              <a:rPr lang="en-US" baseline="30000" dirty="0"/>
              <a:t>9</a:t>
            </a:r>
            <a:r>
              <a:rPr lang="en-US" dirty="0"/>
              <a:t> </a:t>
            </a:r>
            <a:r>
              <a:rPr lang="en-US" dirty="0" smtClean="0"/>
              <a:t>DOF</a:t>
            </a:r>
          </a:p>
          <a:p>
            <a:r>
              <a:rPr lang="en-US" dirty="0"/>
              <a:t>For grain growth, need the ability to </a:t>
            </a:r>
            <a:r>
              <a:rPr lang="en-US" b="1" dirty="0"/>
              <a:t>track 100s of </a:t>
            </a:r>
            <a:r>
              <a:rPr lang="en-US" b="1" dirty="0" smtClean="0"/>
              <a:t>grains</a:t>
            </a:r>
          </a:p>
          <a:p>
            <a:r>
              <a:rPr lang="en-US" dirty="0" smtClean="0"/>
              <a:t>Many different governing equations fall under the umbrella of “phase field modeling”, need flexibility </a:t>
            </a:r>
            <a:endParaRPr lang="en-US" dirty="0"/>
          </a:p>
          <a:p>
            <a:r>
              <a:rPr lang="en-US" dirty="0" smtClean="0"/>
              <a:t>Finite Element Method</a:t>
            </a:r>
          </a:p>
          <a:p>
            <a:pPr lvl="1"/>
            <a:r>
              <a:rPr lang="en-US" dirty="0" smtClean="0"/>
              <a:t>Easily allows </a:t>
            </a:r>
            <a:r>
              <a:rPr lang="en-US" b="1" dirty="0" smtClean="0"/>
              <a:t>mesh adaptivity</a:t>
            </a:r>
            <a:r>
              <a:rPr lang="en-US" dirty="0" smtClean="0"/>
              <a:t>, </a:t>
            </a:r>
            <a:r>
              <a:rPr lang="en-US" b="1" dirty="0" smtClean="0"/>
              <a:t>arbitrary geometries</a:t>
            </a:r>
            <a:r>
              <a:rPr lang="en-US" dirty="0" smtClean="0"/>
              <a:t>, and </a:t>
            </a:r>
            <a:r>
              <a:rPr lang="en-US" b="1" dirty="0" smtClean="0"/>
              <a:t>high order of accuracy</a:t>
            </a:r>
          </a:p>
          <a:p>
            <a:pPr lvl="1"/>
            <a:r>
              <a:rPr lang="en-US" dirty="0" smtClean="0"/>
              <a:t>Can build from well-established community codes (e.g. </a:t>
            </a:r>
            <a:r>
              <a:rPr lang="en-US" b="1" dirty="0" smtClean="0"/>
              <a:t>deal.II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Allows a shared toolset with PRISMS-Plasticity and PRISMS-RSDFT</a:t>
            </a:r>
          </a:p>
          <a:p>
            <a:pPr lvl="1"/>
            <a:r>
              <a:rPr lang="en-US" dirty="0" smtClean="0"/>
              <a:t>However, need a </a:t>
            </a:r>
            <a:r>
              <a:rPr lang="en-US" b="1" dirty="0" smtClean="0"/>
              <a:t>low memory approach</a:t>
            </a:r>
            <a:r>
              <a:rPr lang="en-US" dirty="0" smtClean="0"/>
              <a:t> to compete with finite difference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precipitate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754" y="1121692"/>
            <a:ext cx="2968163" cy="3153673"/>
          </a:xfrm>
          <a:prstGeom prst="rect">
            <a:avLst/>
          </a:prstGeom>
        </p:spPr>
      </p:pic>
      <p:sp>
        <p:nvSpPr>
          <p:cNvPr id="5" name="Oval 4"/>
          <p:cNvSpPr>
            <a:spLocks noChangeAspect="1"/>
          </p:cNvSpPr>
          <p:nvPr/>
        </p:nvSpPr>
        <p:spPr>
          <a:xfrm>
            <a:off x="6861609" y="3810459"/>
            <a:ext cx="182880" cy="18288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026551" y="3975414"/>
            <a:ext cx="494827" cy="461874"/>
          </a:xfrm>
          <a:prstGeom prst="straightConnector1">
            <a:avLst/>
          </a:prstGeom>
          <a:noFill/>
          <a:ln w="76200" cmpd="sng">
            <a:solidFill>
              <a:srgbClr val="FF0000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9836" y="4348854"/>
            <a:ext cx="2084164" cy="1120682"/>
          </a:xfrm>
          <a:prstGeom prst="rect">
            <a:avLst/>
          </a:prstGeom>
        </p:spPr>
      </p:pic>
      <p:sp>
        <p:nvSpPr>
          <p:cNvPr id="8" name="Slide Number Placeholder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1AD9E80-6847-1145-9285-E16D430BF64E}" type="slidenum">
              <a:rPr lang="en-US" smtClean="0">
                <a:solidFill>
                  <a:prstClr val="black"/>
                </a:solidFill>
                <a:latin typeface="Calibri"/>
              </a:rPr>
              <a:pPr algn="r"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6531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05742"/>
            <a:ext cx="9144000" cy="752258"/>
          </a:xfrm>
          <a:prstGeom prst="rect">
            <a:avLst/>
          </a:prstGeom>
        </p:spPr>
      </p:pic>
      <p:sp>
        <p:nvSpPr>
          <p:cNvPr id="4" name="Content Placeholder 1"/>
          <p:cNvSpPr>
            <a:spLocks noGrp="1"/>
          </p:cNvSpPr>
          <p:nvPr/>
        </p:nvSpPr>
        <p:spPr bwMode="auto">
          <a:xfrm>
            <a:off x="188851" y="819778"/>
            <a:ext cx="5117486" cy="344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9" tIns="45587" rIns="91169" bIns="45587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0795" indent="-34079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accent3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0234" indent="-28373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38095" indent="-22667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94598" indent="-22667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1104" indent="-22667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07205" indent="-227932" algn="l" defTabSz="9117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3060" indent="-227932" algn="l" defTabSz="9117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8914" indent="-227932" algn="l" defTabSz="9117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4769" indent="-227932" algn="l" defTabSz="9117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533" indent="-285609" defTabSz="456976"/>
            <a:r>
              <a:rPr lang="en-US" sz="2200" dirty="0" smtClean="0">
                <a:solidFill>
                  <a:prstClr val="black"/>
                </a:solidFill>
                <a:latin typeface="+mn-lt"/>
              </a:rPr>
              <a:t>Code highlights:</a:t>
            </a:r>
          </a:p>
          <a:p>
            <a:pPr marL="742583" lvl="1" indent="-285609" defTabSz="456976"/>
            <a:r>
              <a:rPr lang="en-US" sz="1900" dirty="0" smtClean="0">
                <a:solidFill>
                  <a:prstClr val="black"/>
                </a:solidFill>
                <a:latin typeface="+mn-lt"/>
              </a:rPr>
              <a:t>Parallel 3D crystal plasticity models implemented over Elliptic PDE base class</a:t>
            </a:r>
          </a:p>
          <a:p>
            <a:pPr marL="742583" lvl="1" indent="-285609" defTabSz="456976"/>
            <a:r>
              <a:rPr lang="en-US" sz="1900" dirty="0" smtClean="0">
                <a:solidFill>
                  <a:prstClr val="black"/>
                </a:solidFill>
                <a:latin typeface="+mn-lt"/>
              </a:rPr>
              <a:t>Support for reading external microstructures post-processing capabilities (pole figures, orientation distribution functions, </a:t>
            </a:r>
            <a:r>
              <a:rPr lang="en-US" sz="1900" dirty="0" err="1" smtClean="0">
                <a:solidFill>
                  <a:prstClr val="black"/>
                </a:solidFill>
                <a:latin typeface="+mn-lt"/>
              </a:rPr>
              <a:t>etc</a:t>
            </a:r>
            <a:r>
              <a:rPr lang="en-US" sz="1900" dirty="0" smtClean="0">
                <a:solidFill>
                  <a:prstClr val="black"/>
                </a:solidFill>
                <a:latin typeface="+mn-lt"/>
              </a:rPr>
              <a:t>)</a:t>
            </a:r>
          </a:p>
          <a:p>
            <a:pPr marL="742583" lvl="1" indent="-285609" defTabSz="456976"/>
            <a:r>
              <a:rPr lang="en-US" sz="1900" dirty="0" smtClean="0">
                <a:solidFill>
                  <a:prstClr val="black"/>
                </a:solidFill>
                <a:latin typeface="+mn-lt"/>
              </a:rPr>
              <a:t>Demonstrates </a:t>
            </a:r>
            <a:r>
              <a:rPr lang="en-US" sz="1900" dirty="0">
                <a:solidFill>
                  <a:prstClr val="black"/>
                </a:solidFill>
                <a:latin typeface="+mn-lt"/>
              </a:rPr>
              <a:t>parallel performance and scaling on large-scale problems running on hundreds of processors</a:t>
            </a:r>
            <a:r>
              <a:rPr lang="en-US" sz="1900" dirty="0" smtClean="0">
                <a:solidFill>
                  <a:prstClr val="black"/>
                </a:solidFill>
                <a:latin typeface="+mn-lt"/>
              </a:rPr>
              <a:t>. </a:t>
            </a:r>
          </a:p>
          <a:p>
            <a:pPr marL="742583" lvl="1" indent="-285609" defTabSz="456976"/>
            <a:r>
              <a:rPr lang="en-US" sz="1900" dirty="0" smtClean="0">
                <a:solidFill>
                  <a:prstClr val="black"/>
                </a:solidFill>
                <a:latin typeface="+mn-lt"/>
              </a:rPr>
              <a:t>Training at the PRISMS Workshop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836" y="1213435"/>
            <a:ext cx="1687236" cy="132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532" y="1164899"/>
            <a:ext cx="16287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7"/>
          <p:cNvSpPr txBox="1"/>
          <p:nvPr/>
        </p:nvSpPr>
        <p:spPr>
          <a:xfrm>
            <a:off x="5694984" y="915448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ODF </a:t>
            </a:r>
            <a:r>
              <a:rPr lang="el-GR" sz="1600" dirty="0" smtClean="0">
                <a:latin typeface="Times New Roman"/>
                <a:cs typeface="Times New Roman"/>
              </a:rPr>
              <a:t>ε</a:t>
            </a:r>
            <a:r>
              <a:rPr lang="en-US" sz="1600" dirty="0" smtClean="0">
                <a:latin typeface="Times New Roman"/>
                <a:cs typeface="Times New Roman"/>
              </a:rPr>
              <a:t>=0</a:t>
            </a:r>
            <a:endParaRPr lang="en-US" sz="1600" dirty="0"/>
          </a:p>
        </p:txBody>
      </p:sp>
      <p:sp>
        <p:nvSpPr>
          <p:cNvPr id="8" name="TextBox 38"/>
          <p:cNvSpPr txBox="1"/>
          <p:nvPr/>
        </p:nvSpPr>
        <p:spPr>
          <a:xfrm>
            <a:off x="7507349" y="897842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ODF </a:t>
            </a:r>
            <a:r>
              <a:rPr lang="el-GR" sz="1600" dirty="0"/>
              <a:t>ε</a:t>
            </a:r>
            <a:r>
              <a:rPr lang="en-US" sz="1600" dirty="0"/>
              <a:t>=-0.25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6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3830638" algn="l"/>
              </a:tabLst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PRISMS CPFE Code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14302" y="5953223"/>
            <a:ext cx="2284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Pole Figures -</a:t>
            </a:r>
            <a:r>
              <a:rPr lang="en-US" sz="1400" dirty="0" err="1" smtClean="0"/>
              <a:t>MTex</a:t>
            </a:r>
            <a:endParaRPr lang="en-US" sz="1400" dirty="0"/>
          </a:p>
        </p:txBody>
      </p:sp>
      <p:pic>
        <p:nvPicPr>
          <p:cNvPr id="11" name="Picture 2" descr="C:\Users\sriram\Desktop\Research\titanium_92 grain data\92_Grain_136\threshold3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7" t="10137" r="25133" b="1272"/>
          <a:stretch/>
        </p:blipFill>
        <p:spPr bwMode="auto">
          <a:xfrm>
            <a:off x="752645" y="4131402"/>
            <a:ext cx="1883962" cy="196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sriram\Desktop\Research\titanium_92 grain data\92_Grain_136\Strain\Strain.0005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7" t="11214" r="16737"/>
          <a:stretch/>
        </p:blipFill>
        <p:spPr bwMode="auto">
          <a:xfrm>
            <a:off x="2958048" y="4191000"/>
            <a:ext cx="2045564" cy="190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1"/>
          <a:stretch/>
        </p:blipFill>
        <p:spPr bwMode="auto">
          <a:xfrm>
            <a:off x="5461105" y="4186570"/>
            <a:ext cx="3536027" cy="176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9" t="5000" r="21200"/>
          <a:stretch/>
        </p:blipFill>
        <p:spPr>
          <a:xfrm>
            <a:off x="5580942" y="2497341"/>
            <a:ext cx="1400023" cy="14434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1" t="7858" r="21794" b="-1904"/>
          <a:stretch/>
        </p:blipFill>
        <p:spPr>
          <a:xfrm>
            <a:off x="7430088" y="2573419"/>
            <a:ext cx="1339661" cy="136735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51969" y="5953223"/>
            <a:ext cx="2284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Visualization - </a:t>
            </a:r>
            <a:r>
              <a:rPr lang="en-US" sz="1400" dirty="0" err="1" smtClean="0"/>
              <a:t>Paraview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191448" y="3886204"/>
            <a:ext cx="2477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Virtual Microstructure - </a:t>
            </a:r>
            <a:r>
              <a:rPr lang="en-US" sz="1400" dirty="0" err="1" smtClean="0"/>
              <a:t>Neper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25242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05742"/>
            <a:ext cx="9144000" cy="75225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28600" y="158021"/>
            <a:ext cx="8229600" cy="82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3830638" algn="l"/>
              </a:tabLst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PRISMS CPFE Code: User’s </a:t>
            </a:r>
            <a:r>
              <a:rPr lang="en-US" sz="3200" dirty="0">
                <a:solidFill>
                  <a:schemeClr val="bg1"/>
                </a:solidFill>
              </a:rPr>
              <a:t>Guide</a:t>
            </a:r>
          </a:p>
          <a:p>
            <a:pPr>
              <a:tabLst>
                <a:tab pos="3830638" algn="l"/>
              </a:tabLst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81465" y="57077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Content Placeholder 5"/>
          <p:cNvSpPr>
            <a:spLocks noGrp="1"/>
          </p:cNvSpPr>
          <p:nvPr>
            <p:ph idx="1"/>
          </p:nvPr>
        </p:nvSpPr>
        <p:spPr>
          <a:xfrm>
            <a:off x="457200" y="881921"/>
            <a:ext cx="8229600" cy="192438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</a:t>
            </a:r>
            <a:r>
              <a:rPr lang="en-US" dirty="0" smtClean="0"/>
              <a:t>nstructions for downloading and installing PRISMS-CPFEM and pre-requisites</a:t>
            </a:r>
          </a:p>
          <a:p>
            <a:r>
              <a:rPr lang="en-US" dirty="0" smtClean="0"/>
              <a:t>The theory behind the PRISMS-CPFEM</a:t>
            </a:r>
          </a:p>
          <a:p>
            <a:r>
              <a:rPr lang="en-US" dirty="0" smtClean="0"/>
              <a:t>Description of the some examples exist in the code application folder</a:t>
            </a:r>
          </a:p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87" y="2920602"/>
            <a:ext cx="2627007" cy="31038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700" y="2527300"/>
            <a:ext cx="3402900" cy="36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12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143000" y="101600"/>
            <a:ext cx="7010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itchFamily="34" charset="0"/>
              <a:buNone/>
            </a:pPr>
            <a:r>
              <a:rPr lang="en-US" altLang="en-US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Crystal plasticity: Single crystal model</a:t>
            </a:r>
            <a:endParaRPr lang="en-US" alt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76200" y="1295400"/>
            <a:ext cx="2667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600" dirty="0" err="1">
                <a:solidFill>
                  <a:srgbClr val="000000"/>
                </a:solidFill>
                <a:latin typeface="Baskerville Old Face" panose="02020602080505020303" pitchFamily="18" charset="0"/>
                <a:cs typeface="Arial" pitchFamily="34" charset="0"/>
              </a:rPr>
              <a:t>Elasto</a:t>
            </a:r>
            <a:r>
              <a:rPr lang="en-US" altLang="en-US" sz="1600" dirty="0">
                <a:solidFill>
                  <a:srgbClr val="000000"/>
                </a:solidFill>
                <a:latin typeface="Baskerville Old Face" panose="02020602080505020303" pitchFamily="18" charset="0"/>
                <a:cs typeface="Arial" pitchFamily="34" charset="0"/>
              </a:rPr>
              <a:t>-plastic decomposition of deformation gradient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76200" y="2286000"/>
            <a:ext cx="2590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600" dirty="0">
                <a:solidFill>
                  <a:srgbClr val="000000"/>
                </a:solidFill>
                <a:latin typeface="Baskerville Old Face" panose="02020602080505020303" pitchFamily="18" charset="0"/>
                <a:cs typeface="Arial" pitchFamily="34" charset="0"/>
              </a:rPr>
              <a:t>Stress-strain relation (Hooke’s law)</a:t>
            </a: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38100" y="3352800"/>
            <a:ext cx="1981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latin typeface="Baskerville Old Face" panose="02020602080505020303" pitchFamily="18" charset="0"/>
                <a:cs typeface="Arial" pitchFamily="34" charset="0"/>
              </a:rPr>
              <a:t>Plastic Flow rule</a:t>
            </a: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50800" y="4063425"/>
            <a:ext cx="22383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600" dirty="0">
                <a:solidFill>
                  <a:srgbClr val="000000"/>
                </a:solidFill>
                <a:latin typeface="Baskerville Old Face" panose="02020602080505020303" pitchFamily="18" charset="0"/>
                <a:cs typeface="Arial" pitchFamily="34" charset="0"/>
              </a:rPr>
              <a:t>Shearing rate (RD)/Yield Surface (RI)</a:t>
            </a: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21167" y="4742438"/>
            <a:ext cx="1981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600" dirty="0">
                <a:solidFill>
                  <a:srgbClr val="000000"/>
                </a:solidFill>
                <a:latin typeface="Baskerville Old Face" panose="02020602080505020303" pitchFamily="18" charset="0"/>
                <a:cs typeface="Arial" pitchFamily="34" charset="0"/>
              </a:rPr>
              <a:t>Hardening laws</a:t>
            </a:r>
          </a:p>
        </p:txBody>
      </p:sp>
      <p:pic>
        <p:nvPicPr>
          <p:cNvPr id="10" name="Picture 2" descr="File:Slip system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24"/>
          <a:stretch/>
        </p:blipFill>
        <p:spPr bwMode="auto">
          <a:xfrm>
            <a:off x="6380162" y="914400"/>
            <a:ext cx="268763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478" y="1348368"/>
            <a:ext cx="5940322" cy="375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38100" y="2133600"/>
            <a:ext cx="63420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8100" y="2971800"/>
            <a:ext cx="63420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063425"/>
            <a:ext cx="63420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43553" y="4572000"/>
            <a:ext cx="63420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-43553" y="5113867"/>
            <a:ext cx="63420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100" y="1295400"/>
            <a:ext cx="63420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743200" y="1295400"/>
            <a:ext cx="0" cy="38184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05742"/>
            <a:ext cx="9144000" cy="75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63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743200"/>
            <a:ext cx="8305800" cy="8382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tx1"/>
                </a:solidFill>
              </a:rPr>
              <a:t>Magnesium alloys – modeling slip and twinning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05742"/>
            <a:ext cx="9144000" cy="75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95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05742"/>
            <a:ext cx="9144000" cy="752258"/>
          </a:xfrm>
          <a:prstGeom prst="rect">
            <a:avLst/>
          </a:prstGeom>
        </p:spPr>
      </p:pic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51940"/>
            <a:ext cx="7851775" cy="567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" name="Title 1"/>
          <p:cNvSpPr txBox="1">
            <a:spLocks/>
          </p:cNvSpPr>
          <p:nvPr/>
        </p:nvSpPr>
        <p:spPr>
          <a:xfrm>
            <a:off x="2286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3830638" algn="l"/>
              </a:tabLst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Slip and Twin systems in WE43 alloy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4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05742"/>
            <a:ext cx="9144000" cy="752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279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dirty="0"/>
              <a:t>Virtual Tensile </a:t>
            </a:r>
            <a:r>
              <a:rPr lang="en-US" sz="3200" dirty="0" smtClean="0"/>
              <a:t>testing using CPFE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>
              <a:ea typeface="ＭＳ Ｐゴシック" charset="-128"/>
            </a:endParaRPr>
          </a:p>
          <a:p>
            <a:endParaRPr lang="en-US" sz="2000" dirty="0" smtClean="0">
              <a:ea typeface="ＭＳ Ｐゴシック" charset="-128"/>
            </a:endParaRPr>
          </a:p>
          <a:p>
            <a:endParaRPr lang="en-US" sz="2000" dirty="0">
              <a:ea typeface="ＭＳ Ｐゴシック" charset="-128"/>
            </a:endParaRPr>
          </a:p>
          <a:p>
            <a:endParaRPr lang="en-US" sz="2000" dirty="0" smtClean="0">
              <a:ea typeface="ＭＳ Ｐゴシック" charset="-128"/>
            </a:endParaRPr>
          </a:p>
          <a:p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6258910" y="832091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WE43-T6 temper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07391" y="2740223"/>
            <a:ext cx="1443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prstClr val="black"/>
                </a:solidFill>
              </a:rPr>
              <a:t>EBSD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888" y="3209099"/>
            <a:ext cx="1368946" cy="115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" name="Straight Arrow Connector 43"/>
          <p:cNvCxnSpPr/>
          <p:nvPr/>
        </p:nvCxnSpPr>
        <p:spPr>
          <a:xfrm flipH="1">
            <a:off x="5284075" y="3563978"/>
            <a:ext cx="714703" cy="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7688316" y="2889746"/>
            <a:ext cx="499242" cy="688000"/>
            <a:chOff x="7688316" y="2889746"/>
            <a:chExt cx="499242" cy="688000"/>
          </a:xfrm>
        </p:grpSpPr>
        <p:cxnSp>
          <p:nvCxnSpPr>
            <p:cNvPr id="46" name="Straight Arrow Connector 45"/>
            <p:cNvCxnSpPr/>
            <p:nvPr/>
          </p:nvCxnSpPr>
          <p:spPr>
            <a:xfrm flipH="1" flipV="1">
              <a:off x="7688316" y="3564608"/>
              <a:ext cx="499242" cy="13138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8187558" y="2889746"/>
              <a:ext cx="0" cy="681431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/>
          <p:cNvSpPr txBox="1"/>
          <p:nvPr/>
        </p:nvSpPr>
        <p:spPr>
          <a:xfrm>
            <a:off x="3493827" y="2536474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prstClr val="black"/>
                </a:solidFill>
              </a:rPr>
              <a:t>3D orientation map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4800" y="2530352"/>
            <a:ext cx="31503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dirty="0">
                <a:solidFill>
                  <a:prstClr val="black"/>
                </a:solidFill>
              </a:rPr>
              <a:t>C</a:t>
            </a:r>
            <a:r>
              <a:rPr lang="en-US" sz="1600" baseline="-25000" dirty="0">
                <a:solidFill>
                  <a:prstClr val="black"/>
                </a:solidFill>
              </a:rPr>
              <a:t>11</a:t>
            </a:r>
            <a:r>
              <a:rPr lang="en-US" sz="1600" dirty="0">
                <a:solidFill>
                  <a:prstClr val="black"/>
                </a:solidFill>
              </a:rPr>
              <a:t>=58 </a:t>
            </a:r>
            <a:r>
              <a:rPr lang="en-US" sz="1600" dirty="0" err="1">
                <a:solidFill>
                  <a:prstClr val="black"/>
                </a:solidFill>
              </a:rPr>
              <a:t>GPa</a:t>
            </a:r>
            <a:r>
              <a:rPr lang="en-US" sz="1600" dirty="0">
                <a:solidFill>
                  <a:prstClr val="black"/>
                </a:solidFill>
              </a:rPr>
              <a:t>, C</a:t>
            </a:r>
            <a:r>
              <a:rPr lang="en-US" sz="1600" baseline="-25000" dirty="0">
                <a:solidFill>
                  <a:prstClr val="black"/>
                </a:solidFill>
              </a:rPr>
              <a:t>12</a:t>
            </a:r>
            <a:r>
              <a:rPr lang="en-US" sz="1600" dirty="0">
                <a:solidFill>
                  <a:prstClr val="black"/>
                </a:solidFill>
              </a:rPr>
              <a:t>=25 </a:t>
            </a:r>
            <a:r>
              <a:rPr lang="en-US" sz="1600" dirty="0" err="1">
                <a:solidFill>
                  <a:prstClr val="black"/>
                </a:solidFill>
              </a:rPr>
              <a:t>GPa</a:t>
            </a:r>
            <a:r>
              <a:rPr lang="en-US" sz="1600" dirty="0">
                <a:solidFill>
                  <a:prstClr val="black"/>
                </a:solidFill>
              </a:rPr>
              <a:t>, C</a:t>
            </a:r>
            <a:r>
              <a:rPr lang="en-US" sz="1600" baseline="-25000" dirty="0">
                <a:solidFill>
                  <a:prstClr val="black"/>
                </a:solidFill>
              </a:rPr>
              <a:t>13</a:t>
            </a:r>
            <a:r>
              <a:rPr lang="en-US" sz="1600" dirty="0">
                <a:solidFill>
                  <a:prstClr val="black"/>
                </a:solidFill>
              </a:rPr>
              <a:t>=20.8 </a:t>
            </a:r>
            <a:r>
              <a:rPr lang="en-US" sz="1600" dirty="0" err="1">
                <a:solidFill>
                  <a:prstClr val="black"/>
                </a:solidFill>
              </a:rPr>
              <a:t>GPa</a:t>
            </a:r>
            <a:r>
              <a:rPr lang="en-US" sz="1600" dirty="0">
                <a:solidFill>
                  <a:prstClr val="black"/>
                </a:solidFill>
              </a:rPr>
              <a:t>, C</a:t>
            </a:r>
            <a:r>
              <a:rPr lang="en-US" sz="1600" baseline="-25000" dirty="0">
                <a:solidFill>
                  <a:prstClr val="black"/>
                </a:solidFill>
              </a:rPr>
              <a:t>33</a:t>
            </a:r>
            <a:r>
              <a:rPr lang="en-US" sz="1600" dirty="0">
                <a:solidFill>
                  <a:prstClr val="black"/>
                </a:solidFill>
              </a:rPr>
              <a:t>=61.2 </a:t>
            </a:r>
            <a:r>
              <a:rPr lang="en-US" sz="1600" dirty="0" err="1">
                <a:solidFill>
                  <a:prstClr val="black"/>
                </a:solidFill>
              </a:rPr>
              <a:t>GPa</a:t>
            </a:r>
            <a:r>
              <a:rPr lang="en-US" sz="1600" dirty="0">
                <a:solidFill>
                  <a:prstClr val="black"/>
                </a:solidFill>
              </a:rPr>
              <a:t>, C</a:t>
            </a:r>
            <a:r>
              <a:rPr lang="en-US" sz="1600" baseline="-25000" dirty="0">
                <a:solidFill>
                  <a:prstClr val="black"/>
                </a:solidFill>
              </a:rPr>
              <a:t>55</a:t>
            </a:r>
            <a:r>
              <a:rPr lang="en-US" sz="1600" dirty="0">
                <a:solidFill>
                  <a:prstClr val="black"/>
                </a:solidFill>
              </a:rPr>
              <a:t>=16.6 </a:t>
            </a:r>
            <a:r>
              <a:rPr lang="en-US" sz="1600" dirty="0" err="1">
                <a:solidFill>
                  <a:prstClr val="black"/>
                </a:solidFill>
              </a:rPr>
              <a:t>GPa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endParaRPr lang="en-US" sz="1600" dirty="0" smtClean="0">
              <a:solidFill>
                <a:prstClr val="black"/>
              </a:solidFill>
            </a:endParaRPr>
          </a:p>
          <a:p>
            <a:pPr algn="ctr" defTabSz="457200"/>
            <a:r>
              <a:rPr lang="en-US" sz="1600" dirty="0" smtClean="0">
                <a:solidFill>
                  <a:prstClr val="black"/>
                </a:solidFill>
              </a:rPr>
              <a:t>c </a:t>
            </a:r>
            <a:r>
              <a:rPr lang="en-US" sz="1600" dirty="0">
                <a:solidFill>
                  <a:prstClr val="black"/>
                </a:solidFill>
              </a:rPr>
              <a:t>= 5.21</a:t>
            </a:r>
            <a:r>
              <a:rPr lang="en-US" sz="1600" dirty="0">
                <a:solidFill>
                  <a:prstClr val="black"/>
                </a:solidFill>
                <a:cs typeface="Times New Roman"/>
              </a:rPr>
              <a:t>Å</a:t>
            </a:r>
            <a:r>
              <a:rPr lang="en-US" sz="1600" dirty="0">
                <a:solidFill>
                  <a:prstClr val="black"/>
                </a:solidFill>
              </a:rPr>
              <a:t>, a = 3.21</a:t>
            </a:r>
            <a:r>
              <a:rPr lang="en-US" sz="1600" dirty="0">
                <a:solidFill>
                  <a:prstClr val="black"/>
                </a:solidFill>
                <a:cs typeface="Times New Roman"/>
              </a:rPr>
              <a:t>Å</a:t>
            </a:r>
            <a:endParaRPr lang="en-US" sz="1600" dirty="0">
              <a:solidFill>
                <a:prstClr val="black"/>
              </a:solidFill>
            </a:endParaRPr>
          </a:p>
          <a:p>
            <a:pPr algn="ctr" defTabSz="457200"/>
            <a:r>
              <a:rPr lang="en-US" sz="1600" dirty="0" smtClean="0">
                <a:solidFill>
                  <a:prstClr val="black"/>
                </a:solidFill>
              </a:rPr>
              <a:t>c/a=1.623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52413" y="3578423"/>
            <a:ext cx="1443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prstClr val="black"/>
                </a:solidFill>
              </a:rPr>
              <a:t>Map to ODF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05400" y="3581400"/>
            <a:ext cx="1443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prstClr val="black"/>
                </a:solidFill>
              </a:rPr>
              <a:t>Sample RVE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075" y="1193401"/>
            <a:ext cx="3532707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11241" y="871634"/>
          <a:ext cx="4018710" cy="1687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4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4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242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4902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094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1560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Mode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200" dirty="0" smtClean="0"/>
                        <a:t>τ</a:t>
                      </a:r>
                      <a:r>
                        <a:rPr lang="en-US" sz="1200" baseline="-25000" dirty="0" smtClean="0"/>
                        <a:t>0</a:t>
                      </a:r>
                      <a:r>
                        <a:rPr lang="el-GR" sz="1200" baseline="30000" dirty="0" smtClean="0"/>
                        <a:t>α</a:t>
                      </a:r>
                      <a:r>
                        <a:rPr lang="en-US" sz="1200" baseline="30000" dirty="0" smtClean="0"/>
                        <a:t> </a:t>
                      </a:r>
                      <a:r>
                        <a:rPr lang="en-US" sz="1200" baseline="0" dirty="0" smtClean="0"/>
                        <a:t>(MPa)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</a:t>
                      </a:r>
                      <a:r>
                        <a:rPr lang="en-US" sz="1200" baseline="-25000" dirty="0" smtClean="0"/>
                        <a:t>0</a:t>
                      </a:r>
                      <a:r>
                        <a:rPr lang="en-US" sz="1200" baseline="0" dirty="0" smtClean="0"/>
                        <a:t> (MPa)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dirty="0" smtClean="0"/>
                        <a:t>τ</a:t>
                      </a:r>
                      <a:r>
                        <a:rPr lang="en-US" sz="1200" baseline="-25000" dirty="0" smtClean="0"/>
                        <a:t>sat</a:t>
                      </a:r>
                      <a:r>
                        <a:rPr lang="en-US" sz="1200" baseline="30000" dirty="0" smtClean="0"/>
                        <a:t> </a:t>
                      </a:r>
                      <a:r>
                        <a:rPr lang="en-US" sz="1200" baseline="0" dirty="0" smtClean="0"/>
                        <a:t>(MPa)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a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471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Basal &lt;a&gt;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47.6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595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144.4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2.5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471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Prism</a:t>
                      </a:r>
                      <a:r>
                        <a:rPr lang="en-US" sz="1200" baseline="0" dirty="0" smtClean="0"/>
                        <a:t> &lt;a&gt;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92.2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412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289.0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2.5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4716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Pyram</a:t>
                      </a:r>
                      <a:r>
                        <a:rPr lang="en-US" sz="1200" dirty="0" smtClean="0"/>
                        <a:t> &lt;a&gt;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104.5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373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347.5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2.5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4716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Pyram</a:t>
                      </a:r>
                      <a:r>
                        <a:rPr lang="en-US" sz="1200" baseline="0" dirty="0" smtClean="0"/>
                        <a:t>&lt;</a:t>
                      </a:r>
                      <a:r>
                        <a:rPr lang="en-US" sz="1200" baseline="0" dirty="0" err="1" smtClean="0"/>
                        <a:t>c+a</a:t>
                      </a:r>
                      <a:r>
                        <a:rPr lang="en-US" sz="1200" baseline="0" dirty="0" smtClean="0"/>
                        <a:t>&gt;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117.3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321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304.9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2.5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6189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Twin&lt;</a:t>
                      </a:r>
                      <a:r>
                        <a:rPr lang="en-US" sz="1200" dirty="0" err="1" smtClean="0"/>
                        <a:t>c+a</a:t>
                      </a:r>
                      <a:r>
                        <a:rPr lang="en-US" sz="1200" dirty="0" smtClean="0"/>
                        <a:t>&gt;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84.4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419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148.8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2.5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0"/>
          <a:stretch/>
        </p:blipFill>
        <p:spPr>
          <a:xfrm>
            <a:off x="206392" y="3682992"/>
            <a:ext cx="3042362" cy="248282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034803" y="5919501"/>
            <a:ext cx="93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Tension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416953" y="5964694"/>
            <a:ext cx="1430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Compression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8810997" y="4641989"/>
            <a:ext cx="327453" cy="1364617"/>
            <a:chOff x="2994026" y="187325"/>
            <a:chExt cx="193675" cy="1423988"/>
          </a:xfrm>
        </p:grpSpPr>
        <p:grpSp>
          <p:nvGrpSpPr>
            <p:cNvPr id="34" name="Group 33"/>
            <p:cNvGrpSpPr/>
            <p:nvPr/>
          </p:nvGrpSpPr>
          <p:grpSpPr>
            <a:xfrm>
              <a:off x="2994026" y="187325"/>
              <a:ext cx="193675" cy="1423988"/>
              <a:chOff x="2994026" y="187325"/>
              <a:chExt cx="193675" cy="1423988"/>
            </a:xfrm>
          </p:grpSpPr>
          <p:pic>
            <p:nvPicPr>
              <p:cNvPr id="48" name="Picture 1620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4026" y="223838"/>
                <a:ext cx="103188" cy="1319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" name="Rectangle 1629"/>
              <p:cNvSpPr>
                <a:spLocks noChangeArrowheads="1"/>
              </p:cNvSpPr>
              <p:nvPr/>
            </p:nvSpPr>
            <p:spPr bwMode="auto">
              <a:xfrm>
                <a:off x="3119438" y="1506538"/>
                <a:ext cx="68263" cy="10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 smtClean="0">
                    <a:ln>
                      <a:noFill/>
                    </a:ln>
                    <a:solidFill>
                      <a:srgbClr val="262626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" name="Rectangle 1630"/>
              <p:cNvSpPr>
                <a:spLocks noChangeArrowheads="1"/>
              </p:cNvSpPr>
              <p:nvPr/>
            </p:nvSpPr>
            <p:spPr bwMode="auto">
              <a:xfrm>
                <a:off x="3119438" y="1287463"/>
                <a:ext cx="68263" cy="10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 smtClean="0">
                    <a:ln>
                      <a:noFill/>
                    </a:ln>
                    <a:solidFill>
                      <a:srgbClr val="262626"/>
                    </a:solidFill>
                    <a:effectLst/>
                    <a:latin typeface="Arial" panose="020B0604020202020204" pitchFamily="34" charset="0"/>
                  </a:rPr>
                  <a:t>1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" name="Rectangle 1631"/>
              <p:cNvSpPr>
                <a:spLocks noChangeArrowheads="1"/>
              </p:cNvSpPr>
              <p:nvPr/>
            </p:nvSpPr>
            <p:spPr bwMode="auto">
              <a:xfrm>
                <a:off x="3119438" y="1066800"/>
                <a:ext cx="68263" cy="10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 smtClean="0">
                    <a:ln>
                      <a:noFill/>
                    </a:ln>
                    <a:solidFill>
                      <a:srgbClr val="262626"/>
                    </a:solidFill>
                    <a:effectLst/>
                    <a:latin typeface="Arial" panose="020B0604020202020204" pitchFamily="34" charset="0"/>
                  </a:rPr>
                  <a:t>2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3" name="Rectangle 1632"/>
              <p:cNvSpPr>
                <a:spLocks noChangeArrowheads="1"/>
              </p:cNvSpPr>
              <p:nvPr/>
            </p:nvSpPr>
            <p:spPr bwMode="auto">
              <a:xfrm>
                <a:off x="3119438" y="847725"/>
                <a:ext cx="68263" cy="10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 smtClean="0">
                    <a:ln>
                      <a:noFill/>
                    </a:ln>
                    <a:solidFill>
                      <a:srgbClr val="262626"/>
                    </a:solidFill>
                    <a:effectLst/>
                    <a:latin typeface="Arial" panose="020B0604020202020204" pitchFamily="34" charset="0"/>
                  </a:rPr>
                  <a:t>3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4" name="Rectangle 1633"/>
              <p:cNvSpPr>
                <a:spLocks noChangeArrowheads="1"/>
              </p:cNvSpPr>
              <p:nvPr/>
            </p:nvSpPr>
            <p:spPr bwMode="auto">
              <a:xfrm>
                <a:off x="3119438" y="627063"/>
                <a:ext cx="68263" cy="10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 dirty="0" smtClean="0">
                    <a:ln>
                      <a:noFill/>
                    </a:ln>
                    <a:solidFill>
                      <a:srgbClr val="262626"/>
                    </a:solidFill>
                    <a:effectLst/>
                    <a:latin typeface="Arial" panose="020B0604020202020204" pitchFamily="34" charset="0"/>
                  </a:rPr>
                  <a:t>4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5" name="Rectangle 1634"/>
              <p:cNvSpPr>
                <a:spLocks noChangeArrowheads="1"/>
              </p:cNvSpPr>
              <p:nvPr/>
            </p:nvSpPr>
            <p:spPr bwMode="auto">
              <a:xfrm>
                <a:off x="3119438" y="407988"/>
                <a:ext cx="68263" cy="10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 dirty="0" smtClean="0">
                    <a:ln>
                      <a:noFill/>
                    </a:ln>
                    <a:solidFill>
                      <a:srgbClr val="262626"/>
                    </a:solidFill>
                    <a:effectLst/>
                    <a:latin typeface="Arial" panose="020B0604020202020204" pitchFamily="34" charset="0"/>
                  </a:rPr>
                  <a:t>5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7" name="Rectangle 1635"/>
              <p:cNvSpPr>
                <a:spLocks noChangeArrowheads="1"/>
              </p:cNvSpPr>
              <p:nvPr/>
            </p:nvSpPr>
            <p:spPr bwMode="auto">
              <a:xfrm>
                <a:off x="3119438" y="187325"/>
                <a:ext cx="68263" cy="10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 smtClean="0">
                    <a:ln>
                      <a:noFill/>
                    </a:ln>
                    <a:solidFill>
                      <a:srgbClr val="262626"/>
                    </a:solidFill>
                    <a:effectLst/>
                    <a:latin typeface="Arial" panose="020B0604020202020204" pitchFamily="34" charset="0"/>
                  </a:rPr>
                  <a:t>6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6" name="Line 1636"/>
            <p:cNvSpPr>
              <a:spLocks noChangeShapeType="1"/>
            </p:cNvSpPr>
            <p:nvPr/>
          </p:nvSpPr>
          <p:spPr bwMode="auto">
            <a:xfrm>
              <a:off x="2994026" y="223838"/>
              <a:ext cx="103188" cy="0"/>
            </a:xfrm>
            <a:prstGeom prst="line">
              <a:avLst/>
            </a:prstGeom>
            <a:noFill/>
            <a:ln w="3175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1637"/>
            <p:cNvSpPr>
              <a:spLocks noChangeShapeType="1"/>
            </p:cNvSpPr>
            <p:nvPr/>
          </p:nvSpPr>
          <p:spPr bwMode="auto">
            <a:xfrm>
              <a:off x="2994026" y="1543050"/>
              <a:ext cx="103188" cy="0"/>
            </a:xfrm>
            <a:prstGeom prst="line">
              <a:avLst/>
            </a:prstGeom>
            <a:noFill/>
            <a:ln w="3175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1638"/>
            <p:cNvSpPr>
              <a:spLocks noChangeShapeType="1"/>
            </p:cNvSpPr>
            <p:nvPr/>
          </p:nvSpPr>
          <p:spPr bwMode="auto">
            <a:xfrm flipV="1">
              <a:off x="2994026" y="223838"/>
              <a:ext cx="0" cy="1319213"/>
            </a:xfrm>
            <a:prstGeom prst="line">
              <a:avLst/>
            </a:prstGeom>
            <a:noFill/>
            <a:ln w="3175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1639"/>
            <p:cNvSpPr>
              <a:spLocks noChangeShapeType="1"/>
            </p:cNvSpPr>
            <p:nvPr/>
          </p:nvSpPr>
          <p:spPr bwMode="auto">
            <a:xfrm flipV="1">
              <a:off x="3097213" y="223838"/>
              <a:ext cx="0" cy="1319213"/>
            </a:xfrm>
            <a:prstGeom prst="line">
              <a:avLst/>
            </a:prstGeom>
            <a:noFill/>
            <a:ln w="3175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6843893" y="5205705"/>
            <a:ext cx="387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RD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195527" y="4582453"/>
            <a:ext cx="387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TD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2" t="6713" r="17014" b="10533"/>
          <a:stretch/>
        </p:blipFill>
        <p:spPr>
          <a:xfrm>
            <a:off x="5835474" y="4789527"/>
            <a:ext cx="1098814" cy="109728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6722886" y="5599082"/>
            <a:ext cx="7233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Max: 2.53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369425" y="5195495"/>
            <a:ext cx="387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RD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721059" y="4572243"/>
            <a:ext cx="387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TD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t="6598" r="17014" b="10417"/>
          <a:stretch/>
        </p:blipFill>
        <p:spPr>
          <a:xfrm>
            <a:off x="7364563" y="4779317"/>
            <a:ext cx="1100341" cy="109728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8156065" y="5718325"/>
            <a:ext cx="7233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Max: 5.25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4348018" y="4151261"/>
            <a:ext cx="0" cy="471994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343400" y="41880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prstClr val="black"/>
                </a:solidFill>
              </a:rPr>
              <a:t>CPFE tensile test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343" y="4758389"/>
            <a:ext cx="1124530" cy="114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8" t="23334" r="27959" b="21271"/>
          <a:stretch/>
        </p:blipFill>
        <p:spPr bwMode="auto">
          <a:xfrm>
            <a:off x="3659343" y="2894111"/>
            <a:ext cx="1273399" cy="114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295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Relative Activity of Slip Systems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4038600" y="1324303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WE43 T6 temper</a:t>
            </a:r>
            <a:endParaRPr lang="en-US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3499"/>
            <a:ext cx="4848543" cy="43102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164" y="1653499"/>
            <a:ext cx="4848542" cy="43102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1632466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Tension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80426" y="1632466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Compression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6571" y="862638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Relative activity is defined as the ratio of sum of all shears of a slip system to the sum of total plastic shear.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05742"/>
            <a:ext cx="9144000" cy="75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93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05742"/>
            <a:ext cx="9144000" cy="7522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05742"/>
            <a:ext cx="9144000" cy="75225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1901" y="2709335"/>
            <a:ext cx="8521100" cy="2983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7200" y="-4381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 smtClean="0"/>
              <a:t>Validation experiments: in-situ strain mapping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221343" y="886351"/>
            <a:ext cx="876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000" b="1" dirty="0">
                <a:solidFill>
                  <a:srgbClr val="106636"/>
                </a:solidFill>
              </a:rPr>
              <a:t>Quantitative local analysis of the relationships between microstructure and deformation/damage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41901" y="1536095"/>
            <a:ext cx="8841619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Approach: </a:t>
            </a:r>
            <a:r>
              <a:rPr lang="en-US" b="1" dirty="0">
                <a:solidFill>
                  <a:srgbClr val="106636"/>
                </a:solidFill>
              </a:rPr>
              <a:t>in-SEM digital image correlation (SEM-DIC)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Full-field maps of deformation at different length scales (see Fig.)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Slip activity, twinning, strain localization have been quantitatively resolved during </a:t>
            </a:r>
            <a:r>
              <a:rPr lang="en-US" dirty="0" smtClean="0">
                <a:solidFill>
                  <a:prstClr val="black"/>
                </a:solidFill>
              </a:rPr>
              <a:t>loading</a:t>
            </a:r>
            <a:endParaRPr lang="en-US" dirty="0">
              <a:solidFill>
                <a:prstClr val="black"/>
              </a:solidFill>
            </a:endParaRPr>
          </a:p>
          <a:p>
            <a:pPr lvl="1">
              <a:defRPr/>
            </a:pPr>
            <a:endParaRPr lang="en-US" dirty="0">
              <a:solidFill>
                <a:prstClr val="black"/>
              </a:solidFill>
            </a:endParaRPr>
          </a:p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EBSD </a:t>
            </a:r>
            <a:r>
              <a:rPr lang="en-US" dirty="0">
                <a:solidFill>
                  <a:prstClr val="black"/>
                </a:solidFill>
              </a:rPr>
              <a:t>orientation data is mapped in PRISMS-CPFE, following which deformation fields from SEM-DIC and CPFE can be compared. </a:t>
            </a:r>
          </a:p>
        </p:txBody>
      </p:sp>
      <p:pic>
        <p:nvPicPr>
          <p:cNvPr id="2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7" t="11517" r="5811" b="9445"/>
          <a:stretch>
            <a:fillRect/>
          </a:stretch>
        </p:blipFill>
        <p:spPr bwMode="auto">
          <a:xfrm>
            <a:off x="5284409" y="3103643"/>
            <a:ext cx="306216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1914" r="6827" b="9048"/>
          <a:stretch>
            <a:fillRect/>
          </a:stretch>
        </p:blipFill>
        <p:spPr bwMode="auto">
          <a:xfrm>
            <a:off x="892175" y="3103643"/>
            <a:ext cx="291755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1143000" y="2713201"/>
            <a:ext cx="3641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dirty="0">
                <a:solidFill>
                  <a:srgbClr val="DCE6F2"/>
                </a:solidFill>
              </a:rPr>
              <a:t>As received (80x80 </a:t>
            </a:r>
            <a:r>
              <a:rPr lang="en-US" altLang="en-US" dirty="0">
                <a:solidFill>
                  <a:srgbClr val="DCE6F2"/>
                </a:solidFill>
                <a:latin typeface="Symbol" pitchFamily="18" charset="2"/>
              </a:rPr>
              <a:t>m</a:t>
            </a:r>
            <a:r>
              <a:rPr lang="en-US" altLang="en-US" dirty="0">
                <a:solidFill>
                  <a:srgbClr val="DCE6F2"/>
                </a:solidFill>
              </a:rPr>
              <a:t>m)</a:t>
            </a:r>
          </a:p>
        </p:txBody>
      </p:sp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5502275" y="2707153"/>
            <a:ext cx="3641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dirty="0">
                <a:solidFill>
                  <a:srgbClr val="DCE6F2"/>
                </a:solidFill>
              </a:rPr>
              <a:t>Peak aged (1000x1000 </a:t>
            </a:r>
            <a:r>
              <a:rPr lang="en-US" altLang="en-US" dirty="0">
                <a:solidFill>
                  <a:srgbClr val="DCE6F2"/>
                </a:solidFill>
                <a:latin typeface="Symbol" pitchFamily="18" charset="2"/>
              </a:rPr>
              <a:t>m</a:t>
            </a:r>
            <a:r>
              <a:rPr lang="en-US" altLang="en-US" dirty="0">
                <a:solidFill>
                  <a:srgbClr val="DCE6F2"/>
                </a:solidFill>
              </a:rPr>
              <a:t>m)</a:t>
            </a:r>
          </a:p>
        </p:txBody>
      </p:sp>
    </p:spTree>
    <p:extLst>
      <p:ext uri="{BB962C8B-B14F-4D97-AF65-F5344CB8AC3E}">
        <p14:creationId xmlns:p14="http://schemas.microsoft.com/office/powerpoint/2010/main" val="3864115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05742"/>
            <a:ext cx="9144000" cy="75225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64911" y="192987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WE43 T6 temper-3.23% Strain 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3561" y="832749"/>
            <a:ext cx="86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DIC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2883" y="3509105"/>
            <a:ext cx="1257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CPFE</a:t>
            </a:r>
            <a:endParaRPr lang="en-US" b="1" dirty="0">
              <a:solidFill>
                <a:prstClr val="black"/>
              </a:solidFill>
            </a:endParaRPr>
          </a:p>
          <a:p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3732" y="113236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E</a:t>
            </a:r>
            <a:r>
              <a:rPr lang="en-US" baseline="-25000" dirty="0" err="1" smtClean="0">
                <a:solidFill>
                  <a:prstClr val="black"/>
                </a:solidFill>
              </a:rPr>
              <a:t>xx</a:t>
            </a:r>
            <a:endParaRPr lang="en-US" baseline="-250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74910" y="1127610"/>
            <a:ext cx="678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E</a:t>
            </a:r>
            <a:r>
              <a:rPr lang="en-US" baseline="-25000" dirty="0" err="1" smtClean="0">
                <a:solidFill>
                  <a:prstClr val="black"/>
                </a:solidFill>
              </a:rPr>
              <a:t>yy</a:t>
            </a:r>
            <a:endParaRPr lang="en-US" baseline="-250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32478" y="1138959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E</a:t>
            </a:r>
            <a:r>
              <a:rPr lang="en-US" baseline="-25000" dirty="0" err="1" smtClean="0">
                <a:solidFill>
                  <a:prstClr val="black"/>
                </a:solidFill>
              </a:rPr>
              <a:t>xy</a:t>
            </a:r>
            <a:endParaRPr lang="en-US" baseline="-250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3732" y="364760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E</a:t>
            </a:r>
            <a:r>
              <a:rPr lang="en-US" baseline="-25000" dirty="0" err="1" smtClean="0">
                <a:solidFill>
                  <a:prstClr val="black"/>
                </a:solidFill>
              </a:rPr>
              <a:t>xx</a:t>
            </a:r>
            <a:endParaRPr lang="en-US" baseline="-250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39000" y="3734351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E</a:t>
            </a:r>
            <a:r>
              <a:rPr lang="en-US" baseline="-25000" dirty="0" err="1" smtClean="0">
                <a:solidFill>
                  <a:prstClr val="black"/>
                </a:solidFill>
              </a:rPr>
              <a:t>yy</a:t>
            </a:r>
            <a:endParaRPr lang="en-US" baseline="-250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07931" y="362839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E</a:t>
            </a:r>
            <a:r>
              <a:rPr lang="en-US" baseline="-25000" dirty="0" err="1" smtClean="0">
                <a:solidFill>
                  <a:prstClr val="black"/>
                </a:solidFill>
              </a:rPr>
              <a:t>xy</a:t>
            </a:r>
            <a:endParaRPr lang="en-US" baseline="-25000" dirty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0" t="10582" r="22666" b="9251"/>
          <a:stretch/>
        </p:blipFill>
        <p:spPr>
          <a:xfrm>
            <a:off x="228600" y="1519045"/>
            <a:ext cx="2133600" cy="19202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0" t="10849" r="25694" b="9250"/>
          <a:stretch/>
        </p:blipFill>
        <p:spPr>
          <a:xfrm>
            <a:off x="306476" y="4052093"/>
            <a:ext cx="1977847" cy="19202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3" t="12256" r="23175" b="8604"/>
          <a:stretch/>
        </p:blipFill>
        <p:spPr>
          <a:xfrm>
            <a:off x="3292622" y="1542531"/>
            <a:ext cx="2041378" cy="19202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2" t="12256" r="25794" b="10024"/>
          <a:stretch/>
        </p:blipFill>
        <p:spPr>
          <a:xfrm>
            <a:off x="3285172" y="4087736"/>
            <a:ext cx="1979476" cy="19202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0" t="11360" r="23734" b="9160"/>
          <a:stretch/>
        </p:blipFill>
        <p:spPr>
          <a:xfrm>
            <a:off x="6193177" y="1508291"/>
            <a:ext cx="2066169" cy="19202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0" t="11944" r="25944" b="9580"/>
          <a:stretch/>
        </p:blipFill>
        <p:spPr>
          <a:xfrm>
            <a:off x="6193177" y="4032881"/>
            <a:ext cx="2009636" cy="19202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3" t="10582" r="8507" b="9251"/>
          <a:stretch/>
        </p:blipFill>
        <p:spPr>
          <a:xfrm>
            <a:off x="2334791" y="2180857"/>
            <a:ext cx="825055" cy="29901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15" t="12256" r="8862" b="8604"/>
          <a:stretch/>
        </p:blipFill>
        <p:spPr>
          <a:xfrm>
            <a:off x="5222333" y="2150700"/>
            <a:ext cx="920458" cy="3119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39" t="11360" r="8978" b="9160"/>
          <a:stretch/>
        </p:blipFill>
        <p:spPr>
          <a:xfrm>
            <a:off x="8173348" y="2093500"/>
            <a:ext cx="962624" cy="32004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62000" y="5029200"/>
            <a:ext cx="7620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22499" y="2488780"/>
            <a:ext cx="7620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440198" y="863527"/>
            <a:ext cx="7712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Strain maps courtesy of the Daly </a:t>
            </a:r>
            <a:r>
              <a:rPr lang="en-US" sz="1400" i="1" dirty="0" smtClean="0"/>
              <a:t>lab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962864" y="3404004"/>
            <a:ext cx="990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x (µm)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310634" y="2144390"/>
            <a:ext cx="990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 (µm)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99664" y="5880222"/>
            <a:ext cx="990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x (µm)</a:t>
            </a: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273834" y="4620608"/>
            <a:ext cx="990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 (µm)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118653" y="3320616"/>
            <a:ext cx="990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x (µm)</a:t>
            </a:r>
          </a:p>
        </p:txBody>
      </p:sp>
      <p:sp>
        <p:nvSpPr>
          <p:cNvPr id="30" name="TextBox 29"/>
          <p:cNvSpPr txBox="1"/>
          <p:nvPr/>
        </p:nvSpPr>
        <p:spPr>
          <a:xfrm rot="16200000">
            <a:off x="2663470" y="2131557"/>
            <a:ext cx="990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 (µm)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56654" y="5887355"/>
            <a:ext cx="990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x (µm)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2683156" y="4627741"/>
            <a:ext cx="990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 (µm)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931605" y="5837808"/>
            <a:ext cx="990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x (µm)</a:t>
            </a:r>
          </a:p>
        </p:txBody>
      </p:sp>
      <p:sp>
        <p:nvSpPr>
          <p:cNvPr id="34" name="TextBox 33"/>
          <p:cNvSpPr txBox="1"/>
          <p:nvPr/>
        </p:nvSpPr>
        <p:spPr>
          <a:xfrm rot="16200000">
            <a:off x="5658107" y="4578194"/>
            <a:ext cx="990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 (µm)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963210" y="3355648"/>
            <a:ext cx="990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x (µm)</a:t>
            </a:r>
          </a:p>
        </p:txBody>
      </p:sp>
      <p:sp>
        <p:nvSpPr>
          <p:cNvPr id="36" name="TextBox 35"/>
          <p:cNvSpPr txBox="1"/>
          <p:nvPr/>
        </p:nvSpPr>
        <p:spPr>
          <a:xfrm rot="16200000">
            <a:off x="5689712" y="2096034"/>
            <a:ext cx="990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 (µm)</a:t>
            </a:r>
          </a:p>
        </p:txBody>
      </p:sp>
    </p:spTree>
    <p:extLst>
      <p:ext uri="{BB962C8B-B14F-4D97-AF65-F5344CB8AC3E}">
        <p14:creationId xmlns:p14="http://schemas.microsoft.com/office/powerpoint/2010/main" val="1637954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prstClr val="white"/>
                </a:solidFill>
              </a:rPr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7668"/>
            <a:ext cx="5562600" cy="4898496"/>
          </a:xfrm>
        </p:spPr>
        <p:txBody>
          <a:bodyPr>
            <a:normAutofit/>
          </a:bodyPr>
          <a:lstStyle/>
          <a:p>
            <a:pPr marL="285750" indent="-285750">
              <a:spcAft>
                <a:spcPts val="800"/>
              </a:spcAft>
            </a:pPr>
            <a:r>
              <a:rPr lang="en-US" sz="2000" dirty="0">
                <a:solidFill>
                  <a:srgbClr val="000090"/>
                </a:solidFill>
                <a:cs typeface="Cambria"/>
              </a:rPr>
              <a:t>Developed deformation response model for WE43 alloy (PRISMS-Plasticity code)</a:t>
            </a:r>
          </a:p>
          <a:p>
            <a:pPr marL="285750" indent="-285750">
              <a:spcAft>
                <a:spcPts val="800"/>
              </a:spcAft>
            </a:pPr>
            <a:r>
              <a:rPr lang="en-US" sz="2000" dirty="0">
                <a:solidFill>
                  <a:srgbClr val="000090"/>
                </a:solidFill>
                <a:cs typeface="Cambria"/>
              </a:rPr>
              <a:t>Statistically representation of </a:t>
            </a:r>
            <a:r>
              <a:rPr lang="en-US" sz="2000" dirty="0" err="1">
                <a:solidFill>
                  <a:srgbClr val="000090"/>
                </a:solidFill>
                <a:cs typeface="Cambria"/>
              </a:rPr>
              <a:t>polycrystals</a:t>
            </a:r>
            <a:r>
              <a:rPr lang="en-US" sz="2000" dirty="0">
                <a:solidFill>
                  <a:srgbClr val="000090"/>
                </a:solidFill>
                <a:cs typeface="Cambria"/>
              </a:rPr>
              <a:t> from EBSD maps.</a:t>
            </a:r>
          </a:p>
          <a:p>
            <a:pPr marL="285750" indent="-285750">
              <a:spcAft>
                <a:spcPts val="800"/>
              </a:spcAft>
            </a:pPr>
            <a:r>
              <a:rPr lang="en-US" sz="2000" dirty="0">
                <a:solidFill>
                  <a:srgbClr val="000090"/>
                </a:solidFill>
                <a:cs typeface="Cambria"/>
              </a:rPr>
              <a:t>Validation of CPFE model with SEM-digital image experiments</a:t>
            </a:r>
          </a:p>
          <a:p>
            <a:pPr marL="685800" lvl="1">
              <a:spcBef>
                <a:spcPts val="0"/>
              </a:spcBef>
            </a:pPr>
            <a:r>
              <a:rPr lang="en-US" sz="2000" dirty="0">
                <a:cs typeface="Cambria"/>
              </a:rPr>
              <a:t>Demonstrates predictive capability, slip/twin system parameters in the Mg alloy (WE43) model have been validated against tension and compression DIC.</a:t>
            </a:r>
          </a:p>
          <a:p>
            <a:pPr marL="285750" indent="-285750">
              <a:spcAft>
                <a:spcPts val="800"/>
              </a:spcAft>
            </a:pPr>
            <a:r>
              <a:rPr lang="en-US" sz="2000" dirty="0">
                <a:solidFill>
                  <a:srgbClr val="000090"/>
                </a:solidFill>
                <a:cs typeface="Cambria"/>
              </a:rPr>
              <a:t>Cyclic behavior of HCP materials.</a:t>
            </a:r>
          </a:p>
          <a:p>
            <a:pPr marL="285750" indent="-285750">
              <a:spcAft>
                <a:spcPts val="800"/>
              </a:spcAft>
            </a:pPr>
            <a:r>
              <a:rPr lang="en-US" sz="2000" dirty="0">
                <a:solidFill>
                  <a:srgbClr val="000090"/>
                </a:solidFill>
                <a:cs typeface="Cambria"/>
              </a:rPr>
              <a:t>Future Work : Grain boundary, Hall-</a:t>
            </a:r>
            <a:r>
              <a:rPr lang="en-US" sz="2000" dirty="0" err="1">
                <a:solidFill>
                  <a:srgbClr val="000090"/>
                </a:solidFill>
                <a:cs typeface="Cambria"/>
              </a:rPr>
              <a:t>Petch</a:t>
            </a:r>
            <a:r>
              <a:rPr lang="en-US" sz="2000" dirty="0">
                <a:solidFill>
                  <a:srgbClr val="000090"/>
                </a:solidFill>
                <a:cs typeface="Cambria"/>
              </a:rPr>
              <a:t> effect, Strain Gradient, fracture</a:t>
            </a:r>
          </a:p>
          <a:p>
            <a:endParaRPr lang="en-US" dirty="0"/>
          </a:p>
        </p:txBody>
      </p:sp>
      <p:pic>
        <p:nvPicPr>
          <p:cNvPr id="4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8" t="23334" r="9587" b="21271"/>
          <a:stretch>
            <a:fillRect/>
          </a:stretch>
        </p:blipFill>
        <p:spPr bwMode="auto">
          <a:xfrm>
            <a:off x="6142494" y="1138176"/>
            <a:ext cx="2834966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232" y="3103080"/>
            <a:ext cx="2971801" cy="209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79032" y="5405376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PRISMS-CPFE simulation</a:t>
            </a:r>
          </a:p>
          <a:p>
            <a:r>
              <a:rPr lang="el-GR" dirty="0" smtClean="0"/>
              <a:t>α</a:t>
            </a:r>
            <a:r>
              <a:rPr lang="en-US" dirty="0" smtClean="0"/>
              <a:t>- Titanium (750 grains)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628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973"/>
            <a:ext cx="9144000" cy="1562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1576" y="4173092"/>
            <a:ext cx="6635222" cy="1957786"/>
            <a:chOff x="987713" y="3995614"/>
            <a:chExt cx="7071978" cy="2051050"/>
          </a:xfrm>
        </p:grpSpPr>
        <p:pic>
          <p:nvPicPr>
            <p:cNvPr id="8" name="Picture 7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713" y="4070862"/>
              <a:ext cx="1912620" cy="1900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0722" y="4022602"/>
              <a:ext cx="1935480" cy="1997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6591" y="3995614"/>
              <a:ext cx="1943100" cy="20510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Rounded Rectangle 14"/>
          <p:cNvSpPr/>
          <p:nvPr/>
        </p:nvSpPr>
        <p:spPr>
          <a:xfrm>
            <a:off x="227938" y="1932786"/>
            <a:ext cx="4315968" cy="2229361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u="sng" dirty="0" smtClean="0"/>
          </a:p>
          <a:p>
            <a:pPr algn="ctr"/>
            <a:r>
              <a:rPr lang="en-US" sz="2000" u="sng" dirty="0" smtClean="0"/>
              <a:t>User-Friendly:</a:t>
            </a:r>
          </a:p>
          <a:p>
            <a:pPr algn="ctr"/>
            <a:r>
              <a:rPr lang="en-US" dirty="0" smtClean="0"/>
              <a:t>Simple interface to solve an arbitrary number of coupled PDEs</a:t>
            </a:r>
          </a:p>
          <a:p>
            <a:pPr algn="ctr"/>
            <a:r>
              <a:rPr lang="en-US" dirty="0" smtClean="0"/>
              <a:t>Detailed user guide</a:t>
            </a:r>
          </a:p>
          <a:p>
            <a:pPr algn="ctr"/>
            <a:r>
              <a:rPr lang="en-US" dirty="0" smtClean="0"/>
              <a:t>22 applications to get you started</a:t>
            </a:r>
          </a:p>
          <a:p>
            <a:pPr algn="ctr"/>
            <a:r>
              <a:rPr lang="en-US" dirty="0" smtClean="0"/>
              <a:t>Simple </a:t>
            </a:r>
            <a:r>
              <a:rPr lang="en-US" dirty="0" err="1" smtClean="0"/>
              <a:t>Docker</a:t>
            </a:r>
            <a:r>
              <a:rPr lang="en-US" dirty="0" smtClean="0"/>
              <a:t>-based installation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</p:txBody>
      </p:sp>
      <p:sp>
        <p:nvSpPr>
          <p:cNvPr id="16" name="Rounded Rectangle 15"/>
          <p:cNvSpPr/>
          <p:nvPr/>
        </p:nvSpPr>
        <p:spPr>
          <a:xfrm>
            <a:off x="4599302" y="1932786"/>
            <a:ext cx="4315968" cy="2229361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u="sng" dirty="0" smtClean="0"/>
              <a:t>High-Performance:</a:t>
            </a:r>
          </a:p>
          <a:p>
            <a:pPr algn="ctr"/>
            <a:r>
              <a:rPr lang="en-US" dirty="0" smtClean="0"/>
              <a:t>Matrix-free finite-element approach</a:t>
            </a:r>
          </a:p>
          <a:p>
            <a:pPr algn="ctr"/>
            <a:r>
              <a:rPr lang="en-US" dirty="0" smtClean="0"/>
              <a:t>Ideal scaling for &gt;1,000 processors</a:t>
            </a:r>
          </a:p>
          <a:p>
            <a:pPr algn="ctr"/>
            <a:r>
              <a:rPr lang="en-US" dirty="0" smtClean="0"/>
              <a:t>Adaptive meshing</a:t>
            </a:r>
          </a:p>
          <a:p>
            <a:pPr algn="ctr"/>
            <a:r>
              <a:rPr lang="en-US" dirty="0"/>
              <a:t>Competitive performance with finite difference (even without adaptive meshing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257906" y="974877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An Open Source, Finite Element, </a:t>
            </a:r>
          </a:p>
          <a:p>
            <a:pPr algn="ctr"/>
            <a:r>
              <a:rPr lang="en-US" dirty="0"/>
              <a:t>General Purpose Phase-Field Platform</a:t>
            </a:r>
          </a:p>
          <a:p>
            <a:pPr algn="ctr"/>
            <a:r>
              <a:rPr lang="en-US" sz="1600" dirty="0"/>
              <a:t>(</a:t>
            </a:r>
            <a:r>
              <a:rPr lang="en-US" sz="1600" dirty="0" err="1"/>
              <a:t>github.com</a:t>
            </a:r>
            <a:r>
              <a:rPr lang="en-US" sz="1600" dirty="0"/>
              <a:t>/prisms-center/</a:t>
            </a:r>
            <a:r>
              <a:rPr lang="en-US" sz="1600" dirty="0" err="1"/>
              <a:t>phaseField</a:t>
            </a:r>
            <a:r>
              <a:rPr lang="en-US" sz="1600" dirty="0"/>
              <a:t>)</a:t>
            </a:r>
          </a:p>
        </p:txBody>
      </p:sp>
      <p:pic>
        <p:nvPicPr>
          <p:cNvPr id="12" name="Picture 11" descr="logo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80"/>
          <a:stretch/>
        </p:blipFill>
        <p:spPr>
          <a:xfrm>
            <a:off x="1954917" y="-5973"/>
            <a:ext cx="5288770" cy="104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61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PRISMS Annual Workshop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6134"/>
            <a:ext cx="5774267" cy="4686834"/>
          </a:xfrm>
        </p:spPr>
        <p:txBody>
          <a:bodyPr>
            <a:normAutofit/>
          </a:bodyPr>
          <a:lstStyle/>
          <a:p>
            <a:r>
              <a:rPr lang="en-US" dirty="0" smtClean="0"/>
              <a:t>PRISMS Center holds workshops annually, along with training sessions</a:t>
            </a:r>
          </a:p>
          <a:p>
            <a:r>
              <a:rPr lang="en-US" dirty="0" smtClean="0"/>
              <a:t>Next workshop: Ann Arbor, MI </a:t>
            </a:r>
          </a:p>
          <a:p>
            <a:pPr lvl="1"/>
            <a:r>
              <a:rPr lang="en-US" dirty="0"/>
              <a:t>August 6</a:t>
            </a:r>
            <a:r>
              <a:rPr lang="en-US" dirty="0" smtClean="0"/>
              <a:t>-8: </a:t>
            </a:r>
            <a:r>
              <a:rPr lang="en-US" dirty="0"/>
              <a:t> PRISMS </a:t>
            </a:r>
            <a:r>
              <a:rPr lang="en-US" dirty="0" smtClean="0"/>
              <a:t>Workshop Software Training</a:t>
            </a:r>
          </a:p>
          <a:p>
            <a:pPr lvl="1"/>
            <a:r>
              <a:rPr lang="en-US" dirty="0" smtClean="0"/>
              <a:t>August </a:t>
            </a:r>
            <a:r>
              <a:rPr lang="en-US" dirty="0"/>
              <a:t>9</a:t>
            </a:r>
            <a:r>
              <a:rPr lang="en-US" dirty="0" smtClean="0"/>
              <a:t>-10: </a:t>
            </a:r>
            <a:r>
              <a:rPr lang="en-US" dirty="0"/>
              <a:t> PRISMS Center </a:t>
            </a:r>
            <a:r>
              <a:rPr lang="en-US" dirty="0" smtClean="0"/>
              <a:t>Workshop Technical Symposia</a:t>
            </a:r>
            <a:r>
              <a:rPr lang="en-US" dirty="0"/>
              <a:t> </a:t>
            </a:r>
            <a:endParaRPr lang="en-US" dirty="0" smtClean="0"/>
          </a:p>
        </p:txBody>
      </p:sp>
      <p:pic>
        <p:nvPicPr>
          <p:cNvPr id="4" name="Picture 3" descr="IMG_155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1407" y="4432836"/>
            <a:ext cx="2400299" cy="1600200"/>
          </a:xfrm>
          <a:prstGeom prst="rect">
            <a:avLst/>
          </a:prstGeom>
        </p:spPr>
      </p:pic>
      <p:pic>
        <p:nvPicPr>
          <p:cNvPr id="5" name="Picture 4" descr="IMG_150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1407" y="1097081"/>
            <a:ext cx="2400299" cy="1600200"/>
          </a:xfrm>
          <a:prstGeom prst="rect">
            <a:avLst/>
          </a:prstGeom>
        </p:spPr>
      </p:pic>
      <p:pic>
        <p:nvPicPr>
          <p:cNvPr id="6" name="Picture 5" descr="IMG_160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1406" y="2764958"/>
            <a:ext cx="240030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65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00911" y="966056"/>
            <a:ext cx="49421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New Use Cases (2018-2020):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77070" y="1855791"/>
            <a:ext cx="3653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Complex Alloy Optimization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3"/>
          <a:stretch/>
        </p:blipFill>
        <p:spPr bwMode="auto">
          <a:xfrm>
            <a:off x="256430" y="2477819"/>
            <a:ext cx="4295044" cy="1371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471" y="2271121"/>
            <a:ext cx="2985043" cy="14925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98852" y="1855791"/>
            <a:ext cx="3982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Grain Boundary Strengthening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93777" y="3987799"/>
            <a:ext cx="4420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Microstructural Effects on Fatigue</a:t>
            </a:r>
            <a:endParaRPr lang="en-US" sz="2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693897" y="4538206"/>
            <a:ext cx="3420110" cy="1373505"/>
            <a:chOff x="509361" y="4344670"/>
            <a:chExt cx="3420110" cy="1373505"/>
          </a:xfrm>
        </p:grpSpPr>
        <p:pic>
          <p:nvPicPr>
            <p:cNvPr id="10" name="Picture 9" descr="U4B2 Map.t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7871" y="4344670"/>
              <a:ext cx="1371600" cy="1371600"/>
            </a:xfrm>
            <a:prstGeom prst="rect">
              <a:avLst/>
            </a:prstGeom>
          </p:spPr>
        </p:pic>
        <p:pic>
          <p:nvPicPr>
            <p:cNvPr id="11" name="Picture 10" descr="Tomo1-2.t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361" y="4346575"/>
              <a:ext cx="1589730" cy="137160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6088493" y="3987799"/>
            <a:ext cx="1402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Corrosion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7" t="24600" r="8307" b="20276"/>
          <a:stretch/>
        </p:blipFill>
        <p:spPr>
          <a:xfrm>
            <a:off x="5404720" y="4593048"/>
            <a:ext cx="2770544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323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-14110" y="0"/>
            <a:ext cx="9158110" cy="931333"/>
          </a:xfrm>
          <a:prstGeom prst="rect">
            <a:avLst/>
          </a:prstGeom>
          <a:solidFill>
            <a:srgbClr val="2148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6"/>
            <a:endParaRPr kumimoji="1" lang="zh-CN" altLang="en-US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70181" y="-199233"/>
            <a:ext cx="7720235" cy="1259572"/>
          </a:xfrm>
          <a:prstGeom prst="rect">
            <a:avLst/>
          </a:prstGeom>
        </p:spPr>
        <p:txBody>
          <a:bodyPr vert="horz" lIns="91307" tIns="45652" rIns="91307" bIns="45652" rtlCol="0" anchor="ctr">
            <a:normAutofit/>
          </a:bodyPr>
          <a:lstStyle>
            <a:lvl1pPr algn="ctr" defTabSz="456536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pPr>
              <a:spcBef>
                <a:spcPts val="600"/>
              </a:spcBef>
            </a:pPr>
            <a:r>
              <a:rPr lang="en-US" sz="3600" dirty="0" smtClean="0">
                <a:solidFill>
                  <a:srgbClr val="FFFFFF"/>
                </a:solidFill>
                <a:latin typeface="Calibri"/>
                <a:cs typeface="Calibri"/>
              </a:rPr>
              <a:t>Summary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54503" y="6205352"/>
            <a:ext cx="87721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90787" y="1256895"/>
            <a:ext cx="847902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The PRISMS </a:t>
            </a:r>
            <a:r>
              <a:rPr lang="en-US" sz="2600" dirty="0">
                <a:solidFill>
                  <a:prstClr val="black"/>
                </a:solidFill>
                <a:latin typeface="Calibri"/>
              </a:rPr>
              <a:t>Center is focused on </a:t>
            </a:r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providing new computational tools and a framework for the structural metals community and demonstrating on advanced Mg alloys.</a:t>
            </a:r>
          </a:p>
          <a:p>
            <a:pPr marL="285750" indent="-285750">
              <a:buFont typeface="Arial"/>
              <a:buChar char="•"/>
            </a:pPr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Working together we are making great progress</a:t>
            </a:r>
            <a:r>
              <a:rPr lang="en-US" sz="2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and generating:</a:t>
            </a:r>
          </a:p>
          <a:p>
            <a:pPr marL="914400" lvl="1" indent="-457200">
              <a:buFontTx/>
              <a:buChar char="-"/>
            </a:pPr>
            <a:r>
              <a:rPr lang="en-US" sz="2600" dirty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xciting new science!  </a:t>
            </a:r>
          </a:p>
          <a:p>
            <a:pPr marL="914400" lvl="1" indent="-457200">
              <a:buFontTx/>
              <a:buChar char="-"/>
            </a:pPr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Software: Available on GitHub</a:t>
            </a:r>
          </a:p>
          <a:p>
            <a:pPr marL="914400" lvl="1" indent="-457200">
              <a:buFontTx/>
              <a:buChar char="-"/>
            </a:pPr>
            <a:r>
              <a:rPr lang="en-US" sz="2600" dirty="0">
                <a:solidFill>
                  <a:prstClr val="black"/>
                </a:solidFill>
                <a:latin typeface="Calibri"/>
              </a:rPr>
              <a:t>I</a:t>
            </a:r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nformation via Materials Commons: Stay Tuned</a:t>
            </a:r>
          </a:p>
          <a:p>
            <a:pPr marL="285750" indent="-285750">
              <a:buFont typeface="Arial"/>
              <a:buChar char="•"/>
            </a:pPr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We encourage you to use and co-develop these tools and join us at our next </a:t>
            </a:r>
            <a:r>
              <a:rPr lang="en-US" sz="2600" u="sng" dirty="0" smtClean="0">
                <a:solidFill>
                  <a:srgbClr val="FF0000"/>
                </a:solidFill>
                <a:latin typeface="Calibri"/>
              </a:rPr>
              <a:t>workshop Aug </a:t>
            </a:r>
            <a:r>
              <a:rPr lang="en-US" sz="2600" u="sng" dirty="0">
                <a:solidFill>
                  <a:srgbClr val="FF0000"/>
                </a:solidFill>
                <a:latin typeface="Calibri"/>
              </a:rPr>
              <a:t>6</a:t>
            </a:r>
            <a:r>
              <a:rPr lang="en-US" sz="2600" u="sng" dirty="0" smtClean="0">
                <a:solidFill>
                  <a:srgbClr val="FF0000"/>
                </a:solidFill>
                <a:latin typeface="Calibri"/>
              </a:rPr>
              <a:t>-10, 2018.</a:t>
            </a:r>
          </a:p>
        </p:txBody>
      </p:sp>
    </p:spTree>
    <p:extLst>
      <p:ext uri="{BB962C8B-B14F-4D97-AF65-F5344CB8AC3E}">
        <p14:creationId xmlns:p14="http://schemas.microsoft.com/office/powerpoint/2010/main" val="1943400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724952" y="462038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8825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libri"/>
                <a:cs typeface="Calibri"/>
                <a:sym typeface="Wingdings"/>
              </a:rPr>
              <a:t>Thanks!</a:t>
            </a: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All Minds Review April 2015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2645" y="1011222"/>
            <a:ext cx="5278710" cy="31629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731" y="6290515"/>
            <a:ext cx="938457" cy="499641"/>
          </a:xfrm>
          <a:prstGeom prst="rect">
            <a:avLst/>
          </a:prstGeom>
        </p:spPr>
      </p:pic>
      <p:sp>
        <p:nvSpPr>
          <p:cNvPr id="8" name="Title 5"/>
          <p:cNvSpPr txBox="1">
            <a:spLocks/>
          </p:cNvSpPr>
          <p:nvPr/>
        </p:nvSpPr>
        <p:spPr>
          <a:xfrm>
            <a:off x="169334" y="4827819"/>
            <a:ext cx="4538133" cy="123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Funding for the PRISMS Center is provided by the US Dept. of Energy, Office of Basic Energy Sciences under award #DE-SC0008637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750" y="5109153"/>
            <a:ext cx="3664322" cy="6678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4669" y="4315587"/>
            <a:ext cx="4614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Find us online at: prisms-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center.org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5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Philosophy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0019"/>
            <a:ext cx="8229600" cy="4616218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P</a:t>
            </a:r>
            <a:r>
              <a:rPr lang="en-US" b="1" dirty="0" smtClean="0"/>
              <a:t>rovide flexibility</a:t>
            </a:r>
          </a:p>
          <a:p>
            <a:pPr lvl="1"/>
            <a:r>
              <a:rPr lang="en-US" dirty="0" smtClean="0"/>
              <a:t>Phase field models have a wide variety of governing equations, initial conditions, boundary conditions, length scales, time scales</a:t>
            </a:r>
          </a:p>
          <a:p>
            <a:pPr lvl="1"/>
            <a:r>
              <a:rPr lang="en-US" dirty="0" smtClean="0"/>
              <a:t>We make it easy to develop/modify your own apps instead of providing a one-size-(doesn’t)-fit-all solution</a:t>
            </a:r>
          </a:p>
          <a:p>
            <a:r>
              <a:rPr lang="en-US" b="1" dirty="0" smtClean="0"/>
              <a:t>Do simple things fast</a:t>
            </a:r>
          </a:p>
          <a:p>
            <a:pPr lvl="1"/>
            <a:r>
              <a:rPr lang="en-US" dirty="0" smtClean="0"/>
              <a:t>Complex numerical schemes aren’t always faster and can hurt usability/flexibility</a:t>
            </a:r>
          </a:p>
          <a:p>
            <a:pPr lvl="1"/>
            <a:r>
              <a:rPr lang="en-US" dirty="0" smtClean="0"/>
              <a:t>We focus on using the simplest performance-competitive methods with minimal overhead</a:t>
            </a:r>
          </a:p>
          <a:p>
            <a:r>
              <a:rPr lang="en-US" b="1" dirty="0" smtClean="0"/>
              <a:t>Hide as much complexity as possible from the user</a:t>
            </a:r>
          </a:p>
          <a:p>
            <a:pPr lvl="1"/>
            <a:r>
              <a:rPr lang="en-US" dirty="0" smtClean="0"/>
              <a:t>Most users don’t need/want to know all the numerical details</a:t>
            </a:r>
          </a:p>
          <a:p>
            <a:pPr lvl="1"/>
            <a:r>
              <a:rPr lang="en-US" dirty="0" smtClean="0"/>
              <a:t>We hide the implementation details in the core library, so most users can focus on the problem that they’re trying to solve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431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PRISMS-PF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2268"/>
            <a:ext cx="8229600" cy="492389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Core library</a:t>
            </a:r>
          </a:p>
          <a:p>
            <a:pPr lvl="1"/>
            <a:r>
              <a:rPr lang="en-US" dirty="0" smtClean="0"/>
              <a:t>Generates mesh, does the finite element calculation, outputs files, etc.</a:t>
            </a:r>
          </a:p>
          <a:p>
            <a:r>
              <a:rPr lang="en-US" dirty="0" smtClean="0"/>
              <a:t>Apps</a:t>
            </a:r>
          </a:p>
          <a:p>
            <a:pPr lvl="1"/>
            <a:r>
              <a:rPr lang="en-US" dirty="0" smtClean="0"/>
              <a:t>Each app is a directory that contains (at least) three input files</a:t>
            </a:r>
          </a:p>
          <a:p>
            <a:pPr lvl="2"/>
            <a:r>
              <a:rPr lang="en-US" dirty="0" err="1" smtClean="0"/>
              <a:t>parameters.in</a:t>
            </a:r>
            <a:r>
              <a:rPr lang="en-US" dirty="0" smtClean="0"/>
              <a:t>: Numerical parameters, including meshing options, time step, etc.</a:t>
            </a:r>
          </a:p>
          <a:p>
            <a:pPr lvl="2"/>
            <a:r>
              <a:rPr lang="en-US" dirty="0" err="1" smtClean="0"/>
              <a:t>equations.h</a:t>
            </a:r>
            <a:r>
              <a:rPr lang="en-US" dirty="0" smtClean="0"/>
              <a:t>: Governing equations</a:t>
            </a:r>
          </a:p>
          <a:p>
            <a:pPr lvl="2"/>
            <a:r>
              <a:rPr lang="en-US" dirty="0" err="1" smtClean="0"/>
              <a:t>ICs_and_BCs.h</a:t>
            </a:r>
            <a:r>
              <a:rPr lang="en-US" dirty="0" smtClean="0"/>
              <a:t>: Initial conditions and boundary conditions</a:t>
            </a:r>
          </a:p>
          <a:p>
            <a:pPr lvl="1"/>
            <a:r>
              <a:rPr lang="en-US" dirty="0" smtClean="0"/>
              <a:t>Copy and paste an app directory to create a new app</a:t>
            </a:r>
          </a:p>
          <a:p>
            <a:r>
              <a:rPr lang="en-US" dirty="0" smtClean="0"/>
              <a:t>Tests</a:t>
            </a:r>
          </a:p>
          <a:p>
            <a:pPr lvl="1"/>
            <a:r>
              <a:rPr lang="en-US" dirty="0" smtClean="0"/>
              <a:t>Suite of unit and regression tests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313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Three Types of PRISMS-PF Users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1540"/>
            <a:ext cx="8229600" cy="45259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Uses PRISMS-PF applications</a:t>
            </a:r>
          </a:p>
          <a:p>
            <a:pPr marL="914400" lvl="1" indent="-514350"/>
            <a:r>
              <a:rPr lang="en-US" dirty="0" smtClean="0"/>
              <a:t>No C++ knowledge needed</a:t>
            </a:r>
          </a:p>
          <a:p>
            <a:pPr marL="914400" lvl="1" indent="-514350"/>
            <a:r>
              <a:rPr lang="en-US" dirty="0" smtClean="0"/>
              <a:t>No </a:t>
            </a:r>
            <a:r>
              <a:rPr lang="en-US" dirty="0" err="1" smtClean="0"/>
              <a:t>deal.II</a:t>
            </a:r>
            <a:r>
              <a:rPr lang="en-US" dirty="0" smtClean="0"/>
              <a:t> knowledge needed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Creates PRISMS-PF applications</a:t>
            </a:r>
          </a:p>
          <a:p>
            <a:pPr marL="914400" lvl="1" indent="-514350"/>
            <a:r>
              <a:rPr lang="en-US" dirty="0" smtClean="0"/>
              <a:t>Minimal C++ knowledge needed</a:t>
            </a:r>
          </a:p>
          <a:p>
            <a:pPr marL="914400" lvl="1" indent="-514350"/>
            <a:r>
              <a:rPr lang="en-US" dirty="0" smtClean="0"/>
              <a:t>No </a:t>
            </a:r>
            <a:r>
              <a:rPr lang="en-US" dirty="0" err="1" smtClean="0"/>
              <a:t>deal.II</a:t>
            </a:r>
            <a:r>
              <a:rPr lang="en-US" dirty="0" smtClean="0"/>
              <a:t> knowledge needed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Extends PRISMS-PF itself</a:t>
            </a:r>
          </a:p>
          <a:p>
            <a:pPr marL="914400" lvl="1" indent="-514350"/>
            <a:r>
              <a:rPr lang="en-US" dirty="0" smtClean="0"/>
              <a:t>C++ knowledge needed</a:t>
            </a:r>
          </a:p>
          <a:p>
            <a:pPr marL="914400" lvl="1" indent="-514350"/>
            <a:r>
              <a:rPr lang="en-US" dirty="0" err="1" smtClean="0"/>
              <a:t>deal.II</a:t>
            </a:r>
            <a:r>
              <a:rPr lang="en-US" dirty="0" smtClean="0"/>
              <a:t> knowledge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08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7000"/>
            <a:ext cx="8229600" cy="4525963"/>
          </a:xfrm>
        </p:spPr>
        <p:txBody>
          <a:bodyPr/>
          <a:lstStyle/>
          <a:p>
            <a:r>
              <a:rPr lang="en-US" dirty="0" smtClean="0"/>
              <a:t>User guide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Online forum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Monthly Skype office hours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829" y="1877884"/>
            <a:ext cx="903798" cy="1283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874" y="1875298"/>
            <a:ext cx="909710" cy="128509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342" y="1877884"/>
            <a:ext cx="902092" cy="12831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b="22714"/>
          <a:stretch/>
        </p:blipFill>
        <p:spPr>
          <a:xfrm>
            <a:off x="2583941" y="3601196"/>
            <a:ext cx="3746204" cy="1327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3573" y="5441247"/>
            <a:ext cx="671571" cy="67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68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PRISMS-PF delivers improved performance over a custom finite difference code</a:t>
            </a:r>
            <a:endParaRPr lang="en-US" dirty="0"/>
          </a:p>
        </p:txBody>
      </p:sp>
      <p:pic>
        <p:nvPicPr>
          <p:cNvPr id="4" name="FD_comparison_OR_test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259" r="14802"/>
          <a:stretch/>
        </p:blipFill>
        <p:spPr>
          <a:xfrm>
            <a:off x="457200" y="3359555"/>
            <a:ext cx="2710033" cy="27489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043295"/>
            <a:ext cx="36167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 smtClean="0"/>
              <a:t>Comparison code: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Custom </a:t>
            </a:r>
            <a:r>
              <a:rPr lang="en-US" sz="1600" dirty="0"/>
              <a:t>finite difference code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Written in Fortran with MPI parallelization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Second order central differencing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Explicit time stepping (forward Euler)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4605" y="1355018"/>
            <a:ext cx="5486400" cy="41148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8595574" y="1583604"/>
            <a:ext cx="8581" cy="1741851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263481" y="1583604"/>
            <a:ext cx="1" cy="332592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50962" y="937273"/>
            <a:ext cx="1025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6 pts. in </a:t>
            </a:r>
          </a:p>
          <a:p>
            <a:pPr algn="ctr"/>
            <a:r>
              <a:rPr lang="en-US" dirty="0" smtClean="0"/>
              <a:t>interface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083054" y="937273"/>
            <a:ext cx="1025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</a:t>
            </a:r>
            <a:r>
              <a:rPr lang="en-US" dirty="0" smtClean="0"/>
              <a:t> pts. in </a:t>
            </a:r>
          </a:p>
          <a:p>
            <a:pPr algn="ctr"/>
            <a:r>
              <a:rPr lang="en-US" dirty="0" smtClean="0"/>
              <a:t>interface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6291314" y="3125523"/>
            <a:ext cx="950422" cy="509219"/>
          </a:xfrm>
          <a:prstGeom prst="line">
            <a:avLst/>
          </a:prstGeom>
          <a:ln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965673" y="3591842"/>
            <a:ext cx="114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6.7x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7270822" y="2721890"/>
            <a:ext cx="1" cy="912852"/>
          </a:xfrm>
          <a:prstGeom prst="line">
            <a:avLst/>
          </a:prstGeom>
          <a:ln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86332" y="2928086"/>
            <a:ext cx="36167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 smtClean="0"/>
              <a:t>Test Case: Ostwald Ripening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397197" y="5456174"/>
            <a:ext cx="4573376" cy="70576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>
                <a:solidFill>
                  <a:srgbClr val="000000"/>
                </a:solidFill>
              </a:rPr>
              <a:t>Without mesh adaptivity: PRISMS-PF 1.6x faster</a:t>
            </a:r>
          </a:p>
          <a:p>
            <a:pPr algn="ctr"/>
            <a:r>
              <a:rPr lang="en-US" sz="1700" dirty="0" smtClean="0">
                <a:solidFill>
                  <a:srgbClr val="000000"/>
                </a:solidFill>
              </a:rPr>
              <a:t>With mesh adaptivity: PRISMS-PF 6.7x faster</a:t>
            </a:r>
            <a:endParaRPr lang="en-US" sz="17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403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</TotalTime>
  <Words>2554</Words>
  <Application>Microsoft Macintosh PowerPoint</Application>
  <PresentationFormat>On-screen Show (4:3)</PresentationFormat>
  <Paragraphs>487</Paragraphs>
  <Slides>43</Slides>
  <Notes>5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7_Office Theme</vt:lpstr>
      <vt:lpstr>Document</vt:lpstr>
      <vt:lpstr>WPDraw30.Drawing</vt:lpstr>
      <vt:lpstr>PowerPoint Presentation</vt:lpstr>
      <vt:lpstr>Background: Phase Field Modeling</vt:lpstr>
      <vt:lpstr>Motivation and Requirements for the PRISMS Phase Field Code</vt:lpstr>
      <vt:lpstr>PowerPoint Presentation</vt:lpstr>
      <vt:lpstr>Our Philosophy</vt:lpstr>
      <vt:lpstr>Structure of PRISMS-PF</vt:lpstr>
      <vt:lpstr>Three Types of PRISMS-PF Users</vt:lpstr>
      <vt:lpstr>Community Support</vt:lpstr>
      <vt:lpstr>PRISMS-PF delivers improved performance over a custom finite difference code</vt:lpstr>
      <vt:lpstr>PRISMS Center Precipitate Use Case</vt:lpstr>
      <vt:lpstr>A comprehensive ICME approach to study precipitation in Mg-RE alloys</vt:lpstr>
      <vt:lpstr>Precipitates in Mg-RE Alloys </vt:lpstr>
      <vt:lpstr>PowerPoint Presentation</vt:lpstr>
      <vt:lpstr>PowerPoint Presentation</vt:lpstr>
      <vt:lpstr>Why are the β’’’ orderings observed?</vt:lpstr>
      <vt:lpstr>Background: Two types of β’/β’’’</vt:lpstr>
      <vt:lpstr>Phase Field Model Can Calculate Equilibrium Shape and Composition</vt:lpstr>
      <vt:lpstr>Simulated composition within experimental range, suggests β’’’ structure </vt:lpstr>
      <vt:lpstr>Quantitative Comparison to Experiments</vt:lpstr>
      <vt:lpstr>Non-Equilibrium Effects on Morphology</vt:lpstr>
      <vt:lpstr>Simulated Mg-Nd β1 Microstructure </vt:lpstr>
      <vt:lpstr>Simulated Mg-Nd β1 Microstructure </vt:lpstr>
      <vt:lpstr>Simulated β1 Microstructure: Going Forward </vt:lpstr>
      <vt:lpstr>Summary: Precipitate Use 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Magnesium alloys – modeling slip and twinning</vt:lpstr>
      <vt:lpstr>PowerPoint Presentation</vt:lpstr>
      <vt:lpstr>Virtual Tensile testing using CPFE</vt:lpstr>
      <vt:lpstr>Relative Activity of Slip Systems</vt:lpstr>
      <vt:lpstr>PowerPoint Presentation</vt:lpstr>
      <vt:lpstr>PowerPoint Presentation</vt:lpstr>
      <vt:lpstr>Summary</vt:lpstr>
      <vt:lpstr>PRISMS Annual Workshop</vt:lpstr>
      <vt:lpstr>Future Directions</vt:lpstr>
      <vt:lpstr>PowerPoint Presentation</vt:lpstr>
      <vt:lpstr>Thanks!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PRISMS Center  Center for PRedictive Integrated Structural Materials Science  A DOE Software Innovation Center for the Structural Metals Community  </dc:title>
  <dc:creator>Brian</dc:creator>
  <cp:lastModifiedBy>Raul Enrique</cp:lastModifiedBy>
  <cp:revision>56</cp:revision>
  <dcterms:created xsi:type="dcterms:W3CDTF">2017-05-22T04:12:06Z</dcterms:created>
  <dcterms:modified xsi:type="dcterms:W3CDTF">2018-05-16T15:26:38Z</dcterms:modified>
</cp:coreProperties>
</file>