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80" r:id="rId4"/>
    <p:sldId id="257" r:id="rId5"/>
    <p:sldId id="258" r:id="rId6"/>
    <p:sldId id="259" r:id="rId7"/>
    <p:sldId id="274" r:id="rId8"/>
    <p:sldId id="275" r:id="rId9"/>
    <p:sldId id="276" r:id="rId10"/>
    <p:sldId id="277" r:id="rId11"/>
    <p:sldId id="278" r:id="rId12"/>
    <p:sldId id="279" r:id="rId13"/>
    <p:sldId id="260" r:id="rId14"/>
    <p:sldId id="262" r:id="rId15"/>
    <p:sldId id="269" r:id="rId16"/>
    <p:sldId id="270" r:id="rId17"/>
    <p:sldId id="263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300" r:id="rId32"/>
    <p:sldId id="301" r:id="rId33"/>
    <p:sldId id="30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BC9BA-C017-4932-868A-BD1D26A07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3F3FFA-1CBE-422F-8F28-8FCAA7BA4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EFCFD-A3CA-4A81-B600-DDDE8CCE5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9F6F-8995-4693-81CB-B69BF2068791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B264D-6FAF-40F7-B456-14FBF5A21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66406-433D-45EF-8225-0D9D165EA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6196-FC90-4A41-AA8E-FBD63BDA8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0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1ACA2-A3BF-43B0-AE8A-E9BF89F15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758327-79CD-4156-A171-07220C464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73CF6-BCEE-4712-9CE3-F63FA03F7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9F6F-8995-4693-81CB-B69BF2068791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15D6A-4BFF-4AE7-8A89-8FC741BD5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7D0A5-93A9-4288-ABA8-AF1974429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6196-FC90-4A41-AA8E-FBD63BDA8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1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03680F-6FA4-4B22-AA73-9853EFD772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662324-1E75-4D29-90C3-187750B4AB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061F8-F611-4BD4-A3F7-63A607AB6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9F6F-8995-4693-81CB-B69BF2068791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FD2E8-7232-4B7D-9F83-A664F1928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BEF59-F74F-4304-AFC9-AF1EC4872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6196-FC90-4A41-AA8E-FBD63BDA8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25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A08B9-FAED-4DC9-8572-46D334102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55E6F-AD0A-4C19-AC5B-17CF0B3C6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36D32-A415-44F6-A490-85733CAD5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9F6F-8995-4693-81CB-B69BF2068791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A56EA-2897-49AA-804F-2C756F3C5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84534-8A2E-4CFF-A54B-E81097C29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6196-FC90-4A41-AA8E-FBD63BDA8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43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2F57E-BDB7-4163-952E-27AA9FF4F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5D812E-1EEE-4C5D-8960-1015D3983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9E5F0-C100-4370-879B-C71F5D601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9F6F-8995-4693-81CB-B69BF2068791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FDAF0-2C39-4960-A7F1-E25C48EAB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380B7-3C0C-49FE-87BA-6058AA4F4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6196-FC90-4A41-AA8E-FBD63BDA8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32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E8DD3-ADD2-4973-BE62-F9C6BB3CA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48BF3-DEBC-48FA-9053-27CBC07402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D2117-9F1C-4AE8-A011-B7D593F7A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34CDC1-AFC7-491F-8529-EB67F3DD4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9F6F-8995-4693-81CB-B69BF2068791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467223-9BF9-4451-A037-285B96523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9C0C12-6FFF-4443-AF6D-4C5099A46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6196-FC90-4A41-AA8E-FBD63BDA8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99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5A80-79A1-4319-90F5-9BE455541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D67150-134A-4985-94AD-42747436E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7D5DDC-1715-4FE3-B8C5-4A2F6E60E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E41709-59EC-422C-9D7B-E16A8DA1A6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93795F-D7BC-4796-90B8-E0A9ADA35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6898A7-6C61-4DDF-875E-F950ACD15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9F6F-8995-4693-81CB-B69BF2068791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D166F-1721-4B19-BD04-6DBB644F2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F837FD-DAFE-4E5F-AEB2-1F93B2E07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6196-FC90-4A41-AA8E-FBD63BDA8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07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C25A8-B61E-4293-B661-9CD5BA883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325C4B-DA42-4901-B483-DD0BE1621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9F6F-8995-4693-81CB-B69BF2068791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FE0076-C427-4961-A32B-AF820D5E4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5EA648-76CA-4636-8CA1-DEEC1E3FE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6196-FC90-4A41-AA8E-FBD63BDA8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5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B53AC6-D9E0-41B1-9EDA-DE86FCB09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9F6F-8995-4693-81CB-B69BF2068791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6AF29D-F301-4756-8393-27E25054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E5337C-2322-4D01-8781-454B6D477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6196-FC90-4A41-AA8E-FBD63BDA8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5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4B429-6FE1-48DB-A0B7-84AE7DAE6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8651D-87E3-4F38-88BE-0BDC52BDA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1BB2D-E58B-4704-A8CB-3759FEAF60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35B12D-C89C-442D-8363-C0F96188B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9F6F-8995-4693-81CB-B69BF2068791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E044F-BF50-4C28-8008-EA2F3F9A3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7F8A7B-1E1C-4693-965D-8BC72AA0D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6196-FC90-4A41-AA8E-FBD63BDA8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02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FB0A0-6785-43EF-AC42-593A01A68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75F3A1-BD56-49B0-8062-7F1C44B1D1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EE43BC-1DCF-40C7-90B6-BF0A8FFE03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D57F05-8DFF-4A07-BFB0-25ECDC978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9F6F-8995-4693-81CB-B69BF2068791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B28E0-F271-4C36-8D01-5317A0D76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A08CED-C6F8-4FD9-9D51-248F13F8E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6196-FC90-4A41-AA8E-FBD63BDA8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27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B4D58A-0495-4089-B384-CD8150856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5716D-6B4E-4C7A-9613-35B073454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16278-8B2F-4E75-880E-FF6E0B63DC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49F6F-8995-4693-81CB-B69BF2068791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F7F10-2AB7-4C1B-8135-E94A21B882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BD0E0-D062-4C67-B794-72B6CD09F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06196-FC90-4A41-AA8E-FBD63BDA8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2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image" Target="../media/image2.emf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C21A3-020B-4FFD-98F0-9C6BAE2E3E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Lammps</a:t>
            </a:r>
            <a:r>
              <a:rPr lang="en-US" dirty="0"/>
              <a:t> Module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027F4F-E1D2-4A81-9CE6-A2819F58A0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Alireza </a:t>
            </a:r>
            <a:r>
              <a:rPr lang="en-US" dirty="0" err="1"/>
              <a:t>Etesami</a:t>
            </a:r>
            <a:endParaRPr lang="en-US" dirty="0"/>
          </a:p>
          <a:p>
            <a:endParaRPr lang="en-US" dirty="0"/>
          </a:p>
          <a:p>
            <a:r>
              <a:rPr lang="en-US" dirty="0"/>
              <a:t>University of Memphis</a:t>
            </a:r>
          </a:p>
          <a:p>
            <a:r>
              <a:rPr lang="en-US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752770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8E7C7-646C-45DA-94F5-2233E88D0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6A2C8-A11D-433A-8F3D-BD9FD3991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FA6B33-3131-46BB-9663-2C8BA8885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905" y="1604963"/>
            <a:ext cx="6096000" cy="45720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626098F-D5DD-490E-A558-8749464AD806}"/>
              </a:ext>
            </a:extLst>
          </p:cNvPr>
          <p:cNvCxnSpPr/>
          <p:nvPr/>
        </p:nvCxnSpPr>
        <p:spPr>
          <a:xfrm>
            <a:off x="11196630" y="1924334"/>
            <a:ext cx="0" cy="378043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3D3D294-4B68-4303-AD67-50D1353D6C24}"/>
              </a:ext>
            </a:extLst>
          </p:cNvPr>
          <p:cNvCxnSpPr>
            <a:cxnSpLocks/>
          </p:cNvCxnSpPr>
          <p:nvPr/>
        </p:nvCxnSpPr>
        <p:spPr>
          <a:xfrm>
            <a:off x="7026672" y="5950234"/>
            <a:ext cx="380545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60BC8C2-C460-4A46-99B3-F6E710ABF212}"/>
              </a:ext>
            </a:extLst>
          </p:cNvPr>
          <p:cNvSpPr txBox="1"/>
          <p:nvPr/>
        </p:nvSpPr>
        <p:spPr>
          <a:xfrm>
            <a:off x="11160236" y="3629883"/>
            <a:ext cx="1601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 unit cell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408E7A-E36F-406B-B07F-1951E5C254AA}"/>
              </a:ext>
            </a:extLst>
          </p:cNvPr>
          <p:cNvSpPr txBox="1"/>
          <p:nvPr/>
        </p:nvSpPr>
        <p:spPr>
          <a:xfrm>
            <a:off x="8498006" y="6052964"/>
            <a:ext cx="1601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 unit cell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A2A452CE-0CFE-46E2-9535-D786589EAA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963536"/>
              </p:ext>
            </p:extLst>
          </p:nvPr>
        </p:nvGraphicFramePr>
        <p:xfrm>
          <a:off x="838200" y="2299007"/>
          <a:ext cx="4876723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Equation" r:id="rId4" imgW="1269720" imgH="203040" progId="Equation.DSMT4">
                  <p:embed/>
                </p:oleObj>
              </mc:Choice>
              <mc:Fallback>
                <p:oleObj name="Equation" r:id="rId4" imgW="12697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2299007"/>
                        <a:ext cx="4876723" cy="471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710B9938-5668-4916-89FE-55AA2EDE85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973211"/>
              </p:ext>
            </p:extLst>
          </p:nvPr>
        </p:nvGraphicFramePr>
        <p:xfrm>
          <a:off x="638012" y="3157939"/>
          <a:ext cx="4921281" cy="1350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Equation" r:id="rId6" imgW="1434960" imgH="393480" progId="Equation.DSMT4">
                  <p:embed/>
                </p:oleObj>
              </mc:Choice>
              <mc:Fallback>
                <p:oleObj name="Equation" r:id="rId6" imgW="1434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8012" y="3157939"/>
                        <a:ext cx="4921281" cy="13500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B3677BD4-767F-442C-A2F3-E708CB3F9957}"/>
              </a:ext>
            </a:extLst>
          </p:cNvPr>
          <p:cNvSpPr txBox="1"/>
          <p:nvPr/>
        </p:nvSpPr>
        <p:spPr>
          <a:xfrm>
            <a:off x="1161158" y="2763077"/>
            <a:ext cx="4230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Number of Interactions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EE559D-F7A7-42AA-A23B-4CA93AD9D595}"/>
              </a:ext>
            </a:extLst>
          </p:cNvPr>
          <p:cNvSpPr/>
          <p:nvPr/>
        </p:nvSpPr>
        <p:spPr>
          <a:xfrm>
            <a:off x="69283" y="5126975"/>
            <a:ext cx="6756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Interatomic forces decrease strongly with distance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00FEFE4-2B65-4195-8B98-0A0F85B67CBF}"/>
              </a:ext>
            </a:extLst>
          </p:cNvPr>
          <p:cNvSpPr/>
          <p:nvPr/>
        </p:nvSpPr>
        <p:spPr>
          <a:xfrm>
            <a:off x="8671794" y="3890963"/>
            <a:ext cx="232012" cy="23066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BBBEEB95-D227-4A28-BAE8-293C373EA89D}"/>
              </a:ext>
            </a:extLst>
          </p:cNvPr>
          <p:cNvSpPr/>
          <p:nvPr/>
        </p:nvSpPr>
        <p:spPr>
          <a:xfrm>
            <a:off x="2367876" y="4245635"/>
            <a:ext cx="1214651" cy="83743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22D5C1D6-FB66-41E0-8908-8E195FB4AB1A}"/>
              </a:ext>
            </a:extLst>
          </p:cNvPr>
          <p:cNvSpPr/>
          <p:nvPr/>
        </p:nvSpPr>
        <p:spPr>
          <a:xfrm rot="16200000">
            <a:off x="8055069" y="2743933"/>
            <a:ext cx="1518962" cy="39664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8E3C59-126E-4A6C-810F-CC1589F69138}"/>
              </a:ext>
            </a:extLst>
          </p:cNvPr>
          <p:cNvSpPr/>
          <p:nvPr/>
        </p:nvSpPr>
        <p:spPr>
          <a:xfrm>
            <a:off x="37532" y="6020812"/>
            <a:ext cx="101988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MT"/>
              </a:rPr>
              <a:t>By introducing cut-off radius we can limit the calculation of force</a:t>
            </a:r>
            <a:endParaRPr lang="en-US" sz="2000" b="1" dirty="0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67B47844-62F1-4F49-BAEB-D2751526DFD5}"/>
              </a:ext>
            </a:extLst>
          </p:cNvPr>
          <p:cNvSpPr/>
          <p:nvPr/>
        </p:nvSpPr>
        <p:spPr>
          <a:xfrm>
            <a:off x="2646024" y="5502869"/>
            <a:ext cx="658353" cy="52649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8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4" grpId="0" animBg="1"/>
      <p:bldP spid="21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8E7C7-646C-45DA-94F5-2233E88D0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6A2C8-A11D-433A-8F3D-BD9FD3991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FA6B33-3131-46BB-9663-2C8BA8885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618" y="1604963"/>
            <a:ext cx="6096000" cy="45720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626098F-D5DD-490E-A558-8749464AD806}"/>
              </a:ext>
            </a:extLst>
          </p:cNvPr>
          <p:cNvCxnSpPr/>
          <p:nvPr/>
        </p:nvCxnSpPr>
        <p:spPr>
          <a:xfrm>
            <a:off x="10099343" y="1924334"/>
            <a:ext cx="0" cy="378043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3D3D294-4B68-4303-AD67-50D1353D6C24}"/>
              </a:ext>
            </a:extLst>
          </p:cNvPr>
          <p:cNvCxnSpPr>
            <a:cxnSpLocks/>
          </p:cNvCxnSpPr>
          <p:nvPr/>
        </p:nvCxnSpPr>
        <p:spPr>
          <a:xfrm>
            <a:off x="5929385" y="5950234"/>
            <a:ext cx="380545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60BC8C2-C460-4A46-99B3-F6E710ABF212}"/>
              </a:ext>
            </a:extLst>
          </p:cNvPr>
          <p:cNvSpPr txBox="1"/>
          <p:nvPr/>
        </p:nvSpPr>
        <p:spPr>
          <a:xfrm>
            <a:off x="10308041" y="3521631"/>
            <a:ext cx="1601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 unit cell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408E7A-E36F-406B-B07F-1951E5C254AA}"/>
              </a:ext>
            </a:extLst>
          </p:cNvPr>
          <p:cNvSpPr txBox="1"/>
          <p:nvPr/>
        </p:nvSpPr>
        <p:spPr>
          <a:xfrm>
            <a:off x="7389695" y="6091824"/>
            <a:ext cx="1601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 unit cell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F89794F-014D-4EDF-A871-E83698A8F9E5}"/>
              </a:ext>
            </a:extLst>
          </p:cNvPr>
          <p:cNvSpPr/>
          <p:nvPr/>
        </p:nvSpPr>
        <p:spPr>
          <a:xfrm>
            <a:off x="6769289" y="3111957"/>
            <a:ext cx="1842448" cy="17786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3ACCC5C-E120-40A8-B2E8-2CB17A6532E9}"/>
              </a:ext>
            </a:extLst>
          </p:cNvPr>
          <p:cNvSpPr/>
          <p:nvPr/>
        </p:nvSpPr>
        <p:spPr>
          <a:xfrm>
            <a:off x="7574507" y="3890963"/>
            <a:ext cx="232012" cy="23066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D606195-6740-4265-96C4-C12F8FF22700}"/>
              </a:ext>
            </a:extLst>
          </p:cNvPr>
          <p:cNvCxnSpPr>
            <a:cxnSpLocks/>
            <a:endCxn id="5" idx="7"/>
          </p:cNvCxnSpPr>
          <p:nvPr/>
        </p:nvCxnSpPr>
        <p:spPr>
          <a:xfrm flipH="1">
            <a:off x="7772542" y="3384645"/>
            <a:ext cx="568869" cy="54009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87EEB33-E616-49E8-90EF-C35A53E7A245}"/>
              </a:ext>
            </a:extLst>
          </p:cNvPr>
          <p:cNvSpPr txBox="1"/>
          <p:nvPr/>
        </p:nvSpPr>
        <p:spPr>
          <a:xfrm>
            <a:off x="8550108" y="3111957"/>
            <a:ext cx="69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r</a:t>
            </a:r>
            <a:r>
              <a:rPr lang="en-US" b="1" baseline="-25000" dirty="0" err="1"/>
              <a:t>cutoff</a:t>
            </a:r>
            <a:endParaRPr lang="en-US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134DEA-5966-4193-9B17-712AEB3542E6}"/>
              </a:ext>
            </a:extLst>
          </p:cNvPr>
          <p:cNvSpPr/>
          <p:nvPr/>
        </p:nvSpPr>
        <p:spPr>
          <a:xfrm>
            <a:off x="254893" y="2325732"/>
            <a:ext cx="5583638" cy="1058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Looking for atoms in the cut-off distance is time consuming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7783CCC-25C0-4FEA-9DE2-4E546D0059D4}"/>
              </a:ext>
            </a:extLst>
          </p:cNvPr>
          <p:cNvSpPr/>
          <p:nvPr/>
        </p:nvSpPr>
        <p:spPr>
          <a:xfrm>
            <a:off x="853555" y="4368016"/>
            <a:ext cx="4332027" cy="1951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introducing neighboring list we can limit the calculation for finding atom in the cut-off distance</a:t>
            </a: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A2871D5B-8BA4-405C-BEEB-F04A2692EF6E}"/>
              </a:ext>
            </a:extLst>
          </p:cNvPr>
          <p:cNvSpPr/>
          <p:nvPr/>
        </p:nvSpPr>
        <p:spPr>
          <a:xfrm>
            <a:off x="2395538" y="3518725"/>
            <a:ext cx="1214651" cy="83743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7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8E7C7-646C-45DA-94F5-2233E88D0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6A2C8-A11D-433A-8F3D-BD9FD3991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FA6B33-3131-46BB-9663-2C8BA8885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508" y="1604963"/>
            <a:ext cx="6096000" cy="45720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626098F-D5DD-490E-A558-8749464AD806}"/>
              </a:ext>
            </a:extLst>
          </p:cNvPr>
          <p:cNvCxnSpPr/>
          <p:nvPr/>
        </p:nvCxnSpPr>
        <p:spPr>
          <a:xfrm>
            <a:off x="11231458" y="1974283"/>
            <a:ext cx="0" cy="378043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3D3D294-4B68-4303-AD67-50D1353D6C24}"/>
              </a:ext>
            </a:extLst>
          </p:cNvPr>
          <p:cNvCxnSpPr>
            <a:cxnSpLocks/>
          </p:cNvCxnSpPr>
          <p:nvPr/>
        </p:nvCxnSpPr>
        <p:spPr>
          <a:xfrm>
            <a:off x="7426007" y="5942568"/>
            <a:ext cx="380545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60BC8C2-C460-4A46-99B3-F6E710ABF212}"/>
              </a:ext>
            </a:extLst>
          </p:cNvPr>
          <p:cNvSpPr txBox="1"/>
          <p:nvPr/>
        </p:nvSpPr>
        <p:spPr>
          <a:xfrm>
            <a:off x="11011985" y="3574199"/>
            <a:ext cx="1601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 unit cell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408E7A-E36F-406B-B07F-1951E5C254AA}"/>
              </a:ext>
            </a:extLst>
          </p:cNvPr>
          <p:cNvSpPr txBox="1"/>
          <p:nvPr/>
        </p:nvSpPr>
        <p:spPr>
          <a:xfrm>
            <a:off x="8528064" y="5942568"/>
            <a:ext cx="1601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 unit cell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83891C-AC74-4097-AC02-CE01F3FF7A17}"/>
              </a:ext>
            </a:extLst>
          </p:cNvPr>
          <p:cNvSpPr txBox="1"/>
          <p:nvPr/>
        </p:nvSpPr>
        <p:spPr>
          <a:xfrm>
            <a:off x="282622" y="1690688"/>
            <a:ext cx="7107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movements of atom during many time steps are lower than 0.2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Å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1268D0-C0B5-44CE-9D9E-87858EAC38A7}"/>
              </a:ext>
            </a:extLst>
          </p:cNvPr>
          <p:cNvSpPr txBox="1"/>
          <p:nvPr/>
        </p:nvSpPr>
        <p:spPr>
          <a:xfrm>
            <a:off x="282621" y="2918162"/>
            <a:ext cx="7107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tabulation of neighboring atoms we can decrease the time of searching for the atoms in the cut-off distance.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2C8B512-FCE6-4676-909D-3A62B1F0A37F}"/>
              </a:ext>
            </a:extLst>
          </p:cNvPr>
          <p:cNvSpPr/>
          <p:nvPr/>
        </p:nvSpPr>
        <p:spPr>
          <a:xfrm>
            <a:off x="8991496" y="3885963"/>
            <a:ext cx="232012" cy="23066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8E307BF-7667-4922-B8CE-622EF293BC90}"/>
              </a:ext>
            </a:extLst>
          </p:cNvPr>
          <p:cNvSpPr/>
          <p:nvPr/>
        </p:nvSpPr>
        <p:spPr>
          <a:xfrm>
            <a:off x="8175482" y="3111956"/>
            <a:ext cx="1842448" cy="17786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98ACB4B-310E-4633-A662-5F432EB34BC0}"/>
              </a:ext>
            </a:extLst>
          </p:cNvPr>
          <p:cNvSpPr/>
          <p:nvPr/>
        </p:nvSpPr>
        <p:spPr>
          <a:xfrm>
            <a:off x="7823201" y="2742627"/>
            <a:ext cx="2490549" cy="25260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885A5D-4F1B-48A7-B184-6F1B60E04959}"/>
              </a:ext>
            </a:extLst>
          </p:cNvPr>
          <p:cNvSpPr txBox="1"/>
          <p:nvPr/>
        </p:nvSpPr>
        <p:spPr>
          <a:xfrm>
            <a:off x="8940592" y="3187196"/>
            <a:ext cx="69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r</a:t>
            </a:r>
            <a:r>
              <a:rPr lang="en-US" b="1" baseline="-25000" dirty="0" err="1"/>
              <a:t>cutoff</a:t>
            </a:r>
            <a:endParaRPr lang="en-US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6A5EFE-B8D7-4D04-8E2D-0901A5C607F4}"/>
              </a:ext>
            </a:extLst>
          </p:cNvPr>
          <p:cNvSpPr txBox="1"/>
          <p:nvPr/>
        </p:nvSpPr>
        <p:spPr>
          <a:xfrm>
            <a:off x="9096706" y="2733496"/>
            <a:ext cx="69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r</a:t>
            </a:r>
            <a:r>
              <a:rPr lang="en-US" b="1" baseline="-25000" dirty="0" err="1"/>
              <a:t>skin</a:t>
            </a:r>
            <a:endParaRPr lang="en-US" b="1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6858F51-91DF-4E05-A76D-A477E33242CE}"/>
              </a:ext>
            </a:extLst>
          </p:cNvPr>
          <p:cNvCxnSpPr>
            <a:cxnSpLocks/>
          </p:cNvCxnSpPr>
          <p:nvPr/>
        </p:nvCxnSpPr>
        <p:spPr>
          <a:xfrm flipH="1">
            <a:off x="9180535" y="3403433"/>
            <a:ext cx="568869" cy="54009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ECC7B40-E3DF-4A0D-A4FC-5D5EAE3F37EF}"/>
              </a:ext>
            </a:extLst>
          </p:cNvPr>
          <p:cNvCxnSpPr>
            <a:cxnSpLocks/>
          </p:cNvCxnSpPr>
          <p:nvPr/>
        </p:nvCxnSpPr>
        <p:spPr>
          <a:xfrm flipH="1">
            <a:off x="9599234" y="3014552"/>
            <a:ext cx="208023" cy="21578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7F23D4C-8EE8-4B7A-8AC5-42098B5509BF}"/>
              </a:ext>
            </a:extLst>
          </p:cNvPr>
          <p:cNvSpPr/>
          <p:nvPr/>
        </p:nvSpPr>
        <p:spPr>
          <a:xfrm>
            <a:off x="5541051" y="5885569"/>
            <a:ext cx="33961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35353"/>
                </a:solidFill>
                <a:latin typeface="GillSans-Light"/>
              </a:rPr>
              <a:t>Build neighbor list every </a:t>
            </a:r>
            <a:r>
              <a:rPr lang="en-US" b="1" dirty="0">
                <a:solidFill>
                  <a:srgbClr val="535353"/>
                </a:solidFill>
                <a:latin typeface="GillSans-SemiBold"/>
              </a:rPr>
              <a:t>10</a:t>
            </a:r>
          </a:p>
          <a:p>
            <a:r>
              <a:rPr lang="en-US" b="1" dirty="0">
                <a:solidFill>
                  <a:srgbClr val="535353"/>
                </a:solidFill>
                <a:latin typeface="GillSans-SemiBold"/>
              </a:rPr>
              <a:t>steps</a:t>
            </a:r>
            <a:r>
              <a:rPr lang="en-US" dirty="0">
                <a:solidFill>
                  <a:srgbClr val="535353"/>
                </a:solidFill>
                <a:latin typeface="GillSans-Light"/>
              </a:rPr>
              <a:t>, but </a:t>
            </a:r>
            <a:r>
              <a:rPr lang="en-US" b="1" dirty="0">
                <a:solidFill>
                  <a:srgbClr val="535353"/>
                </a:solidFill>
                <a:latin typeface="GillSans-SemiBold"/>
              </a:rPr>
              <a:t>check </a:t>
            </a:r>
            <a:r>
              <a:rPr lang="en-US" dirty="0">
                <a:solidFill>
                  <a:srgbClr val="535353"/>
                </a:solidFill>
                <a:latin typeface="GillSans-Light"/>
              </a:rPr>
              <a:t>atom moved</a:t>
            </a:r>
          </a:p>
          <a:p>
            <a:r>
              <a:rPr lang="en-US" dirty="0">
                <a:solidFill>
                  <a:srgbClr val="535353"/>
                </a:solidFill>
                <a:latin typeface="GillSans-Light"/>
              </a:rPr>
              <a:t>more than half skin thickness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52CE14C-6778-4928-B06B-85D6B1A7222F}"/>
              </a:ext>
            </a:extLst>
          </p:cNvPr>
          <p:cNvSpPr/>
          <p:nvPr/>
        </p:nvSpPr>
        <p:spPr>
          <a:xfrm>
            <a:off x="612162" y="4288762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neighbor 2.0 bin 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 err="1"/>
              <a:t>neigh_modify</a:t>
            </a:r>
            <a:r>
              <a:rPr lang="en-US" sz="2800" dirty="0"/>
              <a:t> delay 10 check yes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005717B-124B-4739-A450-8BAE84079864}"/>
              </a:ext>
            </a:extLst>
          </p:cNvPr>
          <p:cNvSpPr/>
          <p:nvPr/>
        </p:nvSpPr>
        <p:spPr>
          <a:xfrm>
            <a:off x="3445969" y="465401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n-NO" dirty="0">
                <a:solidFill>
                  <a:srgbClr val="535353"/>
                </a:solidFill>
                <a:latin typeface="GillSans-SemiBold"/>
              </a:rPr>
              <a:t>2 Å skin thickness </a:t>
            </a:r>
            <a:r>
              <a:rPr lang="nn-NO" dirty="0">
                <a:solidFill>
                  <a:srgbClr val="535353"/>
                </a:solidFill>
                <a:latin typeface="GillSans-Light"/>
              </a:rPr>
              <a:t>for</a:t>
            </a:r>
          </a:p>
          <a:p>
            <a:r>
              <a:rPr lang="en-US" dirty="0">
                <a:solidFill>
                  <a:srgbClr val="535353"/>
                </a:solidFill>
                <a:latin typeface="GillSans-SemiBold"/>
              </a:rPr>
              <a:t>neighbor list binning</a:t>
            </a:r>
            <a:endParaRPr lang="en-US" dirty="0"/>
          </a:p>
        </p:txBody>
      </p:sp>
      <p:sp>
        <p:nvSpPr>
          <p:cNvPr id="31" name="Arrow: Bent-Up 30">
            <a:extLst>
              <a:ext uri="{FF2B5EF4-FFF2-40B4-BE49-F238E27FC236}">
                <a16:creationId xmlns:a16="http://schemas.microsoft.com/office/drawing/2014/main" id="{9CC57A45-D228-4438-8D19-4B2AB8EFBDEB}"/>
              </a:ext>
            </a:extLst>
          </p:cNvPr>
          <p:cNvSpPr/>
          <p:nvPr/>
        </p:nvSpPr>
        <p:spPr>
          <a:xfrm rot="5400000">
            <a:off x="2734926" y="4703030"/>
            <a:ext cx="581378" cy="64826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Bent-Up 32">
            <a:extLst>
              <a:ext uri="{FF2B5EF4-FFF2-40B4-BE49-F238E27FC236}">
                <a16:creationId xmlns:a16="http://schemas.microsoft.com/office/drawing/2014/main" id="{91D8F0AF-D9A9-49E6-8E12-A25C13397E26}"/>
              </a:ext>
            </a:extLst>
          </p:cNvPr>
          <p:cNvSpPr/>
          <p:nvPr/>
        </p:nvSpPr>
        <p:spPr>
          <a:xfrm rot="5400000">
            <a:off x="4715511" y="6065165"/>
            <a:ext cx="581378" cy="64826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8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 animBg="1"/>
      <p:bldP spid="23" grpId="0"/>
      <p:bldP spid="11" grpId="0"/>
      <p:bldP spid="26" grpId="0"/>
      <p:bldP spid="29" grpId="0"/>
      <p:bldP spid="31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61528-2621-4799-90EB-9CC95207A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2" y="277124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EA423-D142-4F05-8E32-0D6C2B581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#===================Define Compute===================</a:t>
            </a:r>
          </a:p>
          <a:p>
            <a:pPr marL="0" indent="0">
              <a:buNone/>
            </a:pPr>
            <a:r>
              <a:rPr lang="en-US" dirty="0"/>
              <a:t>compute </a:t>
            </a:r>
            <a:r>
              <a:rPr lang="en-US" dirty="0" err="1"/>
              <a:t>eng</a:t>
            </a:r>
            <a:r>
              <a:rPr lang="en-US" dirty="0"/>
              <a:t> all </a:t>
            </a:r>
            <a:r>
              <a:rPr lang="en-US" dirty="0" err="1"/>
              <a:t>pe</a:t>
            </a:r>
            <a:r>
              <a:rPr lang="en-US" dirty="0"/>
              <a:t>/atom</a:t>
            </a:r>
          </a:p>
          <a:p>
            <a:pPr marL="0" indent="0">
              <a:buNone/>
            </a:pPr>
            <a:r>
              <a:rPr lang="en-US" dirty="0"/>
              <a:t>compute </a:t>
            </a:r>
            <a:r>
              <a:rPr lang="en-US" dirty="0" err="1"/>
              <a:t>eatoms</a:t>
            </a:r>
            <a:r>
              <a:rPr lang="en-US" dirty="0"/>
              <a:t> all reduce sum </a:t>
            </a:r>
            <a:r>
              <a:rPr lang="en-US" dirty="0" err="1"/>
              <a:t>c_eng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# =====================Dumping====================== </a:t>
            </a:r>
          </a:p>
          <a:p>
            <a:pPr marL="0" indent="0">
              <a:buNone/>
            </a:pPr>
            <a:r>
              <a:rPr lang="en-US" dirty="0"/>
              <a:t>dump		atom all custom 50 dump*.</a:t>
            </a:r>
            <a:r>
              <a:rPr lang="en-US" dirty="0" err="1"/>
              <a:t>cfg</a:t>
            </a:r>
            <a:r>
              <a:rPr lang="en-US" dirty="0"/>
              <a:t> id type x y z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98D5E6-38E7-4E6A-A89D-A07871E196BC}"/>
              </a:ext>
            </a:extLst>
          </p:cNvPr>
          <p:cNvSpPr/>
          <p:nvPr/>
        </p:nvSpPr>
        <p:spPr>
          <a:xfrm>
            <a:off x="8631087" y="107239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latin typeface="Courier New" panose="020703090202050204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5C0D2E-D80E-4980-A1BF-27AB889DBB72}"/>
              </a:ext>
            </a:extLst>
          </p:cNvPr>
          <p:cNvSpPr/>
          <p:nvPr/>
        </p:nvSpPr>
        <p:spPr>
          <a:xfrm>
            <a:off x="7634514" y="-9296"/>
            <a:ext cx="4557486" cy="3933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ourier New" panose="02070309020205020404" pitchFamily="49" charset="0"/>
              </a:rPr>
              <a:t>ITEM: TIMESTEP</a:t>
            </a:r>
          </a:p>
          <a:p>
            <a:r>
              <a:rPr lang="en-US" dirty="0">
                <a:latin typeface="Courier New" panose="02070309020205020404" pitchFamily="49" charset="0"/>
              </a:rPr>
              <a:t>0</a:t>
            </a:r>
          </a:p>
          <a:p>
            <a:r>
              <a:rPr lang="en-US" dirty="0">
                <a:latin typeface="Courier New" panose="02070309020205020404" pitchFamily="49" charset="0"/>
              </a:rPr>
              <a:t>ITEM: NUMBER OF ATOMS</a:t>
            </a:r>
          </a:p>
          <a:p>
            <a:r>
              <a:rPr lang="en-US" dirty="0">
                <a:latin typeface="Courier New" panose="02070309020205020404" pitchFamily="49" charset="0"/>
              </a:rPr>
              <a:t>189</a:t>
            </a:r>
          </a:p>
          <a:p>
            <a:r>
              <a:rPr lang="en-US" dirty="0">
                <a:latin typeface="Courier New" panose="02070309020205020404" pitchFamily="49" charset="0"/>
              </a:rPr>
              <a:t>ITEM: BOX BOUNDS pp </a:t>
            </a:r>
            <a:r>
              <a:rPr lang="en-US" dirty="0" err="1">
                <a:latin typeface="Courier New" panose="02070309020205020404" pitchFamily="49" charset="0"/>
              </a:rPr>
              <a:t>pp</a:t>
            </a:r>
            <a:r>
              <a:rPr lang="en-US" dirty="0">
                <a:latin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</a:rPr>
              <a:t>pp</a:t>
            </a:r>
            <a:endParaRPr lang="en-US" dirty="0">
              <a:latin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</a:rPr>
              <a:t>0 18</a:t>
            </a:r>
          </a:p>
          <a:p>
            <a:r>
              <a:rPr lang="en-US" dirty="0">
                <a:latin typeface="Courier New" panose="02070309020205020404" pitchFamily="49" charset="0"/>
              </a:rPr>
              <a:t>0 18</a:t>
            </a:r>
          </a:p>
          <a:p>
            <a:r>
              <a:rPr lang="en-US" dirty="0">
                <a:latin typeface="Courier New" panose="02070309020205020404" pitchFamily="49" charset="0"/>
              </a:rPr>
              <a:t>0 18</a:t>
            </a:r>
          </a:p>
          <a:p>
            <a:r>
              <a:rPr lang="en-US" dirty="0">
                <a:latin typeface="Courier New" panose="02070309020205020404" pitchFamily="49" charset="0"/>
              </a:rPr>
              <a:t>ITEM: ATOMS id type x y z </a:t>
            </a:r>
          </a:p>
          <a:p>
            <a:r>
              <a:rPr lang="en-US" dirty="0">
                <a:latin typeface="Courier New" panose="02070309020205020404" pitchFamily="49" charset="0"/>
              </a:rPr>
              <a:t>1 1 0 0 0 </a:t>
            </a:r>
          </a:p>
          <a:p>
            <a:r>
              <a:rPr lang="en-US" dirty="0">
                <a:latin typeface="Courier New" panose="02070309020205020404" pitchFamily="49" charset="0"/>
              </a:rPr>
              <a:t>2 1 2 2 2 </a:t>
            </a:r>
          </a:p>
          <a:p>
            <a:r>
              <a:rPr lang="en-US" dirty="0">
                <a:latin typeface="Courier New" panose="02070309020205020404" pitchFamily="49" charset="0"/>
              </a:rPr>
              <a:t>3 1 4 0 0 </a:t>
            </a:r>
          </a:p>
          <a:p>
            <a:r>
              <a:rPr lang="en-US" dirty="0">
                <a:latin typeface="Courier New" panose="02070309020205020404" pitchFamily="49" charset="0"/>
              </a:rPr>
              <a:t>5 1 8 0 0 </a:t>
            </a:r>
          </a:p>
        </p:txBody>
      </p:sp>
    </p:spTree>
    <p:extLst>
      <p:ext uri="{BB962C8B-B14F-4D97-AF65-F5344CB8AC3E}">
        <p14:creationId xmlns:p14="http://schemas.microsoft.com/office/powerpoint/2010/main" val="240633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40097-5DD9-457C-94DA-B09B4F11A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D664F-8DB7-4265-99E6-AAFC37E28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# =====================Set Minimization ===================</a:t>
            </a:r>
          </a:p>
          <a:p>
            <a:pPr marL="0" indent="0">
              <a:buNone/>
            </a:pPr>
            <a:r>
              <a:rPr lang="en-US" dirty="0" err="1"/>
              <a:t>reset_timestep</a:t>
            </a:r>
            <a:r>
              <a:rPr lang="en-US" dirty="0"/>
              <a:t> 0 </a:t>
            </a:r>
          </a:p>
          <a:p>
            <a:pPr marL="0" indent="0">
              <a:buNone/>
            </a:pPr>
            <a:r>
              <a:rPr lang="en-US" dirty="0"/>
              <a:t>fix 1 all box/relax </a:t>
            </a:r>
            <a:r>
              <a:rPr lang="en-US" dirty="0" err="1"/>
              <a:t>iso</a:t>
            </a:r>
            <a:r>
              <a:rPr lang="en-US" dirty="0"/>
              <a:t> 0.0 </a:t>
            </a:r>
            <a:r>
              <a:rPr lang="en-US" dirty="0" err="1"/>
              <a:t>vmax</a:t>
            </a:r>
            <a:r>
              <a:rPr lang="en-US" dirty="0"/>
              <a:t> 0.001</a:t>
            </a:r>
          </a:p>
          <a:p>
            <a:pPr marL="0" indent="0">
              <a:buNone/>
            </a:pPr>
            <a:r>
              <a:rPr lang="en-US" dirty="0" err="1"/>
              <a:t>thermo</a:t>
            </a:r>
            <a:r>
              <a:rPr lang="en-US" dirty="0"/>
              <a:t> 10 </a:t>
            </a:r>
          </a:p>
          <a:p>
            <a:pPr marL="0" indent="0">
              <a:buNone/>
            </a:pPr>
            <a:r>
              <a:rPr lang="en-US" dirty="0" err="1"/>
              <a:t>thermo_style</a:t>
            </a:r>
            <a:r>
              <a:rPr lang="en-US" dirty="0"/>
              <a:t> custom step </a:t>
            </a:r>
            <a:r>
              <a:rPr lang="en-US" dirty="0" err="1"/>
              <a:t>pe</a:t>
            </a:r>
            <a:r>
              <a:rPr lang="en-US" dirty="0"/>
              <a:t> lx </a:t>
            </a:r>
            <a:r>
              <a:rPr lang="en-US" dirty="0" err="1"/>
              <a:t>ly</a:t>
            </a:r>
            <a:r>
              <a:rPr lang="en-US" dirty="0"/>
              <a:t> </a:t>
            </a:r>
            <a:r>
              <a:rPr lang="en-US" dirty="0" err="1"/>
              <a:t>lz</a:t>
            </a:r>
            <a:r>
              <a:rPr lang="en-US" dirty="0"/>
              <a:t> press </a:t>
            </a:r>
            <a:r>
              <a:rPr lang="en-US" dirty="0" err="1"/>
              <a:t>pxx</a:t>
            </a:r>
            <a:r>
              <a:rPr lang="en-US" dirty="0"/>
              <a:t> </a:t>
            </a:r>
            <a:r>
              <a:rPr lang="en-US" dirty="0" err="1"/>
              <a:t>pyy</a:t>
            </a:r>
            <a:r>
              <a:rPr lang="en-US" dirty="0"/>
              <a:t> </a:t>
            </a:r>
            <a:r>
              <a:rPr lang="en-US" dirty="0" err="1"/>
              <a:t>pzz</a:t>
            </a:r>
            <a:r>
              <a:rPr lang="en-US" dirty="0"/>
              <a:t> </a:t>
            </a:r>
            <a:r>
              <a:rPr lang="en-US" dirty="0" err="1"/>
              <a:t>c_eatoms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/>
              <a:t>min_style</a:t>
            </a:r>
            <a:r>
              <a:rPr lang="en-US" dirty="0"/>
              <a:t> cg </a:t>
            </a:r>
          </a:p>
          <a:p>
            <a:pPr marL="0" indent="0">
              <a:buNone/>
            </a:pPr>
            <a:r>
              <a:rPr lang="en-US" dirty="0"/>
              <a:t>minimize 1e-25 </a:t>
            </a:r>
            <a:r>
              <a:rPr lang="en-US" dirty="0" err="1"/>
              <a:t>1e-25</a:t>
            </a:r>
            <a:r>
              <a:rPr lang="en-US" dirty="0"/>
              <a:t> 5000 10000 </a:t>
            </a:r>
          </a:p>
          <a:p>
            <a:pPr marL="0" indent="0">
              <a:buNone/>
            </a:pPr>
            <a:r>
              <a:rPr lang="en-US" dirty="0"/>
              <a:t># =================================================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41550D-7A77-4741-96C0-45BF6A81B615}"/>
              </a:ext>
            </a:extLst>
          </p:cNvPr>
          <p:cNvSpPr/>
          <p:nvPr/>
        </p:nvSpPr>
        <p:spPr>
          <a:xfrm>
            <a:off x="5796183" y="421718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Lato"/>
              </a:rPr>
              <a:t>Choose a minimization algorithm to use when a minimize command is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Lato"/>
              </a:rPr>
              <a:t>performed (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Lato"/>
              </a:rPr>
              <a:t>Polak-Ribiere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Lato"/>
              </a:rPr>
              <a:t> version of the conjugate gradient (CG) algorithm)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5DF233-5918-4675-A805-9A28476E5AF8}"/>
              </a:ext>
            </a:extLst>
          </p:cNvPr>
          <p:cNvSpPr/>
          <p:nvPr/>
        </p:nvSpPr>
        <p:spPr>
          <a:xfrm>
            <a:off x="6264227" y="238339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Define fix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1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operating on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all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atoms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relaxes box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to an external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isotropic pressure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of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0.0 bar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with a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0.1% maximum fractional volume change per step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658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2E16D-170C-40BE-9643-790A8FAD2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DCE3EE-2346-4F11-82EB-3F33E9636C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6" y="770548"/>
            <a:ext cx="11748686" cy="492686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F95E7E7-A8B5-48DF-B3EF-2955D70411F9}"/>
              </a:ext>
            </a:extLst>
          </p:cNvPr>
          <p:cNvSpPr/>
          <p:nvPr/>
        </p:nvSpPr>
        <p:spPr>
          <a:xfrm>
            <a:off x="838200" y="5933974"/>
            <a:ext cx="5487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Reference: http://lammps.sandia.gov/doc/minimize.html</a:t>
            </a:r>
          </a:p>
        </p:txBody>
      </p:sp>
    </p:spTree>
    <p:extLst>
      <p:ext uri="{BB962C8B-B14F-4D97-AF65-F5344CB8AC3E}">
        <p14:creationId xmlns:p14="http://schemas.microsoft.com/office/powerpoint/2010/main" val="2068381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2E16D-170C-40BE-9643-790A8FAD2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10A53DC-5F80-4C59-A71C-82EA975299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702" y="658494"/>
            <a:ext cx="8829085" cy="5166777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EDA0C55-E8BF-4566-9304-E2DD2114D96C}"/>
              </a:ext>
            </a:extLst>
          </p:cNvPr>
          <p:cNvSpPr/>
          <p:nvPr/>
        </p:nvSpPr>
        <p:spPr>
          <a:xfrm>
            <a:off x="838200" y="5933974"/>
            <a:ext cx="5487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Reference: http://lammps.sandia.gov/doc/minimize.html</a:t>
            </a:r>
          </a:p>
        </p:txBody>
      </p:sp>
    </p:spTree>
    <p:extLst>
      <p:ext uri="{BB962C8B-B14F-4D97-AF65-F5344CB8AC3E}">
        <p14:creationId xmlns:p14="http://schemas.microsoft.com/office/powerpoint/2010/main" val="4269959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617D0-62E1-4178-88C0-9C98E8C9D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3831F-E30A-4E8C-A7D8-516C9871C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# ================================Defining Variable ====================================</a:t>
            </a:r>
          </a:p>
          <a:p>
            <a:pPr marL="0" indent="0">
              <a:buNone/>
            </a:pPr>
            <a:r>
              <a:rPr lang="en-US" dirty="0"/>
              <a:t>variable </a:t>
            </a:r>
            <a:r>
              <a:rPr lang="en-US" dirty="0" err="1"/>
              <a:t>natoms</a:t>
            </a:r>
            <a:r>
              <a:rPr lang="en-US" dirty="0"/>
              <a:t> equal "count(all)" </a:t>
            </a:r>
          </a:p>
          <a:p>
            <a:pPr marL="0" indent="0">
              <a:buNone/>
            </a:pPr>
            <a:r>
              <a:rPr lang="en-US" dirty="0"/>
              <a:t>variable </a:t>
            </a:r>
            <a:r>
              <a:rPr lang="en-US" dirty="0" err="1"/>
              <a:t>teng</a:t>
            </a:r>
            <a:r>
              <a:rPr lang="en-US" dirty="0"/>
              <a:t> equal "</a:t>
            </a:r>
            <a:r>
              <a:rPr lang="en-US" dirty="0" err="1"/>
              <a:t>c_eatoms</a:t>
            </a:r>
            <a:r>
              <a:rPr lang="en-US" dirty="0"/>
              <a:t>"</a:t>
            </a:r>
          </a:p>
          <a:p>
            <a:pPr marL="0" indent="0">
              <a:buNone/>
            </a:pPr>
            <a:r>
              <a:rPr lang="en-US" dirty="0"/>
              <a:t>variable length equal "lx"</a:t>
            </a:r>
          </a:p>
          <a:p>
            <a:pPr marL="0" indent="0">
              <a:buNone/>
            </a:pPr>
            <a:r>
              <a:rPr lang="en-US" dirty="0"/>
              <a:t>variable </a:t>
            </a:r>
            <a:r>
              <a:rPr lang="en-US" dirty="0" err="1"/>
              <a:t>ecoh</a:t>
            </a:r>
            <a:r>
              <a:rPr lang="en-US" dirty="0"/>
              <a:t> equal "</a:t>
            </a:r>
            <a:r>
              <a:rPr lang="en-US" dirty="0" err="1"/>
              <a:t>v_teng</a:t>
            </a:r>
            <a:r>
              <a:rPr lang="en-US" dirty="0"/>
              <a:t>/</a:t>
            </a:r>
            <a:r>
              <a:rPr lang="en-US" dirty="0" err="1"/>
              <a:t>v_natoms</a:t>
            </a:r>
            <a:r>
              <a:rPr lang="en-US" dirty="0"/>
              <a:t>"</a:t>
            </a:r>
          </a:p>
          <a:p>
            <a:pPr marL="0" indent="0">
              <a:buNone/>
            </a:pPr>
            <a:r>
              <a:rPr lang="en-US" dirty="0"/>
              <a:t># ==================================Printing output ====================================</a:t>
            </a:r>
          </a:p>
          <a:p>
            <a:pPr marL="0" indent="0">
              <a:buNone/>
            </a:pPr>
            <a:r>
              <a:rPr lang="en-US" dirty="0"/>
              <a:t>print "Total energy (eV) = ${</a:t>
            </a:r>
            <a:r>
              <a:rPr lang="en-US" dirty="0" err="1"/>
              <a:t>teng</a:t>
            </a:r>
            <a:r>
              <a:rPr lang="en-US" dirty="0"/>
              <a:t>};"</a:t>
            </a:r>
          </a:p>
          <a:p>
            <a:pPr marL="0" indent="0">
              <a:buNone/>
            </a:pPr>
            <a:r>
              <a:rPr lang="en-US" dirty="0"/>
              <a:t>print "Number of atoms = ${</a:t>
            </a:r>
            <a:r>
              <a:rPr lang="en-US" dirty="0" err="1"/>
              <a:t>natoms</a:t>
            </a:r>
            <a:r>
              <a:rPr lang="en-US" dirty="0"/>
              <a:t>};"</a:t>
            </a:r>
          </a:p>
          <a:p>
            <a:pPr marL="0" indent="0">
              <a:buNone/>
            </a:pPr>
            <a:r>
              <a:rPr lang="en-US" dirty="0"/>
              <a:t>print "Lattice constant (</a:t>
            </a:r>
            <a:r>
              <a:rPr lang="en-US" dirty="0" err="1"/>
              <a:t>Angstoms</a:t>
            </a:r>
            <a:r>
              <a:rPr lang="en-US" dirty="0"/>
              <a:t>) = ${length};"</a:t>
            </a:r>
          </a:p>
          <a:p>
            <a:pPr marL="0" indent="0">
              <a:buNone/>
            </a:pPr>
            <a:r>
              <a:rPr lang="en-US" dirty="0"/>
              <a:t>print "Cohesive energy (eV) = ${</a:t>
            </a:r>
            <a:r>
              <a:rPr lang="en-US" dirty="0" err="1"/>
              <a:t>ecoh</a:t>
            </a:r>
            <a:r>
              <a:rPr lang="en-US" dirty="0"/>
              <a:t>};"</a:t>
            </a:r>
          </a:p>
          <a:p>
            <a:pPr marL="0" indent="0">
              <a:buNone/>
            </a:pPr>
            <a:r>
              <a:rPr lang="en-US" dirty="0"/>
              <a:t>print "%% </a:t>
            </a:r>
            <a:r>
              <a:rPr lang="en-US" dirty="0" err="1"/>
              <a:t>Energy_fcc</a:t>
            </a:r>
            <a:r>
              <a:rPr lang="en-US" dirty="0"/>
              <a:t> = ${</a:t>
            </a:r>
            <a:r>
              <a:rPr lang="en-US" dirty="0" err="1"/>
              <a:t>ecoh</a:t>
            </a:r>
            <a:r>
              <a:rPr lang="en-US" dirty="0"/>
              <a:t>};"</a:t>
            </a:r>
          </a:p>
          <a:p>
            <a:pPr marL="0" indent="0">
              <a:buNone/>
            </a:pPr>
            <a:r>
              <a:rPr lang="en-US" dirty="0"/>
              <a:t>Print "%% </a:t>
            </a:r>
            <a:r>
              <a:rPr lang="en-US" dirty="0" err="1"/>
              <a:t>Lattice_fcc</a:t>
            </a:r>
            <a:r>
              <a:rPr lang="en-US" dirty="0"/>
              <a:t> = ${length};“</a:t>
            </a:r>
          </a:p>
          <a:p>
            <a:pPr marL="0" indent="0">
              <a:buNone/>
            </a:pPr>
            <a:r>
              <a:rPr lang="en-US" dirty="0"/>
              <a:t># ================================================================================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342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A8C70-29D0-4BFB-8FE8-E00D8558D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0F7C27-3D5F-4E6F-BCDA-D360389665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92" y="492369"/>
            <a:ext cx="11688015" cy="5586120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16D0835-4D82-4FC8-A879-20431753F20A}"/>
              </a:ext>
            </a:extLst>
          </p:cNvPr>
          <p:cNvSpPr/>
          <p:nvPr/>
        </p:nvSpPr>
        <p:spPr>
          <a:xfrm>
            <a:off x="618979" y="309819"/>
            <a:ext cx="3024553" cy="7180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500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A8C70-29D0-4BFB-8FE8-E00D8558D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128F0F-5A0A-420A-8640-4261E22CB1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87" y="487343"/>
            <a:ext cx="11032226" cy="5084709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C536844-58DC-4039-8575-C8AD190B5D22}"/>
              </a:ext>
            </a:extLst>
          </p:cNvPr>
          <p:cNvSpPr/>
          <p:nvPr/>
        </p:nvSpPr>
        <p:spPr>
          <a:xfrm>
            <a:off x="1100393" y="3770471"/>
            <a:ext cx="1558402" cy="7180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689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2E16D-170C-40BE-9643-790A8FAD2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35F63D-5047-4DF3-BA2A-A2113E361DFD}"/>
              </a:ext>
            </a:extLst>
          </p:cNvPr>
          <p:cNvSpPr/>
          <p:nvPr/>
        </p:nvSpPr>
        <p:spPr>
          <a:xfrm>
            <a:off x="179808" y="6346604"/>
            <a:ext cx="9303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Reference: http://www.ide.titech.ac.jp/~takahak/pub/ORAN/EAMlecture.pdf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EAA57C5-825C-4473-AEB4-105BC5E273B1}"/>
              </a:ext>
            </a:extLst>
          </p:cNvPr>
          <p:cNvSpPr/>
          <p:nvPr/>
        </p:nvSpPr>
        <p:spPr>
          <a:xfrm>
            <a:off x="647725" y="428613"/>
            <a:ext cx="2589104" cy="16650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Initial position and velocities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9878BEC-42A7-477B-A20A-4FA6AC39A541}"/>
              </a:ext>
            </a:extLst>
          </p:cNvPr>
          <p:cNvSpPr/>
          <p:nvPr/>
        </p:nvSpPr>
        <p:spPr>
          <a:xfrm>
            <a:off x="98167" y="2777099"/>
            <a:ext cx="3794197" cy="2580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Potential energy</a:t>
            </a:r>
          </a:p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7FAFB6C-7209-429F-B353-EDA50DB6E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3133" y="539667"/>
            <a:ext cx="2941142" cy="561000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2CB6BD4-6A5F-48A9-824C-AB16FB9582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02" y="200300"/>
            <a:ext cx="4306487" cy="3229865"/>
          </a:xfrm>
          <a:prstGeom prst="rect">
            <a:avLst/>
          </a:prstGeom>
        </p:spPr>
      </p:pic>
      <p:sp>
        <p:nvSpPr>
          <p:cNvPr id="25" name="Left Brace 24">
            <a:extLst>
              <a:ext uri="{FF2B5EF4-FFF2-40B4-BE49-F238E27FC236}">
                <a16:creationId xmlns:a16="http://schemas.microsoft.com/office/drawing/2014/main" id="{E87703E1-8424-41A7-8240-42CCBFD0C46D}"/>
              </a:ext>
            </a:extLst>
          </p:cNvPr>
          <p:cNvSpPr/>
          <p:nvPr/>
        </p:nvSpPr>
        <p:spPr>
          <a:xfrm>
            <a:off x="4093295" y="3162947"/>
            <a:ext cx="709683" cy="2273913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4FBE040-EF21-46B5-B9EE-1867FD042B82}"/>
              </a:ext>
            </a:extLst>
          </p:cNvPr>
          <p:cNvSpPr txBox="1"/>
          <p:nvPr/>
        </p:nvSpPr>
        <p:spPr>
          <a:xfrm>
            <a:off x="4503339" y="3145741"/>
            <a:ext cx="8215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Lennard-Jones (LJ)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Hard-sphere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Finnis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–Sinclair (FS)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Sutton–Chen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Embedded atom method (EAM)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Modified Embedded atom method (MEAM)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3351F19-85C4-4DF7-82E7-D326EBBED4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157" y="537406"/>
            <a:ext cx="3060879" cy="139646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B4D9335-7256-4E44-8DB3-6A3A251051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0814" y="1848127"/>
            <a:ext cx="4942664" cy="1314820"/>
          </a:xfrm>
          <a:prstGeom prst="rect">
            <a:avLst/>
          </a:prstGeom>
        </p:spPr>
      </p:pic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BACB12A4-1E2D-4026-B64E-519FC59348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102111"/>
              </p:ext>
            </p:extLst>
          </p:nvPr>
        </p:nvGraphicFramePr>
        <p:xfrm>
          <a:off x="982383" y="3958927"/>
          <a:ext cx="2143646" cy="1219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7" imgW="736560" imgH="419040" progId="Equation.DSMT4">
                  <p:embed/>
                </p:oleObj>
              </mc:Choice>
              <mc:Fallback>
                <p:oleObj name="Equation" r:id="rId7" imgW="736560" imgH="4190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AD1E5B72-CADB-40F9-875C-BA354CCD69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82383" y="3958927"/>
                        <a:ext cx="2143646" cy="12196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198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 animBg="1"/>
      <p:bldP spid="25" grpId="0" animBg="1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A8C70-29D0-4BFB-8FE8-E00D8558D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890585-6CFD-4D7F-994C-63BB5661AD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89" y="576776"/>
            <a:ext cx="10846455" cy="5190978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623E5E5-C105-4ECA-BB84-9EF8932E0C96}"/>
              </a:ext>
            </a:extLst>
          </p:cNvPr>
          <p:cNvSpPr/>
          <p:nvPr/>
        </p:nvSpPr>
        <p:spPr>
          <a:xfrm>
            <a:off x="5444197" y="3643862"/>
            <a:ext cx="3024553" cy="7180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173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A8C70-29D0-4BFB-8FE8-E00D8558D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514D1F-8B0F-44DD-BB7A-040182736B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5807"/>
            <a:ext cx="10392602" cy="6063186"/>
          </a:xfrm>
        </p:spPr>
      </p:pic>
    </p:spTree>
    <p:extLst>
      <p:ext uri="{BB962C8B-B14F-4D97-AF65-F5344CB8AC3E}">
        <p14:creationId xmlns:p14="http://schemas.microsoft.com/office/powerpoint/2010/main" val="3423563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A8C70-29D0-4BFB-8FE8-E00D8558D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E27117-943C-4E1B-A30E-44B6E661B4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8" y="756480"/>
            <a:ext cx="10289301" cy="5784907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A809156-B08B-410F-A164-6698A35EE008}"/>
              </a:ext>
            </a:extLst>
          </p:cNvPr>
          <p:cNvSpPr/>
          <p:nvPr/>
        </p:nvSpPr>
        <p:spPr>
          <a:xfrm>
            <a:off x="1983546" y="4276909"/>
            <a:ext cx="914400" cy="281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374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A8C70-29D0-4BFB-8FE8-E00D8558D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1A2A83-ED67-4A5D-A877-14EB841502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02" y="1027906"/>
            <a:ext cx="10661852" cy="4875184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CADFCC2-84BE-4296-8A11-17EF2A8A47E1}"/>
              </a:ext>
            </a:extLst>
          </p:cNvPr>
          <p:cNvSpPr/>
          <p:nvPr/>
        </p:nvSpPr>
        <p:spPr>
          <a:xfrm>
            <a:off x="3812346" y="3375353"/>
            <a:ext cx="914400" cy="281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399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A8C70-29D0-4BFB-8FE8-E00D8558D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0A0F18-754D-4AD5-A6D6-9F879596E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4" y="1150375"/>
            <a:ext cx="9976998" cy="4947457"/>
          </a:xfrm>
        </p:spPr>
      </p:pic>
    </p:spTree>
    <p:extLst>
      <p:ext uri="{BB962C8B-B14F-4D97-AF65-F5344CB8AC3E}">
        <p14:creationId xmlns:p14="http://schemas.microsoft.com/office/powerpoint/2010/main" val="3450057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A8C70-29D0-4BFB-8FE8-E00D8558D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594130-8185-4B73-94D3-6F5772DE9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923" y="365125"/>
            <a:ext cx="8105104" cy="6193235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5AE4C2B-6810-4F01-80BF-75F36C3A27D7}"/>
              </a:ext>
            </a:extLst>
          </p:cNvPr>
          <p:cNvSpPr/>
          <p:nvPr/>
        </p:nvSpPr>
        <p:spPr>
          <a:xfrm>
            <a:off x="3235571" y="4558263"/>
            <a:ext cx="914400" cy="281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1017169-7905-4869-B17E-0CE94CFD60E6}"/>
              </a:ext>
            </a:extLst>
          </p:cNvPr>
          <p:cNvSpPr/>
          <p:nvPr/>
        </p:nvSpPr>
        <p:spPr>
          <a:xfrm>
            <a:off x="3235570" y="1550176"/>
            <a:ext cx="1055075" cy="3630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851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BC2BE-A7BE-4A95-AA35-E7B8076C6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91778B-3E58-4190-ACAC-C5D88756D4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991" y="1853761"/>
            <a:ext cx="9352018" cy="4351338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7EB0215-AB20-4508-B6DA-EEE1545BEA04}"/>
              </a:ext>
            </a:extLst>
          </p:cNvPr>
          <p:cNvSpPr/>
          <p:nvPr/>
        </p:nvSpPr>
        <p:spPr>
          <a:xfrm>
            <a:off x="4318783" y="4057566"/>
            <a:ext cx="914400" cy="281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079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BC2BE-A7BE-4A95-AA35-E7B8076C6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00A849-A3B8-4B47-AEEF-041F72E99F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18" y="0"/>
            <a:ext cx="7948143" cy="6427630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EC01CED-A2C2-4422-BFA8-99A1C2D3BDE6}"/>
              </a:ext>
            </a:extLst>
          </p:cNvPr>
          <p:cNvSpPr/>
          <p:nvPr/>
        </p:nvSpPr>
        <p:spPr>
          <a:xfrm>
            <a:off x="7413675" y="6035370"/>
            <a:ext cx="970670" cy="3922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256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BC2BE-A7BE-4A95-AA35-E7B8076C6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4A4419-C5B6-472B-84F1-E7B22CAA5E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530" y="559532"/>
            <a:ext cx="7740748" cy="6018408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CBF09F6-2888-4B95-A60A-4844FF9A6434}"/>
              </a:ext>
            </a:extLst>
          </p:cNvPr>
          <p:cNvSpPr/>
          <p:nvPr/>
        </p:nvSpPr>
        <p:spPr>
          <a:xfrm>
            <a:off x="1645921" y="1027906"/>
            <a:ext cx="7600070" cy="4946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752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BC2BE-A7BE-4A95-AA35-E7B8076C6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3BAA34-BC4A-4A88-A916-E21B4F15DF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667" y="911225"/>
            <a:ext cx="8082922" cy="6224780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84A338A-89E0-42A7-BE59-3F4A51D0C7CB}"/>
              </a:ext>
            </a:extLst>
          </p:cNvPr>
          <p:cNvSpPr/>
          <p:nvPr/>
        </p:nvSpPr>
        <p:spPr>
          <a:xfrm>
            <a:off x="1659988" y="1443386"/>
            <a:ext cx="7600070" cy="4946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DD0B78D-745D-4BFC-B847-07DD8F7FDAFD}"/>
              </a:ext>
            </a:extLst>
          </p:cNvPr>
          <p:cNvSpPr/>
          <p:nvPr/>
        </p:nvSpPr>
        <p:spPr>
          <a:xfrm>
            <a:off x="9366737" y="1443386"/>
            <a:ext cx="520504" cy="4946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959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45917-F792-4ADF-90EC-5E2030613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687AA5-0062-4569-977E-5726AF7211AF}"/>
              </a:ext>
            </a:extLst>
          </p:cNvPr>
          <p:cNvSpPr/>
          <p:nvPr/>
        </p:nvSpPr>
        <p:spPr>
          <a:xfrm>
            <a:off x="697522" y="4511743"/>
            <a:ext cx="4487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070C0"/>
                </a:solidFill>
                <a:latin typeface="GillSans-Light"/>
              </a:rPr>
              <a:t>http://lammps.sandia.gov/doc/Manual.html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F78DD5-FF06-4A1B-B93E-CEDEC6C58534}"/>
              </a:ext>
            </a:extLst>
          </p:cNvPr>
          <p:cNvSpPr txBox="1"/>
          <p:nvPr/>
        </p:nvSpPr>
        <p:spPr>
          <a:xfrm>
            <a:off x="697522" y="4308679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Lammps</a:t>
            </a:r>
            <a:r>
              <a:rPr lang="en-US" dirty="0"/>
              <a:t> Manual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662A17-F039-4CAC-80AC-8E2E472510B9}"/>
              </a:ext>
            </a:extLst>
          </p:cNvPr>
          <p:cNvSpPr/>
          <p:nvPr/>
        </p:nvSpPr>
        <p:spPr>
          <a:xfrm>
            <a:off x="697522" y="5621010"/>
            <a:ext cx="8460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5353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Lammps</a:t>
            </a:r>
            <a:r>
              <a:rPr lang="en-US" sz="2000" dirty="0">
                <a:solidFill>
                  <a:srgbClr val="5353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Tutorial</a:t>
            </a:r>
          </a:p>
          <a:p>
            <a:r>
              <a:rPr lang="en-US" sz="20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https://icme.hpc.msstate.edu/mediawiki/index.php/LAMMPS_tutorials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BEA86C-E2C3-4C5D-ABED-171BDF19C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77" y="825188"/>
            <a:ext cx="10083826" cy="35620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D75957C-38A9-4D8B-ACB5-59B248A06400}"/>
              </a:ext>
            </a:extLst>
          </p:cNvPr>
          <p:cNvSpPr/>
          <p:nvPr/>
        </p:nvSpPr>
        <p:spPr>
          <a:xfrm>
            <a:off x="2260208" y="305792"/>
            <a:ext cx="79670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Large-scale Atomic/Molecular Massively Parallel Simulator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(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LAMMPS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)</a:t>
            </a: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2D5AE8B-1CF7-47DC-8EB2-4E6457A85873}"/>
              </a:ext>
            </a:extLst>
          </p:cNvPr>
          <p:cNvSpPr/>
          <p:nvPr/>
        </p:nvSpPr>
        <p:spPr>
          <a:xfrm>
            <a:off x="1514621" y="700731"/>
            <a:ext cx="1491174" cy="4946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0188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BC2BE-A7BE-4A95-AA35-E7B8076C6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7B550C-D90D-4FF6-AE57-EF4371D322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36" y="1825625"/>
            <a:ext cx="9675328" cy="4351338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05BAEA7-4790-4998-8196-50EA71752732}"/>
              </a:ext>
            </a:extLst>
          </p:cNvPr>
          <p:cNvSpPr/>
          <p:nvPr/>
        </p:nvSpPr>
        <p:spPr>
          <a:xfrm>
            <a:off x="4248444" y="2631623"/>
            <a:ext cx="534571" cy="4946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1079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2E16D-170C-40BE-9643-790A8FAD2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https://ovito.org/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F65393-6185-4370-B6B0-EDDF159723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60" y="1690688"/>
            <a:ext cx="10218480" cy="4351338"/>
          </a:xfr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C6C6ED6-8238-4B5B-8996-06374A1F286A}"/>
              </a:ext>
            </a:extLst>
          </p:cNvPr>
          <p:cNvSpPr/>
          <p:nvPr/>
        </p:nvSpPr>
        <p:spPr>
          <a:xfrm>
            <a:off x="3305908" y="2768949"/>
            <a:ext cx="787790" cy="4946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3957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C53F3-DB7B-41C5-87A4-1AEF8A43D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F71361-9852-4EB5-B9B8-0455F784F6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94" y="1027906"/>
            <a:ext cx="8398412" cy="5358340"/>
          </a:xfrm>
        </p:spPr>
      </p:pic>
    </p:spTree>
    <p:extLst>
      <p:ext uri="{BB962C8B-B14F-4D97-AF65-F5344CB8AC3E}">
        <p14:creationId xmlns:p14="http://schemas.microsoft.com/office/powerpoint/2010/main" val="6837309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2E16D-170C-40BE-9643-790A8FAD2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37FB64D-47A2-47D2-AACE-CF7DA62EBAB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61181" y="2186158"/>
          <a:ext cx="1042416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2047166297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07301467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178538304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597977040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043100509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429613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</a:t>
                      </a:r>
                      <a:r>
                        <a:rPr lang="en-US" baseline="-25000" dirty="0" err="1"/>
                        <a:t>coh</a:t>
                      </a:r>
                      <a:r>
                        <a:rPr lang="en-US" baseline="0" dirty="0"/>
                        <a:t>(eV)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err="1"/>
                        <a:t>a</a:t>
                      </a:r>
                      <a:r>
                        <a:rPr lang="en-US" baseline="-25000" dirty="0" err="1"/>
                        <a:t>o</a:t>
                      </a:r>
                      <a:r>
                        <a:rPr lang="en-US" baseline="0" dirty="0"/>
                        <a:t>(A)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  <a:r>
                        <a:rPr lang="en-US" baseline="-25000" dirty="0"/>
                        <a:t>11 </a:t>
                      </a:r>
                      <a:r>
                        <a:rPr lang="en-US" baseline="0" dirty="0"/>
                        <a:t>(</a:t>
                      </a:r>
                      <a:r>
                        <a:rPr lang="en-US" baseline="0" dirty="0" err="1"/>
                        <a:t>Gpa</a:t>
                      </a:r>
                      <a:r>
                        <a:rPr lang="en-US" baseline="0" dirty="0"/>
                        <a:t>)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  <a:r>
                        <a:rPr lang="en-US" baseline="-25000" dirty="0"/>
                        <a:t>12 </a:t>
                      </a:r>
                      <a:r>
                        <a:rPr lang="en-US" baseline="0" dirty="0"/>
                        <a:t>(</a:t>
                      </a:r>
                      <a:r>
                        <a:rPr lang="en-US" baseline="0" dirty="0" err="1"/>
                        <a:t>Gpa</a:t>
                      </a:r>
                      <a:r>
                        <a:rPr lang="en-US" baseline="0" dirty="0"/>
                        <a:t>)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  <a:r>
                        <a:rPr lang="en-US" baseline="-25000" dirty="0"/>
                        <a:t> </a:t>
                      </a:r>
                      <a:r>
                        <a:rPr lang="en-US" baseline="0" dirty="0"/>
                        <a:t>(</a:t>
                      </a:r>
                      <a:r>
                        <a:rPr lang="en-US" baseline="0" dirty="0" err="1"/>
                        <a:t>Gpa</a:t>
                      </a:r>
                      <a:r>
                        <a:rPr lang="en-US" baseline="0" dirty="0"/>
                        <a:t>)</a:t>
                      </a:r>
                      <a:endParaRPr lang="en-US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500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MD-calculation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-3.4227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3.639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174.62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127.46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693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Experimental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-3.49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3.614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612041"/>
                  </a:ext>
                </a:extLst>
              </a:tr>
            </a:tbl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47F0603-A445-4BE1-B993-90A775D34D3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916701" y="3794148"/>
          <a:ext cx="5439583" cy="1832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3" imgW="1168200" imgH="393480" progId="Equation.DSMT4">
                  <p:embed/>
                </p:oleObj>
              </mc:Choice>
              <mc:Fallback>
                <p:oleObj name="Equation" r:id="rId3" imgW="1168200" imgH="393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E47F0603-A445-4BE1-B993-90A775D34D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16701" y="3794148"/>
                        <a:ext cx="5439583" cy="18329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020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ED801-79D9-4FB2-80E3-9535C7ADE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EE313-DCD3-449D-B3AD-F233AA427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754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# ===================Initialize Simulation ============= </a:t>
            </a:r>
          </a:p>
          <a:p>
            <a:pPr marL="0" indent="0">
              <a:buNone/>
            </a:pPr>
            <a:r>
              <a:rPr lang="en-US" dirty="0"/>
              <a:t>clear </a:t>
            </a:r>
          </a:p>
          <a:p>
            <a:pPr marL="0" indent="0">
              <a:buNone/>
            </a:pPr>
            <a:r>
              <a:rPr lang="en-US" dirty="0"/>
              <a:t>units metal </a:t>
            </a:r>
          </a:p>
          <a:p>
            <a:pPr marL="0" indent="0">
              <a:buNone/>
            </a:pPr>
            <a:r>
              <a:rPr lang="en-US" dirty="0"/>
              <a:t>dimension 3 </a:t>
            </a:r>
          </a:p>
          <a:p>
            <a:pPr marL="0" indent="0">
              <a:buNone/>
            </a:pPr>
            <a:r>
              <a:rPr lang="en-US" dirty="0"/>
              <a:t>boundary p </a:t>
            </a:r>
            <a:r>
              <a:rPr lang="en-US" dirty="0" err="1"/>
              <a:t>p</a:t>
            </a: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/>
              <a:t>atom_style</a:t>
            </a:r>
            <a:r>
              <a:rPr lang="en-US" dirty="0"/>
              <a:t> atomic </a:t>
            </a:r>
          </a:p>
          <a:p>
            <a:pPr marL="0" indent="0">
              <a:buNone/>
            </a:pPr>
            <a:r>
              <a:rPr lang="en-US" dirty="0"/>
              <a:t># =================================================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3E2D62-CA70-428C-A0CC-51D8AD036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960" y="2264568"/>
            <a:ext cx="4467225" cy="38385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2AB817D-C914-49D4-88F5-44B51502C3C5}"/>
              </a:ext>
            </a:extLst>
          </p:cNvPr>
          <p:cNvSpPr/>
          <p:nvPr/>
        </p:nvSpPr>
        <p:spPr>
          <a:xfrm>
            <a:off x="675249" y="2771335"/>
            <a:ext cx="2504049" cy="5767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6F7811-1D8E-4536-B4BB-A9775A53CEE5}"/>
              </a:ext>
            </a:extLst>
          </p:cNvPr>
          <p:cNvSpPr/>
          <p:nvPr/>
        </p:nvSpPr>
        <p:spPr>
          <a:xfrm>
            <a:off x="675247" y="3236288"/>
            <a:ext cx="2504049" cy="5767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36BDE5-E3C6-453E-AE4E-10386D9D211B}"/>
              </a:ext>
            </a:extLst>
          </p:cNvPr>
          <p:cNvSpPr/>
          <p:nvPr/>
        </p:nvSpPr>
        <p:spPr>
          <a:xfrm>
            <a:off x="675248" y="3701241"/>
            <a:ext cx="2504049" cy="4898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3839FB-0B81-4097-8772-52FEDF1500F5}"/>
              </a:ext>
            </a:extLst>
          </p:cNvPr>
          <p:cNvSpPr/>
          <p:nvPr/>
        </p:nvSpPr>
        <p:spPr>
          <a:xfrm>
            <a:off x="675247" y="4278017"/>
            <a:ext cx="3057304" cy="4898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FDA76B-4324-4015-8B04-120313F6B878}"/>
              </a:ext>
            </a:extLst>
          </p:cNvPr>
          <p:cNvSpPr/>
          <p:nvPr/>
        </p:nvSpPr>
        <p:spPr>
          <a:xfrm>
            <a:off x="675245" y="2264568"/>
            <a:ext cx="2504051" cy="5067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5B63A23-94D3-42AB-9B1D-EE6C02999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951" y="1027906"/>
            <a:ext cx="4876800" cy="4876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87C753-D818-4E99-B0DD-86F446FB7476}"/>
              </a:ext>
            </a:extLst>
          </p:cNvPr>
          <p:cNvSpPr/>
          <p:nvPr/>
        </p:nvSpPr>
        <p:spPr>
          <a:xfrm>
            <a:off x="395201" y="6206865"/>
            <a:ext cx="6944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Reference: https://en.wikipedia.org/wiki/Periodic_boundary_conditions</a:t>
            </a:r>
          </a:p>
        </p:txBody>
      </p:sp>
    </p:spTree>
    <p:extLst>
      <p:ext uri="{BB962C8B-B14F-4D97-AF65-F5344CB8AC3E}">
        <p14:creationId xmlns:p14="http://schemas.microsoft.com/office/powerpoint/2010/main" val="375888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5" grpId="0" animBg="1"/>
      <p:bldP spid="15" grpId="1" animBg="1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F722E-E8B2-4DD1-BA59-F2DCE0759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23ABE-5737-4475-9C75-C521C50FA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#==================== Create Atoms ================= </a:t>
            </a:r>
          </a:p>
          <a:p>
            <a:pPr marL="0" indent="0">
              <a:buNone/>
            </a:pPr>
            <a:r>
              <a:rPr lang="en-US" dirty="0"/>
              <a:t>lattice 	</a:t>
            </a:r>
            <a:r>
              <a:rPr lang="en-US" dirty="0" err="1"/>
              <a:t>fcc</a:t>
            </a:r>
            <a:r>
              <a:rPr lang="en-US" dirty="0"/>
              <a:t> 4 </a:t>
            </a:r>
            <a:r>
              <a:rPr lang="fr-FR" dirty="0"/>
              <a:t>orient x 1 0 0 orient y 0 1 0 orient z 0 0 1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region	box block 0 1 0 1 0 1 units lattice</a:t>
            </a:r>
          </a:p>
          <a:p>
            <a:pPr marL="0" indent="0">
              <a:buNone/>
            </a:pPr>
            <a:r>
              <a:rPr lang="en-US" dirty="0" err="1"/>
              <a:t>create_box</a:t>
            </a:r>
            <a:r>
              <a:rPr lang="en-US" dirty="0"/>
              <a:t>	1 box</a:t>
            </a:r>
          </a:p>
          <a:p>
            <a:pPr marL="0" indent="0">
              <a:buNone/>
            </a:pPr>
            <a:r>
              <a:rPr lang="en-US" dirty="0" err="1"/>
              <a:t>create_atoms</a:t>
            </a:r>
            <a:r>
              <a:rPr lang="en-US" dirty="0"/>
              <a:t> 1 box</a:t>
            </a:r>
          </a:p>
          <a:p>
            <a:pPr marL="0" indent="0">
              <a:buNone/>
            </a:pPr>
            <a:r>
              <a:rPr lang="en-US" dirty="0"/>
              <a:t>replicate 1 1 1</a:t>
            </a:r>
          </a:p>
          <a:p>
            <a:pPr marL="0" indent="0">
              <a:buNone/>
            </a:pPr>
            <a:r>
              <a:rPr lang="en-US" dirty="0"/>
              <a:t># =================================================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888921-DF56-409E-914F-C77763695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925" y="2811710"/>
            <a:ext cx="3916075" cy="29370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93E199-BCC6-402F-B6FE-BDD318731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191" y="3842270"/>
            <a:ext cx="3292840" cy="246963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54C7E80-AD45-4A6A-B1DF-4C3BF2B1DEE3}"/>
              </a:ext>
            </a:extLst>
          </p:cNvPr>
          <p:cNvSpPr/>
          <p:nvPr/>
        </p:nvSpPr>
        <p:spPr>
          <a:xfrm>
            <a:off x="800989" y="2234934"/>
            <a:ext cx="9032559" cy="5767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30EAD5-0368-4A98-9B75-0195303EB26D}"/>
              </a:ext>
            </a:extLst>
          </p:cNvPr>
          <p:cNvSpPr/>
          <p:nvPr/>
        </p:nvSpPr>
        <p:spPr>
          <a:xfrm>
            <a:off x="780457" y="3214343"/>
            <a:ext cx="3463713" cy="5767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7D333C-7112-4730-915A-2381BCFC2A60}"/>
              </a:ext>
            </a:extLst>
          </p:cNvPr>
          <p:cNvSpPr/>
          <p:nvPr/>
        </p:nvSpPr>
        <p:spPr>
          <a:xfrm>
            <a:off x="800989" y="3774802"/>
            <a:ext cx="3463713" cy="5767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8D7490-8ECF-412F-B942-989F719332D7}"/>
              </a:ext>
            </a:extLst>
          </p:cNvPr>
          <p:cNvSpPr/>
          <p:nvPr/>
        </p:nvSpPr>
        <p:spPr>
          <a:xfrm>
            <a:off x="838200" y="4365118"/>
            <a:ext cx="2714205" cy="5767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9608CC-6E0A-484B-87CA-9259C0A6F7CC}"/>
              </a:ext>
            </a:extLst>
          </p:cNvPr>
          <p:cNvSpPr/>
          <p:nvPr/>
        </p:nvSpPr>
        <p:spPr>
          <a:xfrm>
            <a:off x="800989" y="2750214"/>
            <a:ext cx="7474936" cy="5767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A93C0E0-A385-4B1A-9909-2FBAC9A38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054" y="2676773"/>
            <a:ext cx="3865228" cy="2898922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9BC682C6-957B-4668-95DD-27B64E04565C}"/>
              </a:ext>
            </a:extLst>
          </p:cNvPr>
          <p:cNvSpPr/>
          <p:nvPr/>
        </p:nvSpPr>
        <p:spPr>
          <a:xfrm>
            <a:off x="8583533" y="4001294"/>
            <a:ext cx="464697" cy="107579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3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4" grpId="1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09522-AD15-45E7-8EBF-BF11D91F5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EFD35-5B35-431A-8815-AAD56B24D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#================Define Interatomic Potential =============</a:t>
            </a:r>
          </a:p>
          <a:p>
            <a:pPr marL="0" indent="0">
              <a:buNone/>
            </a:pPr>
            <a:r>
              <a:rPr lang="en-US" dirty="0" err="1"/>
              <a:t>pair_style</a:t>
            </a:r>
            <a:r>
              <a:rPr lang="en-US" dirty="0"/>
              <a:t> </a:t>
            </a:r>
            <a:r>
              <a:rPr lang="en-US" dirty="0" err="1"/>
              <a:t>eam</a:t>
            </a:r>
            <a:r>
              <a:rPr lang="en-US" dirty="0"/>
              <a:t>/fs</a:t>
            </a:r>
          </a:p>
          <a:p>
            <a:pPr marL="0" indent="0">
              <a:buNone/>
            </a:pPr>
            <a:r>
              <a:rPr lang="en-US" dirty="0" err="1"/>
              <a:t>pair_coeff</a:t>
            </a:r>
            <a:r>
              <a:rPr lang="en-US" dirty="0"/>
              <a:t> * * Mendelev_Cu2_2012.eam.fs Cu</a:t>
            </a:r>
          </a:p>
          <a:p>
            <a:pPr marL="0" indent="0">
              <a:buNone/>
            </a:pPr>
            <a:r>
              <a:rPr lang="en-US" dirty="0"/>
              <a:t>neighbor 2.0 bin </a:t>
            </a:r>
          </a:p>
          <a:p>
            <a:pPr marL="0" indent="0">
              <a:buNone/>
            </a:pPr>
            <a:r>
              <a:rPr lang="en-US" dirty="0" err="1"/>
              <a:t>neigh_modify</a:t>
            </a:r>
            <a:r>
              <a:rPr lang="en-US" dirty="0"/>
              <a:t> delay 10 check yes</a:t>
            </a:r>
          </a:p>
          <a:p>
            <a:pPr marL="0" indent="0">
              <a:buNone/>
            </a:pPr>
            <a:r>
              <a:rPr lang="en-US" dirty="0"/>
              <a:t># =================================================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5344CB-E7E7-478D-A76A-80F49E88066C}"/>
              </a:ext>
            </a:extLst>
          </p:cNvPr>
          <p:cNvSpPr/>
          <p:nvPr/>
        </p:nvSpPr>
        <p:spPr>
          <a:xfrm>
            <a:off x="838200" y="2365829"/>
            <a:ext cx="6854371" cy="9579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92FF4B-A4F4-48E5-AB48-41BF04535917}"/>
              </a:ext>
            </a:extLst>
          </p:cNvPr>
          <p:cNvSpPr/>
          <p:nvPr/>
        </p:nvSpPr>
        <p:spPr>
          <a:xfrm>
            <a:off x="838199" y="3458708"/>
            <a:ext cx="6854371" cy="9579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13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4B1D3-C820-4CFB-B579-C28386906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87CAFC-2A63-479F-9853-4A0258E1A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5" y="1690688"/>
            <a:ext cx="101155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85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2E16D-170C-40BE-9643-790A8FAD2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9D4405-D6C8-4874-ABA2-5DA01829F9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25" y="714277"/>
            <a:ext cx="11078175" cy="5476944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CAEF563-2586-496E-B237-02D932AC031D}"/>
              </a:ext>
            </a:extLst>
          </p:cNvPr>
          <p:cNvSpPr/>
          <p:nvPr/>
        </p:nvSpPr>
        <p:spPr>
          <a:xfrm>
            <a:off x="5992837" y="3123029"/>
            <a:ext cx="675250" cy="5506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62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2E16D-170C-40BE-9643-790A8FAD2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CC4C678-FE48-433A-89FE-D42FA988F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26" y="1690688"/>
            <a:ext cx="10515600" cy="425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89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653</Words>
  <Application>Microsoft Office PowerPoint</Application>
  <PresentationFormat>Widescreen</PresentationFormat>
  <Paragraphs>129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ArialMT</vt:lpstr>
      <vt:lpstr>Calibri</vt:lpstr>
      <vt:lpstr>Calibri Light</vt:lpstr>
      <vt:lpstr>Courier New</vt:lpstr>
      <vt:lpstr>GillSans-Light</vt:lpstr>
      <vt:lpstr>GillSans-SemiBold</vt:lpstr>
      <vt:lpstr>Lato</vt:lpstr>
      <vt:lpstr>Times New Roman</vt:lpstr>
      <vt:lpstr>Office Theme</vt:lpstr>
      <vt:lpstr>Equation</vt:lpstr>
      <vt:lpstr>Lammps Module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https://ovito.org/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Etesani</dc:creator>
  <cp:lastModifiedBy>Etesani</cp:lastModifiedBy>
  <cp:revision>53</cp:revision>
  <dcterms:created xsi:type="dcterms:W3CDTF">2017-06-10T01:34:29Z</dcterms:created>
  <dcterms:modified xsi:type="dcterms:W3CDTF">2017-06-12T18:16:47Z</dcterms:modified>
</cp:coreProperties>
</file>